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m4a" ContentType="audio/mp4"/>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tags/tag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3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20.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21.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tags/tag24.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omments/comment1.xml" ContentType="application/vnd.openxmlformats-officedocument.presentationml.comment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25.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tags/tag26.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9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4"/>
  </p:notesMasterIdLst>
  <p:handoutMasterIdLst>
    <p:handoutMasterId r:id="rId105"/>
  </p:handoutMasterIdLst>
  <p:sldIdLst>
    <p:sldId id="256" r:id="rId5"/>
    <p:sldId id="258" r:id="rId6"/>
    <p:sldId id="259" r:id="rId7"/>
    <p:sldId id="261" r:id="rId8"/>
    <p:sldId id="364" r:id="rId9"/>
    <p:sldId id="260" r:id="rId10"/>
    <p:sldId id="356" r:id="rId11"/>
    <p:sldId id="288" r:id="rId12"/>
    <p:sldId id="311" r:id="rId13"/>
    <p:sldId id="262" r:id="rId14"/>
    <p:sldId id="265" r:id="rId15"/>
    <p:sldId id="263" r:id="rId16"/>
    <p:sldId id="266" r:id="rId17"/>
    <p:sldId id="267" r:id="rId18"/>
    <p:sldId id="268" r:id="rId19"/>
    <p:sldId id="301" r:id="rId20"/>
    <p:sldId id="357" r:id="rId21"/>
    <p:sldId id="353" r:id="rId22"/>
    <p:sldId id="269" r:id="rId23"/>
    <p:sldId id="281" r:id="rId24"/>
    <p:sldId id="283" r:id="rId25"/>
    <p:sldId id="282" r:id="rId26"/>
    <p:sldId id="284" r:id="rId27"/>
    <p:sldId id="285" r:id="rId28"/>
    <p:sldId id="358" r:id="rId29"/>
    <p:sldId id="286" r:id="rId30"/>
    <p:sldId id="287" r:id="rId31"/>
    <p:sldId id="289" r:id="rId32"/>
    <p:sldId id="300" r:id="rId33"/>
    <p:sldId id="299" r:id="rId34"/>
    <p:sldId id="298" r:id="rId35"/>
    <p:sldId id="278" r:id="rId36"/>
    <p:sldId id="277" r:id="rId37"/>
    <p:sldId id="290" r:id="rId38"/>
    <p:sldId id="276" r:id="rId39"/>
    <p:sldId id="303" r:id="rId40"/>
    <p:sldId id="319" r:id="rId41"/>
    <p:sldId id="304" r:id="rId42"/>
    <p:sldId id="310" r:id="rId43"/>
    <p:sldId id="275" r:id="rId44"/>
    <p:sldId id="359" r:id="rId45"/>
    <p:sldId id="329" r:id="rId46"/>
    <p:sldId id="330" r:id="rId47"/>
    <p:sldId id="292" r:id="rId48"/>
    <p:sldId id="291" r:id="rId49"/>
    <p:sldId id="274" r:id="rId50"/>
    <p:sldId id="355" r:id="rId51"/>
    <p:sldId id="273" r:id="rId52"/>
    <p:sldId id="272" r:id="rId53"/>
    <p:sldId id="305" r:id="rId54"/>
    <p:sldId id="360" r:id="rId55"/>
    <p:sldId id="363" r:id="rId56"/>
    <p:sldId id="271" r:id="rId57"/>
    <p:sldId id="306" r:id="rId58"/>
    <p:sldId id="307" r:id="rId59"/>
    <p:sldId id="308" r:id="rId60"/>
    <p:sldId id="309" r:id="rId61"/>
    <p:sldId id="302" r:id="rId62"/>
    <p:sldId id="362" r:id="rId63"/>
    <p:sldId id="312" r:id="rId64"/>
    <p:sldId id="293" r:id="rId65"/>
    <p:sldId id="295" r:id="rId66"/>
    <p:sldId id="313" r:id="rId67"/>
    <p:sldId id="314" r:id="rId68"/>
    <p:sldId id="296" r:id="rId69"/>
    <p:sldId id="317" r:id="rId70"/>
    <p:sldId id="318" r:id="rId71"/>
    <p:sldId id="315" r:id="rId72"/>
    <p:sldId id="316" r:id="rId73"/>
    <p:sldId id="321" r:id="rId74"/>
    <p:sldId id="320" r:id="rId75"/>
    <p:sldId id="322" r:id="rId76"/>
    <p:sldId id="323" r:id="rId77"/>
    <p:sldId id="324" r:id="rId78"/>
    <p:sldId id="325" r:id="rId79"/>
    <p:sldId id="326" r:id="rId80"/>
    <p:sldId id="327" r:id="rId81"/>
    <p:sldId id="332" r:id="rId82"/>
    <p:sldId id="331" r:id="rId83"/>
    <p:sldId id="328" r:id="rId84"/>
    <p:sldId id="333" r:id="rId85"/>
    <p:sldId id="335" r:id="rId86"/>
    <p:sldId id="334" r:id="rId87"/>
    <p:sldId id="336" r:id="rId88"/>
    <p:sldId id="337" r:id="rId89"/>
    <p:sldId id="338" r:id="rId90"/>
    <p:sldId id="340" r:id="rId91"/>
    <p:sldId id="341" r:id="rId92"/>
    <p:sldId id="342" r:id="rId93"/>
    <p:sldId id="343" r:id="rId94"/>
    <p:sldId id="344" r:id="rId95"/>
    <p:sldId id="345" r:id="rId96"/>
    <p:sldId id="347" r:id="rId97"/>
    <p:sldId id="346" r:id="rId98"/>
    <p:sldId id="349" r:id="rId99"/>
    <p:sldId id="348" r:id="rId100"/>
    <p:sldId id="351" r:id="rId101"/>
    <p:sldId id="350" r:id="rId102"/>
    <p:sldId id="257" r:id="rId103"/>
  </p:sldIdLst>
  <p:sldSz cx="9144000" cy="6858000" type="screen4x3"/>
  <p:notesSz cx="6808788" cy="99409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 Lidtke" initials="SL" lastIdx="1" clrIdx="0">
    <p:extLst>
      <p:ext uri="{19B8F6BF-5375-455C-9EA6-DF929625EA0E}">
        <p15:presenceInfo xmlns:p15="http://schemas.microsoft.com/office/powerpoint/2012/main" userId="S-1-5-21-815684394-1082799842-1103567298-16920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66CCFF"/>
    <a:srgbClr val="FFCC66"/>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6934A-5B84-4D6F-981A-9D8ADF1F5266}" v="13" dt="2021-03-31T09:53:16.497"/>
    <p1510:client id="{8419365C-01D5-44CF-83D0-DD502B273663}" v="42" dt="2021-03-31T16:54:50.595"/>
    <p1510:client id="{95559704-873B-4DEF-A7AC-B7B5021E57AD}" v="48" dt="2021-03-31T16:46:32.511"/>
    <p1510:client id="{ADE262FC-DAC7-4767-9E4F-4AF08A3D48E7}" v="64" dt="2021-03-31T08:45:36.006"/>
    <p1510:client id="{D9C82D3D-EFEB-4F33-836E-F50B5CB365E5}" v="7" dt="2021-03-31T08:01:58.736"/>
    <p1510:client id="{DD45F8C2-2DF9-47F9-AF59-1777CA0E247E}" v="2" dt="2021-03-31T09:38:01.346"/>
    <p1510:client id="{F5F4D7D1-E076-4E38-B2F9-2D120436E17D}" v="6" dt="2021-03-31T09:39:39.3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19" autoAdjust="0"/>
    <p:restoredTop sz="75624" autoAdjust="0"/>
  </p:normalViewPr>
  <p:slideViewPr>
    <p:cSldViewPr>
      <p:cViewPr varScale="1">
        <p:scale>
          <a:sx n="83" d="100"/>
          <a:sy n="83" d="100"/>
        </p:scale>
        <p:origin x="210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3090"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presProps" Target="presProp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heme" Target="theme/theme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KES dawn" userId="S::wilkesd@upu.int::58984b34-8e8b-4877-b24b-928f4ce011ce" providerId="AD" clId="Web-{DD45F8C2-2DF9-47F9-AF59-1777CA0E247E}"/>
    <pc:docChg chg="modSld">
      <pc:chgData name="WILKES dawn" userId="S::wilkesd@upu.int::58984b34-8e8b-4877-b24b-928f4ce011ce" providerId="AD" clId="Web-{DD45F8C2-2DF9-47F9-AF59-1777CA0E247E}" dt="2021-03-31T09:38:01.346" v="1" actId="1076"/>
      <pc:docMkLst>
        <pc:docMk/>
      </pc:docMkLst>
      <pc:sldChg chg="addSp modSp modMedia addAnim">
        <pc:chgData name="WILKES dawn" userId="S::wilkesd@upu.int::58984b34-8e8b-4877-b24b-928f4ce011ce" providerId="AD" clId="Web-{DD45F8C2-2DF9-47F9-AF59-1777CA0E247E}" dt="2021-03-31T09:38:01.346" v="1" actId="1076"/>
        <pc:sldMkLst>
          <pc:docMk/>
          <pc:sldMk cId="2822576491" sldId="261"/>
        </pc:sldMkLst>
        <pc:picChg chg="add mod">
          <ac:chgData name="WILKES dawn" userId="S::wilkesd@upu.int::58984b34-8e8b-4877-b24b-928f4ce011ce" providerId="AD" clId="Web-{DD45F8C2-2DF9-47F9-AF59-1777CA0E247E}" dt="2021-03-31T09:38:01.346" v="1" actId="1076"/>
          <ac:picMkLst>
            <pc:docMk/>
            <pc:sldMk cId="2822576491" sldId="261"/>
            <ac:picMk id="2" creationId="{22FA0F49-0648-4D16-ABF5-04A708BF9C4C}"/>
          </ac:picMkLst>
        </pc:picChg>
      </pc:sldChg>
    </pc:docChg>
  </pc:docChgLst>
  <pc:docChgLst>
    <pc:chgData name="WILKES dawn" userId="S::wilkesd@upu.int::58984b34-8e8b-4877-b24b-928f4ce011ce" providerId="AD" clId="Web-{24C6934A-5B84-4D6F-981A-9D8ADF1F5266}"/>
    <pc:docChg chg="modSld">
      <pc:chgData name="WILKES dawn" userId="S::wilkesd@upu.int::58984b34-8e8b-4877-b24b-928f4ce011ce" providerId="AD" clId="Web-{24C6934A-5B84-4D6F-981A-9D8ADF1F5266}" dt="2021-03-31T09:53:16.497" v="11"/>
      <pc:docMkLst>
        <pc:docMk/>
      </pc:docMkLst>
      <pc:sldChg chg="addSp delSp modSp">
        <pc:chgData name="WILKES dawn" userId="S::wilkesd@upu.int::58984b34-8e8b-4877-b24b-928f4ce011ce" providerId="AD" clId="Web-{24C6934A-5B84-4D6F-981A-9D8ADF1F5266}" dt="2021-03-31T09:53:16.497" v="11"/>
        <pc:sldMkLst>
          <pc:docMk/>
          <pc:sldMk cId="2822576491" sldId="261"/>
        </pc:sldMkLst>
        <pc:spChg chg="add del mod">
          <ac:chgData name="WILKES dawn" userId="S::wilkesd@upu.int::58984b34-8e8b-4877-b24b-928f4ce011ce" providerId="AD" clId="Web-{24C6934A-5B84-4D6F-981A-9D8ADF1F5266}" dt="2021-03-31T09:53:16.497" v="11"/>
          <ac:spMkLst>
            <pc:docMk/>
            <pc:sldMk cId="2822576491" sldId="261"/>
            <ac:spMk id="6" creationId="{FB022194-7B14-4506-BC3B-1D7581A35445}"/>
          </ac:spMkLst>
        </pc:spChg>
        <pc:picChg chg="mod">
          <ac:chgData name="WILKES dawn" userId="S::wilkesd@upu.int::58984b34-8e8b-4877-b24b-928f4ce011ce" providerId="AD" clId="Web-{24C6934A-5B84-4D6F-981A-9D8ADF1F5266}" dt="2021-03-31T09:52:38.574" v="4" actId="1076"/>
          <ac:picMkLst>
            <pc:docMk/>
            <pc:sldMk cId="2822576491" sldId="261"/>
            <ac:picMk id="2" creationId="{22FA0F49-0648-4D16-ABF5-04A708BF9C4C}"/>
          </ac:picMkLst>
        </pc:picChg>
        <pc:picChg chg="add mod">
          <ac:chgData name="WILKES dawn" userId="S::wilkesd@upu.int::58984b34-8e8b-4877-b24b-928f4ce011ce" providerId="AD" clId="Web-{24C6934A-5B84-4D6F-981A-9D8ADF1F5266}" dt="2021-03-31T09:52:52.856" v="6" actId="1076"/>
          <ac:picMkLst>
            <pc:docMk/>
            <pc:sldMk cId="2822576491" sldId="261"/>
            <ac:picMk id="4" creationId="{6DA49B56-3AFD-4CB1-8871-CFE4A0299A9F}"/>
          </ac:picMkLst>
        </pc:picChg>
      </pc:sldChg>
    </pc:docChg>
  </pc:docChgLst>
  <pc:docChgLst>
    <pc:chgData name="Lidtke, Susan - Greensboro, NC" userId="S::smlidtke_uspis.gov#ext#@upuint.onmicrosoft.com::d4299f5b-5c23-4d7b-bae3-0fb20ca6ec7d" providerId="AD" clId="Web-{95559704-873B-4DEF-A7AC-B7B5021E57AD}"/>
    <pc:docChg chg="modSld">
      <pc:chgData name="Lidtke, Susan - Greensboro, NC" userId="S::smlidtke_uspis.gov#ext#@upuint.onmicrosoft.com::d4299f5b-5c23-4d7b-bae3-0fb20ca6ec7d" providerId="AD" clId="Web-{95559704-873B-4DEF-A7AC-B7B5021E57AD}" dt="2021-03-31T16:46:32.511" v="30" actId="1076"/>
      <pc:docMkLst>
        <pc:docMk/>
      </pc:docMkLst>
      <pc:sldChg chg="addSp modSp">
        <pc:chgData name="Lidtke, Susan - Greensboro, NC" userId="S::smlidtke_uspis.gov#ext#@upuint.onmicrosoft.com::d4299f5b-5c23-4d7b-bae3-0fb20ca6ec7d" providerId="AD" clId="Web-{95559704-873B-4DEF-A7AC-B7B5021E57AD}" dt="2021-03-31T16:46:32.511" v="30" actId="1076"/>
        <pc:sldMkLst>
          <pc:docMk/>
          <pc:sldMk cId="157214374" sldId="258"/>
        </pc:sldMkLst>
        <pc:spChg chg="add mod">
          <ac:chgData name="Lidtke, Susan - Greensboro, NC" userId="S::smlidtke_uspis.gov#ext#@upuint.onmicrosoft.com::d4299f5b-5c23-4d7b-bae3-0fb20ca6ec7d" providerId="AD" clId="Web-{95559704-873B-4DEF-A7AC-B7B5021E57AD}" dt="2021-03-31T16:46:32.511" v="30" actId="1076"/>
          <ac:spMkLst>
            <pc:docMk/>
            <pc:sldMk cId="157214374" sldId="258"/>
            <ac:spMk id="2" creationId="{DAACAF43-526E-4903-95EB-2F8EA4934A7F}"/>
          </ac:spMkLst>
        </pc:spChg>
        <pc:spChg chg="mod">
          <ac:chgData name="Lidtke, Susan - Greensboro, NC" userId="S::smlidtke_uspis.gov#ext#@upuint.onmicrosoft.com::d4299f5b-5c23-4d7b-bae3-0fb20ca6ec7d" providerId="AD" clId="Web-{95559704-873B-4DEF-A7AC-B7B5021E57AD}" dt="2021-03-31T16:45:26.104" v="17" actId="20577"/>
          <ac:spMkLst>
            <pc:docMk/>
            <pc:sldMk cId="157214374" sldId="258"/>
            <ac:spMk id="9" creationId="{00000000-0000-0000-0000-000000000000}"/>
          </ac:spMkLst>
        </pc:spChg>
      </pc:sldChg>
    </pc:docChg>
  </pc:docChgLst>
  <pc:docChgLst>
    <pc:chgData name="WILKES dawn" userId="S::wilkesd@upu.int::58984b34-8e8b-4877-b24b-928f4ce011ce" providerId="AD" clId="Web-{F5F4D7D1-E076-4E38-B2F9-2D120436E17D}"/>
    <pc:docChg chg="modSld">
      <pc:chgData name="WILKES dawn" userId="S::wilkesd@upu.int::58984b34-8e8b-4877-b24b-928f4ce011ce" providerId="AD" clId="Web-{F5F4D7D1-E076-4E38-B2F9-2D120436E17D}" dt="2021-03-31T09:39:39.319" v="9" actId="1076"/>
      <pc:docMkLst>
        <pc:docMk/>
      </pc:docMkLst>
      <pc:sldChg chg="addSp delSp modSp modNotes">
        <pc:chgData name="WILKES dawn" userId="S::wilkesd@upu.int::58984b34-8e8b-4877-b24b-928f4ce011ce" providerId="AD" clId="Web-{F5F4D7D1-E076-4E38-B2F9-2D120436E17D}" dt="2021-03-31T09:39:39.319" v="9" actId="1076"/>
        <pc:sldMkLst>
          <pc:docMk/>
          <pc:sldMk cId="2822576491" sldId="261"/>
        </pc:sldMkLst>
        <pc:picChg chg="mod">
          <ac:chgData name="WILKES dawn" userId="S::wilkesd@upu.int::58984b34-8e8b-4877-b24b-928f4ce011ce" providerId="AD" clId="Web-{F5F4D7D1-E076-4E38-B2F9-2D120436E17D}" dt="2021-03-31T09:39:39.319" v="9" actId="1076"/>
          <ac:picMkLst>
            <pc:docMk/>
            <pc:sldMk cId="2822576491" sldId="261"/>
            <ac:picMk id="2" creationId="{22FA0F49-0648-4D16-ABF5-04A708BF9C4C}"/>
          </ac:picMkLst>
        </pc:picChg>
        <pc:picChg chg="add del">
          <ac:chgData name="WILKES dawn" userId="S::wilkesd@upu.int::58984b34-8e8b-4877-b24b-928f4ce011ce" providerId="AD" clId="Web-{F5F4D7D1-E076-4E38-B2F9-2D120436E17D}" dt="2021-03-31T09:39:17.975" v="6"/>
          <ac:picMkLst>
            <pc:docMk/>
            <pc:sldMk cId="2822576491" sldId="261"/>
            <ac:picMk id="4" creationId="{00000000-0000-0000-0000-000000000000}"/>
          </ac:picMkLst>
        </pc:picChg>
      </pc:sldChg>
    </pc:docChg>
  </pc:docChgLst>
  <pc:docChgLst>
    <pc:chgData name="Lidtke, Susan - Greensboro, NC" userId="S::smlidtke_uspis.gov#ext#@upuint.onmicrosoft.com::d4299f5b-5c23-4d7b-bae3-0fb20ca6ec7d" providerId="AD" clId="Web-{8419365C-01D5-44CF-83D0-DD502B273663}"/>
    <pc:docChg chg="modSld">
      <pc:chgData name="Lidtke, Susan - Greensboro, NC" userId="S::smlidtke_uspis.gov#ext#@upuint.onmicrosoft.com::d4299f5b-5c23-4d7b-bae3-0fb20ca6ec7d" providerId="AD" clId="Web-{8419365C-01D5-44CF-83D0-DD502B273663}" dt="2021-03-31T16:54:50.595" v="31" actId="1076"/>
      <pc:docMkLst>
        <pc:docMk/>
      </pc:docMkLst>
      <pc:sldChg chg="modSp">
        <pc:chgData name="Lidtke, Susan - Greensboro, NC" userId="S::smlidtke_uspis.gov#ext#@upuint.onmicrosoft.com::d4299f5b-5c23-4d7b-bae3-0fb20ca6ec7d" providerId="AD" clId="Web-{8419365C-01D5-44CF-83D0-DD502B273663}" dt="2021-03-31T16:48:39.462" v="3" actId="1076"/>
        <pc:sldMkLst>
          <pc:docMk/>
          <pc:sldMk cId="2822576491" sldId="261"/>
        </pc:sldMkLst>
        <pc:spChg chg="mod">
          <ac:chgData name="Lidtke, Susan - Greensboro, NC" userId="S::smlidtke_uspis.gov#ext#@upuint.onmicrosoft.com::d4299f5b-5c23-4d7b-bae3-0fb20ca6ec7d" providerId="AD" clId="Web-{8419365C-01D5-44CF-83D0-DD502B273663}" dt="2021-03-31T16:48:39.462" v="3" actId="1076"/>
          <ac:spMkLst>
            <pc:docMk/>
            <pc:sldMk cId="2822576491" sldId="261"/>
            <ac:spMk id="3" creationId="{00000000-0000-0000-0000-000000000000}"/>
          </ac:spMkLst>
        </pc:spChg>
        <pc:spChg chg="mod">
          <ac:chgData name="Lidtke, Susan - Greensboro, NC" userId="S::smlidtke_uspis.gov#ext#@upuint.onmicrosoft.com::d4299f5b-5c23-4d7b-bae3-0fb20ca6ec7d" providerId="AD" clId="Web-{8419365C-01D5-44CF-83D0-DD502B273663}" dt="2021-03-31T16:48:07.930" v="1" actId="20577"/>
          <ac:spMkLst>
            <pc:docMk/>
            <pc:sldMk cId="2822576491" sldId="261"/>
            <ac:spMk id="5" creationId="{00000000-0000-0000-0000-000000000000}"/>
          </ac:spMkLst>
        </pc:spChg>
      </pc:sldChg>
      <pc:sldChg chg="modSp">
        <pc:chgData name="Lidtke, Susan - Greensboro, NC" userId="S::smlidtke_uspis.gov#ext#@upuint.onmicrosoft.com::d4299f5b-5c23-4d7b-bae3-0fb20ca6ec7d" providerId="AD" clId="Web-{8419365C-01D5-44CF-83D0-DD502B273663}" dt="2021-03-31T16:50:50.496" v="13" actId="1076"/>
        <pc:sldMkLst>
          <pc:docMk/>
          <pc:sldMk cId="1020878409" sldId="309"/>
        </pc:sldMkLst>
        <pc:spChg chg="mod">
          <ac:chgData name="Lidtke, Susan - Greensboro, NC" userId="S::smlidtke_uspis.gov#ext#@upuint.onmicrosoft.com::d4299f5b-5c23-4d7b-bae3-0fb20ca6ec7d" providerId="AD" clId="Web-{8419365C-01D5-44CF-83D0-DD502B273663}" dt="2021-03-31T16:50:50.496" v="13" actId="1076"/>
          <ac:spMkLst>
            <pc:docMk/>
            <pc:sldMk cId="1020878409" sldId="309"/>
            <ac:spMk id="3" creationId="{00000000-0000-0000-0000-000000000000}"/>
          </ac:spMkLst>
        </pc:spChg>
      </pc:sldChg>
      <pc:sldChg chg="addSp modSp">
        <pc:chgData name="Lidtke, Susan - Greensboro, NC" userId="S::smlidtke_uspis.gov#ext#@upuint.onmicrosoft.com::d4299f5b-5c23-4d7b-bae3-0fb20ca6ec7d" providerId="AD" clId="Web-{8419365C-01D5-44CF-83D0-DD502B273663}" dt="2021-03-31T16:53:45.266" v="25" actId="1076"/>
        <pc:sldMkLst>
          <pc:docMk/>
          <pc:sldMk cId="1785943951" sldId="338"/>
        </pc:sldMkLst>
        <pc:picChg chg="mod">
          <ac:chgData name="Lidtke, Susan - Greensboro, NC" userId="S::smlidtke_uspis.gov#ext#@upuint.onmicrosoft.com::d4299f5b-5c23-4d7b-bae3-0fb20ca6ec7d" providerId="AD" clId="Web-{8419365C-01D5-44CF-83D0-DD502B273663}" dt="2021-03-31T16:53:41.359" v="24" actId="1076"/>
          <ac:picMkLst>
            <pc:docMk/>
            <pc:sldMk cId="1785943951" sldId="338"/>
            <ac:picMk id="2" creationId="{75A60DE9-9993-4386-9AE6-A079B7A04C7B}"/>
          </ac:picMkLst>
        </pc:picChg>
        <pc:picChg chg="mod">
          <ac:chgData name="Lidtke, Susan - Greensboro, NC" userId="S::smlidtke_uspis.gov#ext#@upuint.onmicrosoft.com::d4299f5b-5c23-4d7b-bae3-0fb20ca6ec7d" providerId="AD" clId="Web-{8419365C-01D5-44CF-83D0-DD502B273663}" dt="2021-03-31T16:53:30.968" v="22" actId="14100"/>
          <ac:picMkLst>
            <pc:docMk/>
            <pc:sldMk cId="1785943951" sldId="338"/>
            <ac:picMk id="4" creationId="{7A584DED-7401-444D-BD4D-15817A2A45D4}"/>
          </ac:picMkLst>
        </pc:picChg>
        <pc:cxnChg chg="add mod">
          <ac:chgData name="Lidtke, Susan - Greensboro, NC" userId="S::smlidtke_uspis.gov#ext#@upuint.onmicrosoft.com::d4299f5b-5c23-4d7b-bae3-0fb20ca6ec7d" providerId="AD" clId="Web-{8419365C-01D5-44CF-83D0-DD502B273663}" dt="2021-03-31T16:53:45.266" v="25" actId="1076"/>
          <ac:cxnSpMkLst>
            <pc:docMk/>
            <pc:sldMk cId="1785943951" sldId="338"/>
            <ac:cxnSpMk id="5" creationId="{91878431-B180-4C5C-B2A6-2AE6BD96276B}"/>
          </ac:cxnSpMkLst>
        </pc:cxnChg>
      </pc:sldChg>
      <pc:sldChg chg="modSp">
        <pc:chgData name="Lidtke, Susan - Greensboro, NC" userId="S::smlidtke_uspis.gov#ext#@upuint.onmicrosoft.com::d4299f5b-5c23-4d7b-bae3-0fb20ca6ec7d" providerId="AD" clId="Web-{8419365C-01D5-44CF-83D0-DD502B273663}" dt="2021-03-31T16:54:50.595" v="31" actId="1076"/>
        <pc:sldMkLst>
          <pc:docMk/>
          <pc:sldMk cId="408319965" sldId="342"/>
        </pc:sldMkLst>
        <pc:picChg chg="mod">
          <ac:chgData name="Lidtke, Susan - Greensboro, NC" userId="S::smlidtke_uspis.gov#ext#@upuint.onmicrosoft.com::d4299f5b-5c23-4d7b-bae3-0fb20ca6ec7d" providerId="AD" clId="Web-{8419365C-01D5-44CF-83D0-DD502B273663}" dt="2021-03-31T16:54:50.595" v="31" actId="1076"/>
          <ac:picMkLst>
            <pc:docMk/>
            <pc:sldMk cId="408319965" sldId="342"/>
            <ac:picMk id="2" creationId="{C7ECA124-749F-4D39-BF6F-0C88A2E30410}"/>
          </ac:picMkLst>
        </pc:picChg>
        <pc:picChg chg="mod">
          <ac:chgData name="Lidtke, Susan - Greensboro, NC" userId="S::smlidtke_uspis.gov#ext#@upuint.onmicrosoft.com::d4299f5b-5c23-4d7b-bae3-0fb20ca6ec7d" providerId="AD" clId="Web-{8419365C-01D5-44CF-83D0-DD502B273663}" dt="2021-03-31T16:54:47.048" v="30" actId="1076"/>
          <ac:picMkLst>
            <pc:docMk/>
            <pc:sldMk cId="408319965" sldId="342"/>
            <ac:picMk id="4" creationId="{94601F9E-681B-42DC-8491-3474D434A61B}"/>
          </ac:picMkLst>
        </pc:picChg>
      </pc:sldChg>
      <pc:sldChg chg="modSp">
        <pc:chgData name="Lidtke, Susan - Greensboro, NC" userId="S::smlidtke_uspis.gov#ext#@upuint.onmicrosoft.com::d4299f5b-5c23-4d7b-bae3-0fb20ca6ec7d" providerId="AD" clId="Web-{8419365C-01D5-44CF-83D0-DD502B273663}" dt="2021-03-31T16:49:31.603" v="12" actId="20577"/>
        <pc:sldMkLst>
          <pc:docMk/>
          <pc:sldMk cId="2980373160" sldId="364"/>
        </pc:sldMkLst>
        <pc:spChg chg="mod">
          <ac:chgData name="Lidtke, Susan - Greensboro, NC" userId="S::smlidtke_uspis.gov#ext#@upuint.onmicrosoft.com::d4299f5b-5c23-4d7b-bae3-0fb20ca6ec7d" providerId="AD" clId="Web-{8419365C-01D5-44CF-83D0-DD502B273663}" dt="2021-03-31T16:49:31.603" v="12" actId="20577"/>
          <ac:spMkLst>
            <pc:docMk/>
            <pc:sldMk cId="2980373160" sldId="364"/>
            <ac:spMk id="3" creationId="{00000000-0000-0000-0000-000000000000}"/>
          </ac:spMkLst>
        </pc:spChg>
      </pc:sldChg>
    </pc:docChg>
  </pc:docChgLst>
  <pc:docChgLst>
    <pc:chgData name="WILKES dawn" userId="S::wilkesd@upu.int::58984b34-8e8b-4877-b24b-928f4ce011ce" providerId="AD" clId="Web-{D9C82D3D-EFEB-4F33-836E-F50B5CB365E5}"/>
    <pc:docChg chg="modSld">
      <pc:chgData name="WILKES dawn" userId="S::wilkesd@upu.int::58984b34-8e8b-4877-b24b-928f4ce011ce" providerId="AD" clId="Web-{D9C82D3D-EFEB-4F33-836E-F50B5CB365E5}" dt="2021-03-31T08:01:58.736" v="5" actId="1076"/>
      <pc:docMkLst>
        <pc:docMk/>
      </pc:docMkLst>
      <pc:sldChg chg="addSp modSp">
        <pc:chgData name="WILKES dawn" userId="S::wilkesd@upu.int::58984b34-8e8b-4877-b24b-928f4ce011ce" providerId="AD" clId="Web-{D9C82D3D-EFEB-4F33-836E-F50B5CB365E5}" dt="2021-03-31T08:01:58.736" v="5" actId="1076"/>
        <pc:sldMkLst>
          <pc:docMk/>
          <pc:sldMk cId="3254962980" sldId="285"/>
        </pc:sldMkLst>
        <pc:picChg chg="add mod">
          <ac:chgData name="WILKES dawn" userId="S::wilkesd@upu.int::58984b34-8e8b-4877-b24b-928f4ce011ce" providerId="AD" clId="Web-{D9C82D3D-EFEB-4F33-836E-F50B5CB365E5}" dt="2021-03-31T08:01:58.736" v="5" actId="1076"/>
          <ac:picMkLst>
            <pc:docMk/>
            <pc:sldMk cId="3254962980" sldId="285"/>
            <ac:picMk id="4" creationId="{E2E0D9CB-DCFC-4A8D-AEDB-0EC30E9F4377}"/>
          </ac:picMkLst>
        </pc:picChg>
        <pc:picChg chg="mod">
          <ac:chgData name="WILKES dawn" userId="S::wilkesd@upu.int::58984b34-8e8b-4877-b24b-928f4ce011ce" providerId="AD" clId="Web-{D9C82D3D-EFEB-4F33-836E-F50B5CB365E5}" dt="2021-03-31T08:01:57.033" v="4" actId="1076"/>
          <ac:picMkLst>
            <pc:docMk/>
            <pc:sldMk cId="3254962980" sldId="285"/>
            <ac:picMk id="7" creationId="{00000000-0000-0000-0000-000000000000}"/>
          </ac:picMkLst>
        </pc:picChg>
      </pc:sldChg>
    </pc:docChg>
  </pc:docChgLst>
  <pc:docChgLst>
    <pc:chgData name="WILKES dawn" userId="S::wilkesd@upu.int::58984b34-8e8b-4877-b24b-928f4ce011ce" providerId="AD" clId="Web-{ADE262FC-DAC7-4767-9E4F-4AF08A3D48E7}"/>
    <pc:docChg chg="addSld modSld">
      <pc:chgData name="WILKES dawn" userId="S::wilkesd@upu.int::58984b34-8e8b-4877-b24b-928f4ce011ce" providerId="AD" clId="Web-{ADE262FC-DAC7-4767-9E4F-4AF08A3D48E7}" dt="2021-03-31T08:45:39.178" v="39"/>
      <pc:docMkLst>
        <pc:docMk/>
      </pc:docMkLst>
      <pc:sldChg chg="addSp modSp">
        <pc:chgData name="WILKES dawn" userId="S::wilkesd@upu.int::58984b34-8e8b-4877-b24b-928f4ce011ce" providerId="AD" clId="Web-{ADE262FC-DAC7-4767-9E4F-4AF08A3D48E7}" dt="2021-03-31T08:23:52.460" v="4" actId="1076"/>
        <pc:sldMkLst>
          <pc:docMk/>
          <pc:sldMk cId="1785943951" sldId="338"/>
        </pc:sldMkLst>
        <pc:spChg chg="mod">
          <ac:chgData name="WILKES dawn" userId="S::wilkesd@upu.int::58984b34-8e8b-4877-b24b-928f4ce011ce" providerId="AD" clId="Web-{ADE262FC-DAC7-4767-9E4F-4AF08A3D48E7}" dt="2021-03-31T08:21:25.373" v="0" actId="14100"/>
          <ac:spMkLst>
            <pc:docMk/>
            <pc:sldMk cId="1785943951" sldId="338"/>
            <ac:spMk id="3" creationId="{00000000-0000-0000-0000-000000000000}"/>
          </ac:spMkLst>
        </pc:spChg>
        <pc:picChg chg="add mod">
          <ac:chgData name="WILKES dawn" userId="S::wilkesd@upu.int::58984b34-8e8b-4877-b24b-928f4ce011ce" providerId="AD" clId="Web-{ADE262FC-DAC7-4767-9E4F-4AF08A3D48E7}" dt="2021-03-31T08:21:40.921" v="2" actId="1076"/>
          <ac:picMkLst>
            <pc:docMk/>
            <pc:sldMk cId="1785943951" sldId="338"/>
            <ac:picMk id="2" creationId="{75A60DE9-9993-4386-9AE6-A079B7A04C7B}"/>
          </ac:picMkLst>
        </pc:picChg>
        <pc:picChg chg="add mod">
          <ac:chgData name="WILKES dawn" userId="S::wilkesd@upu.int::58984b34-8e8b-4877-b24b-928f4ce011ce" providerId="AD" clId="Web-{ADE262FC-DAC7-4767-9E4F-4AF08A3D48E7}" dt="2021-03-31T08:23:52.460" v="4" actId="1076"/>
          <ac:picMkLst>
            <pc:docMk/>
            <pc:sldMk cId="1785943951" sldId="338"/>
            <ac:picMk id="4" creationId="{7A584DED-7401-444D-BD4D-15817A2A45D4}"/>
          </ac:picMkLst>
        </pc:picChg>
      </pc:sldChg>
      <pc:sldChg chg="addSp modSp">
        <pc:chgData name="WILKES dawn" userId="S::wilkesd@upu.int::58984b34-8e8b-4877-b24b-928f4ce011ce" providerId="AD" clId="Web-{ADE262FC-DAC7-4767-9E4F-4AF08A3D48E7}" dt="2021-03-31T08:30:40.703" v="10" actId="1076"/>
        <pc:sldMkLst>
          <pc:docMk/>
          <pc:sldMk cId="408319965" sldId="342"/>
        </pc:sldMkLst>
        <pc:picChg chg="add mod">
          <ac:chgData name="WILKES dawn" userId="S::wilkesd@upu.int::58984b34-8e8b-4877-b24b-928f4ce011ce" providerId="AD" clId="Web-{ADE262FC-DAC7-4767-9E4F-4AF08A3D48E7}" dt="2021-03-31T08:30:38.234" v="9" actId="1076"/>
          <ac:picMkLst>
            <pc:docMk/>
            <pc:sldMk cId="408319965" sldId="342"/>
            <ac:picMk id="2" creationId="{C7ECA124-749F-4D39-BF6F-0C88A2E30410}"/>
          </ac:picMkLst>
        </pc:picChg>
        <pc:picChg chg="add mod">
          <ac:chgData name="WILKES dawn" userId="S::wilkesd@upu.int::58984b34-8e8b-4877-b24b-928f4ce011ce" providerId="AD" clId="Web-{ADE262FC-DAC7-4767-9E4F-4AF08A3D48E7}" dt="2021-03-31T08:30:40.703" v="10" actId="1076"/>
          <ac:picMkLst>
            <pc:docMk/>
            <pc:sldMk cId="408319965" sldId="342"/>
            <ac:picMk id="4" creationId="{94601F9E-681B-42DC-8491-3474D434A61B}"/>
          </ac:picMkLst>
        </pc:picChg>
      </pc:sldChg>
      <pc:sldChg chg="addSp delSp modSp">
        <pc:chgData name="WILKES dawn" userId="S::wilkesd@upu.int::58984b34-8e8b-4877-b24b-928f4ce011ce" providerId="AD" clId="Web-{ADE262FC-DAC7-4767-9E4F-4AF08A3D48E7}" dt="2021-03-31T08:31:31.816" v="15"/>
        <pc:sldMkLst>
          <pc:docMk/>
          <pc:sldMk cId="533340751" sldId="344"/>
        </pc:sldMkLst>
        <pc:picChg chg="add del mod">
          <ac:chgData name="WILKES dawn" userId="S::wilkesd@upu.int::58984b34-8e8b-4877-b24b-928f4ce011ce" providerId="AD" clId="Web-{ADE262FC-DAC7-4767-9E4F-4AF08A3D48E7}" dt="2021-03-31T08:31:31.816" v="15"/>
          <ac:picMkLst>
            <pc:docMk/>
            <pc:sldMk cId="533340751" sldId="344"/>
            <ac:picMk id="2" creationId="{44350EEA-55B6-4997-A5F2-B906B402EDFA}"/>
          </ac:picMkLst>
        </pc:picChg>
      </pc:sldChg>
      <pc:sldChg chg="addSp delSp modSp add replId modNotes">
        <pc:chgData name="WILKES dawn" userId="S::wilkesd@upu.int::58984b34-8e8b-4877-b24b-928f4ce011ce" providerId="AD" clId="Web-{ADE262FC-DAC7-4767-9E4F-4AF08A3D48E7}" dt="2021-03-31T08:45:39.178" v="39"/>
        <pc:sldMkLst>
          <pc:docMk/>
          <pc:sldMk cId="2980373160" sldId="364"/>
        </pc:sldMkLst>
        <pc:spChg chg="mod">
          <ac:chgData name="WILKES dawn" userId="S::wilkesd@upu.int::58984b34-8e8b-4877-b24b-928f4ce011ce" providerId="AD" clId="Web-{ADE262FC-DAC7-4767-9E4F-4AF08A3D48E7}" dt="2021-03-31T08:45:33.897" v="37" actId="20577"/>
          <ac:spMkLst>
            <pc:docMk/>
            <pc:sldMk cId="2980373160" sldId="364"/>
            <ac:spMk id="3" creationId="{00000000-0000-0000-0000-000000000000}"/>
          </ac:spMkLst>
        </pc:spChg>
        <pc:spChg chg="del">
          <ac:chgData name="WILKES dawn" userId="S::wilkesd@upu.int::58984b34-8e8b-4877-b24b-928f4ce011ce" providerId="AD" clId="Web-{ADE262FC-DAC7-4767-9E4F-4AF08A3D48E7}" dt="2021-03-31T08:45:36.006" v="38"/>
          <ac:spMkLst>
            <pc:docMk/>
            <pc:sldMk cId="2980373160" sldId="364"/>
            <ac:spMk id="5" creationId="{00000000-0000-0000-0000-000000000000}"/>
          </ac:spMkLst>
        </pc:spChg>
        <pc:picChg chg="add mod">
          <ac:chgData name="WILKES dawn" userId="S::wilkesd@upu.int::58984b34-8e8b-4877-b24b-928f4ce011ce" providerId="AD" clId="Web-{ADE262FC-DAC7-4767-9E4F-4AF08A3D48E7}" dt="2021-03-31T08:45:05.098" v="19" actId="1076"/>
          <ac:picMkLst>
            <pc:docMk/>
            <pc:sldMk cId="2980373160" sldId="364"/>
            <ac:picMk id="2" creationId="{E0AE9E78-040F-4213-9CB8-26E40D4DAD35}"/>
          </ac:picMkLst>
        </pc:picChg>
        <pc:picChg chg="del">
          <ac:chgData name="WILKES dawn" userId="S::wilkesd@upu.int::58984b34-8e8b-4877-b24b-928f4ce011ce" providerId="AD" clId="Web-{ADE262FC-DAC7-4767-9E4F-4AF08A3D48E7}" dt="2021-03-31T08:44:29.584" v="17"/>
          <ac:picMkLst>
            <pc:docMk/>
            <pc:sldMk cId="2980373160" sldId="364"/>
            <ac:picMk id="4" creationId="{00000000-0000-0000-0000-000000000000}"/>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3-23T14:13:48.831" idx="1">
    <p:pos x="10" y="10"/>
    <p:text/>
    <p:extLst>
      <p:ext uri="{C676402C-5697-4E1C-873F-D02D1690AC5C}">
        <p15:threadingInfo xmlns:p15="http://schemas.microsoft.com/office/powerpoint/2012/main" timeZoneBias="24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6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6038" y="0"/>
            <a:ext cx="2951162" cy="498475"/>
          </a:xfrm>
          <a:prstGeom prst="rect">
            <a:avLst/>
          </a:prstGeom>
        </p:spPr>
        <p:txBody>
          <a:bodyPr vert="horz" lIns="91440" tIns="45720" rIns="91440" bIns="45720" rtlCol="0"/>
          <a:lstStyle>
            <a:lvl1pPr algn="r">
              <a:defRPr sz="1200"/>
            </a:lvl1pPr>
          </a:lstStyle>
          <a:p>
            <a:fld id="{9EFE9821-623A-4383-8226-11A7EFB4B4C1}" type="datetimeFigureOut">
              <a:rPr lang="en-US" smtClean="0"/>
              <a:t>2/9/2022</a:t>
            </a:fld>
            <a:endParaRPr lang="en-US"/>
          </a:p>
        </p:txBody>
      </p:sp>
      <p:sp>
        <p:nvSpPr>
          <p:cNvPr id="4" name="Footer Placeholder 3"/>
          <p:cNvSpPr>
            <a:spLocks noGrp="1"/>
          </p:cNvSpPr>
          <p:nvPr>
            <p:ph type="ftr" sz="quarter" idx="2"/>
          </p:nvPr>
        </p:nvSpPr>
        <p:spPr>
          <a:xfrm>
            <a:off x="0" y="9442450"/>
            <a:ext cx="2951163"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6038" y="9442450"/>
            <a:ext cx="2951162" cy="498475"/>
          </a:xfrm>
          <a:prstGeom prst="rect">
            <a:avLst/>
          </a:prstGeom>
        </p:spPr>
        <p:txBody>
          <a:bodyPr vert="horz" lIns="91440" tIns="45720" rIns="91440" bIns="45720" rtlCol="0" anchor="b"/>
          <a:lstStyle>
            <a:lvl1pPr algn="r">
              <a:defRPr sz="1200"/>
            </a:lvl1pPr>
          </a:lstStyle>
          <a:p>
            <a:fld id="{93B6D4DF-5545-45D7-AF4C-80D343F34E7B}" type="slidenum">
              <a:rPr lang="en-US" smtClean="0"/>
              <a:t>‹#›</a:t>
            </a:fld>
            <a:endParaRPr lang="en-US"/>
          </a:p>
        </p:txBody>
      </p:sp>
    </p:spTree>
    <p:extLst>
      <p:ext uri="{BB962C8B-B14F-4D97-AF65-F5344CB8AC3E}">
        <p14:creationId xmlns:p14="http://schemas.microsoft.com/office/powerpoint/2010/main" val="4047270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E92E34F-D798-4746-AABF-BEB1A82DC638}" type="datetimeFigureOut">
              <a:rPr lang="en-US" smtClean="0"/>
              <a:t>2/9/2022</a:t>
            </a:fld>
            <a:endParaRPr lang="en-US"/>
          </a:p>
        </p:txBody>
      </p:sp>
      <p:sp>
        <p:nvSpPr>
          <p:cNvPr id="4" name="Slide Image Placeholder 3"/>
          <p:cNvSpPr>
            <a:spLocks noGrp="1" noRot="1" noChangeAspect="1"/>
          </p:cNvSpPr>
          <p:nvPr>
            <p:ph type="sldImg" idx="2"/>
          </p:nvPr>
        </p:nvSpPr>
        <p:spPr>
          <a:xfrm>
            <a:off x="1168400" y="1243013"/>
            <a:ext cx="4471988"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D4FA2455-4D87-4E6F-8E5A-57B3E7F8AEE2}" type="slidenum">
              <a:rPr lang="en-US" smtClean="0"/>
              <a:t>‹#›</a:t>
            </a:fld>
            <a:endParaRPr lang="en-US"/>
          </a:p>
        </p:txBody>
      </p:sp>
    </p:spTree>
    <p:extLst>
      <p:ext uri="{BB962C8B-B14F-4D97-AF65-F5344CB8AC3E}">
        <p14:creationId xmlns:p14="http://schemas.microsoft.com/office/powerpoint/2010/main" val="2535962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a:t>
            </a:fld>
            <a:endParaRPr lang="en-US"/>
          </a:p>
        </p:txBody>
      </p:sp>
    </p:spTree>
    <p:extLst>
      <p:ext uri="{BB962C8B-B14F-4D97-AF65-F5344CB8AC3E}">
        <p14:creationId xmlns:p14="http://schemas.microsoft.com/office/powerpoint/2010/main" val="389678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Implementing these four basic steps lowers the risk involved in transporting dangerous goods by air:</a:t>
            </a:r>
          </a:p>
          <a:p>
            <a:pPr eaLnBrk="1" hangingPunct="1"/>
            <a:endParaRPr lang="en-US" dirty="0">
              <a:latin typeface="Arial" charset="0"/>
              <a:cs typeface="Arial" charset="0"/>
            </a:endParaRPr>
          </a:p>
          <a:p>
            <a:pPr eaLnBrk="1" hangingPunct="1"/>
            <a:r>
              <a:rPr lang="en-US" dirty="0">
                <a:latin typeface="Arial" charset="0"/>
                <a:cs typeface="Arial" charset="0"/>
              </a:rPr>
              <a:t>Step 1 – Limit the</a:t>
            </a:r>
            <a:r>
              <a:rPr lang="en-US" baseline="0" dirty="0">
                <a:latin typeface="Arial" charset="0"/>
                <a:cs typeface="Arial" charset="0"/>
              </a:rPr>
              <a:t> number of </a:t>
            </a:r>
            <a:r>
              <a:rPr lang="en-US" dirty="0">
                <a:latin typeface="Arial" charset="0"/>
                <a:cs typeface="Arial" charset="0"/>
              </a:rPr>
              <a:t>types (hazard classes) of dangerous goods for mailing. </a:t>
            </a:r>
          </a:p>
          <a:p>
            <a:pPr eaLnBrk="1" hangingPunct="1"/>
            <a:r>
              <a:rPr lang="en-US" dirty="0">
                <a:latin typeface="Arial" charset="0"/>
                <a:cs typeface="Arial" charset="0"/>
              </a:rPr>
              <a:t>Step 2 – Limit the quantity of dangerous goods that are allowed,</a:t>
            </a:r>
            <a:r>
              <a:rPr lang="en-US" baseline="0" dirty="0">
                <a:latin typeface="Arial" charset="0"/>
                <a:cs typeface="Arial" charset="0"/>
              </a:rPr>
              <a:t> so the</a:t>
            </a:r>
            <a:r>
              <a:rPr lang="en-US" dirty="0">
                <a:latin typeface="Arial" charset="0"/>
                <a:cs typeface="Arial" charset="0"/>
              </a:rPr>
              <a:t>y present only a minimal hazard to life, health,</a:t>
            </a:r>
            <a:r>
              <a:rPr lang="en-US" baseline="0" dirty="0">
                <a:latin typeface="Arial" charset="0"/>
                <a:cs typeface="Arial" charset="0"/>
              </a:rPr>
              <a:t> </a:t>
            </a:r>
            <a:r>
              <a:rPr lang="en-US" dirty="0">
                <a:latin typeface="Arial" charset="0"/>
                <a:cs typeface="Arial" charset="0"/>
              </a:rPr>
              <a:t>property, or the environment. </a:t>
            </a:r>
          </a:p>
          <a:p>
            <a:pPr eaLnBrk="1" hangingPunct="1"/>
            <a:r>
              <a:rPr lang="en-US" dirty="0">
                <a:latin typeface="Arial" charset="0"/>
                <a:cs typeface="Arial" charset="0"/>
              </a:rPr>
              <a:t>Step 3 – Ensure proper packing, labeling</a:t>
            </a:r>
            <a:r>
              <a:rPr lang="en-US" baseline="0" dirty="0">
                <a:latin typeface="Arial" charset="0"/>
                <a:cs typeface="Arial" charset="0"/>
              </a:rPr>
              <a:t> </a:t>
            </a:r>
            <a:r>
              <a:rPr lang="en-US" dirty="0">
                <a:latin typeface="Arial" charset="0"/>
                <a:cs typeface="Arial" charset="0"/>
              </a:rPr>
              <a:t>and marking,</a:t>
            </a:r>
            <a:r>
              <a:rPr lang="en-US" baseline="0" dirty="0">
                <a:latin typeface="Arial" charset="0"/>
                <a:cs typeface="Arial" charset="0"/>
              </a:rPr>
              <a:t> so that </a:t>
            </a:r>
            <a:r>
              <a:rPr lang="en-US" dirty="0">
                <a:latin typeface="Arial" charset="0"/>
                <a:cs typeface="Arial" charset="0"/>
              </a:rPr>
              <a:t>dangerous goods are identified and contained.</a:t>
            </a:r>
          </a:p>
          <a:p>
            <a:pPr eaLnBrk="1" hangingPunct="1"/>
            <a:r>
              <a:rPr lang="en-US" dirty="0">
                <a:latin typeface="Arial" charset="0"/>
                <a:cs typeface="Arial" charset="0"/>
              </a:rPr>
              <a:t>Step 4 – Follow safe procedures for processing, handling, storage and loading of dangerous goods to limit risk.</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12</a:t>
            </a:fld>
            <a:endParaRPr lang="en-US"/>
          </a:p>
        </p:txBody>
      </p:sp>
    </p:spTree>
    <p:extLst>
      <p:ext uri="{BB962C8B-B14F-4D97-AF65-F5344CB8AC3E}">
        <p14:creationId xmlns:p14="http://schemas.microsoft.com/office/powerpoint/2010/main" val="3677613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E.</a:t>
            </a:r>
          </a:p>
        </p:txBody>
      </p:sp>
      <p:sp>
        <p:nvSpPr>
          <p:cNvPr id="4" name="Slide Number Placeholder 3"/>
          <p:cNvSpPr>
            <a:spLocks noGrp="1"/>
          </p:cNvSpPr>
          <p:nvPr>
            <p:ph type="sldNum" sz="quarter" idx="10"/>
          </p:nvPr>
        </p:nvSpPr>
        <p:spPr/>
        <p:txBody>
          <a:bodyPr/>
          <a:lstStyle/>
          <a:p>
            <a:fld id="{D4FA2455-4D87-4E6F-8E5A-57B3E7F8AEE2}" type="slidenum">
              <a:rPr lang="en-US" smtClean="0"/>
              <a:t>13</a:t>
            </a:fld>
            <a:endParaRPr lang="en-US"/>
          </a:p>
        </p:txBody>
      </p:sp>
    </p:spTree>
    <p:extLst>
      <p:ext uri="{BB962C8B-B14F-4D97-AF65-F5344CB8AC3E}">
        <p14:creationId xmlns:p14="http://schemas.microsoft.com/office/powerpoint/2010/main" val="3180639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t>
            </a:r>
            <a:r>
              <a:rPr lang="en-US"/>
              <a:t>answer is E.</a:t>
            </a:r>
          </a:p>
        </p:txBody>
      </p:sp>
      <p:sp>
        <p:nvSpPr>
          <p:cNvPr id="4" name="Slide Number Placeholder 3"/>
          <p:cNvSpPr>
            <a:spLocks noGrp="1"/>
          </p:cNvSpPr>
          <p:nvPr>
            <p:ph type="sldNum" sz="quarter" idx="10"/>
          </p:nvPr>
        </p:nvSpPr>
        <p:spPr/>
        <p:txBody>
          <a:bodyPr/>
          <a:lstStyle/>
          <a:p>
            <a:fld id="{D4FA2455-4D87-4E6F-8E5A-57B3E7F8AEE2}" type="slidenum">
              <a:rPr lang="en-US" smtClean="0"/>
              <a:t>14</a:t>
            </a:fld>
            <a:endParaRPr lang="en-US"/>
          </a:p>
        </p:txBody>
      </p:sp>
    </p:spTree>
    <p:extLst>
      <p:ext uri="{BB962C8B-B14F-4D97-AF65-F5344CB8AC3E}">
        <p14:creationId xmlns:p14="http://schemas.microsoft.com/office/powerpoint/2010/main" val="2378887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charset="0"/>
                <a:cs typeface="Arial" charset="0"/>
              </a:rPr>
              <a:t>In this module, Identifying &amp; Classifying Dangerous Goods, you will learn that dangerous goods are identified by unique numbers and are assigned to one of nine classes based on the hazard</a:t>
            </a:r>
            <a:r>
              <a:rPr lang="en-GB" baseline="0" dirty="0">
                <a:latin typeface="Arial" charset="0"/>
                <a:cs typeface="Arial" charset="0"/>
              </a:rPr>
              <a:t> presented</a:t>
            </a:r>
            <a:r>
              <a:rPr lang="en-GB" dirty="0">
                <a:latin typeface="Arial" charset="0"/>
                <a:cs typeface="Arial" charset="0"/>
              </a:rPr>
              <a:t>. Some classes are further divided into divisions to better define the hazard. Each class or division is identified by a specific hazard label. This section will look at each class and division with the corresponding hazard label. There will also be examples of dangerous goods from each class or division.</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15</a:t>
            </a:fld>
            <a:endParaRPr lang="en-US"/>
          </a:p>
        </p:txBody>
      </p:sp>
    </p:spTree>
    <p:extLst>
      <p:ext uri="{BB962C8B-B14F-4D97-AF65-F5344CB8AC3E}">
        <p14:creationId xmlns:p14="http://schemas.microsoft.com/office/powerpoint/2010/main" val="873304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charset="0"/>
                <a:cs typeface="Arial" charset="0"/>
              </a:rPr>
              <a:t>There are over 3,000 entries in the list of dangerous goods</a:t>
            </a:r>
            <a:r>
              <a:rPr lang="en-US" dirty="0">
                <a:latin typeface="Arial" charset="0"/>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16</a:t>
            </a:fld>
            <a:endParaRPr lang="en-US"/>
          </a:p>
        </p:txBody>
      </p:sp>
    </p:spTree>
    <p:extLst>
      <p:ext uri="{BB962C8B-B14F-4D97-AF65-F5344CB8AC3E}">
        <p14:creationId xmlns:p14="http://schemas.microsoft.com/office/powerpoint/2010/main" val="1998949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charset="0"/>
                <a:cs typeface="Arial" charset="0"/>
              </a:rPr>
              <a:t>A UN (United Nations) number is a four digit number that identifies</a:t>
            </a:r>
            <a:r>
              <a:rPr lang="en-GB" baseline="0" dirty="0">
                <a:latin typeface="Arial" charset="0"/>
                <a:cs typeface="Arial" charset="0"/>
              </a:rPr>
              <a:t> dangerous goods. Some substances or materials have their own unique number, while other numbers belong to a group of chemicals or products with similar properties. UN numbers range from UN 0004 to about UN 3548. These numbers are recognized globally for the international transport of dangerous goods.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17</a:t>
            </a:fld>
            <a:endParaRPr lang="en-US"/>
          </a:p>
        </p:txBody>
      </p:sp>
    </p:spTree>
    <p:extLst>
      <p:ext uri="{BB962C8B-B14F-4D97-AF65-F5344CB8AC3E}">
        <p14:creationId xmlns:p14="http://schemas.microsoft.com/office/powerpoint/2010/main" val="1635805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nine classes</a:t>
            </a:r>
            <a:r>
              <a:rPr lang="en-US" baseline="0" dirty="0"/>
              <a:t> of dangerous goods. The five classes outlined in blue are further broken down into divisions. Now, let’s look closer at each class.</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18</a:t>
            </a:fld>
            <a:endParaRPr lang="en-US"/>
          </a:p>
        </p:txBody>
      </p:sp>
    </p:spTree>
    <p:extLst>
      <p:ext uri="{BB962C8B-B14F-4D97-AF65-F5344CB8AC3E}">
        <p14:creationId xmlns:p14="http://schemas.microsoft.com/office/powerpoint/2010/main" val="529770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Hazard</a:t>
            </a:r>
            <a:r>
              <a:rPr lang="en-US" baseline="0" dirty="0">
                <a:latin typeface="Arial" charset="0"/>
                <a:cs typeface="Arial" charset="0"/>
              </a:rPr>
              <a:t> </a:t>
            </a:r>
            <a:r>
              <a:rPr lang="en-US" dirty="0">
                <a:latin typeface="Arial" charset="0"/>
                <a:cs typeface="Arial" charset="0"/>
              </a:rPr>
              <a:t>Class 1 is explosives.</a:t>
            </a:r>
            <a:r>
              <a:rPr lang="en-US" baseline="0" dirty="0">
                <a:latin typeface="Arial" charset="0"/>
                <a:cs typeface="Arial" charset="0"/>
              </a:rPr>
              <a:t> This class has six divisions, 1.1 through 1.6. The division number is the number after the decimal point on a placard. The division describes the potential hazard posed by the explosive, for example, division 1.1 explosives have a mass explosion hazard.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Arial" charset="0"/>
                <a:cs typeface="Arial" charset="0"/>
              </a:rPr>
              <a:t>Hazard Class 1 </a:t>
            </a:r>
            <a:r>
              <a:rPr lang="en-US" dirty="0">
                <a:latin typeface="Arial" charset="0"/>
                <a:cs typeface="Arial" charset="0"/>
              </a:rPr>
              <a:t>includes materials</a:t>
            </a:r>
            <a:r>
              <a:rPr lang="en-US" baseline="0" dirty="0">
                <a:latin typeface="Arial" charset="0"/>
                <a:cs typeface="Arial" charset="0"/>
              </a:rPr>
              <a:t> such as, </a:t>
            </a:r>
            <a:r>
              <a:rPr lang="en-US" dirty="0">
                <a:latin typeface="Arial" charset="0"/>
                <a:cs typeface="Arial" charset="0"/>
              </a:rPr>
              <a:t>fireworks, live ammunition, dynamite, black powder, and model rocket engines.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Hazard Class 1 materials are </a:t>
            </a:r>
            <a:r>
              <a:rPr lang="en-US" b="1" dirty="0">
                <a:latin typeface="Arial" charset="0"/>
                <a:cs typeface="Arial" charset="0"/>
              </a:rPr>
              <a:t>prohibited</a:t>
            </a:r>
            <a:r>
              <a:rPr lang="en-US" baseline="0" dirty="0">
                <a:latin typeface="Arial" charset="0"/>
                <a:cs typeface="Arial" charset="0"/>
              </a:rPr>
              <a:t> from mailing</a:t>
            </a:r>
            <a:r>
              <a:rPr lang="en-US" dirty="0">
                <a:latin typeface="Arial" charset="0"/>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19</a:t>
            </a:fld>
            <a:endParaRPr lang="en-US"/>
          </a:p>
        </p:txBody>
      </p:sp>
    </p:spTree>
    <p:extLst>
      <p:ext uri="{BB962C8B-B14F-4D97-AF65-F5344CB8AC3E}">
        <p14:creationId xmlns:p14="http://schemas.microsoft.com/office/powerpoint/2010/main" val="1971667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Hazard Class 2 is gases. This class</a:t>
            </a:r>
            <a:r>
              <a:rPr lang="en-US" baseline="0" dirty="0"/>
              <a:t> has three divisions:</a:t>
            </a:r>
          </a:p>
          <a:p>
            <a:r>
              <a:rPr lang="en-US" baseline="0" dirty="0"/>
              <a:t>     1.  </a:t>
            </a:r>
            <a:r>
              <a:rPr lang="en-US" b="1" baseline="0" dirty="0"/>
              <a:t>Division 2.1 </a:t>
            </a:r>
            <a:r>
              <a:rPr lang="en-US" baseline="0" dirty="0"/>
              <a:t>– Flammable gases (propane tanks, aerosol sprays like      	        hairspray)</a:t>
            </a:r>
          </a:p>
          <a:p>
            <a:r>
              <a:rPr lang="en-US" baseline="0" dirty="0"/>
              <a:t>     2.  </a:t>
            </a:r>
            <a:r>
              <a:rPr lang="en-US" b="1" baseline="0" dirty="0"/>
              <a:t>Division 2.2 </a:t>
            </a:r>
            <a:r>
              <a:rPr lang="en-US" baseline="0" dirty="0"/>
              <a:t>– Non-flammable, non-toxic gases (helium tanks)</a:t>
            </a:r>
          </a:p>
          <a:p>
            <a:r>
              <a:rPr lang="en-US" baseline="0" dirty="0"/>
              <a:t>     3.  </a:t>
            </a:r>
            <a:r>
              <a:rPr lang="en-US" b="1" baseline="0" dirty="0"/>
              <a:t>Division 2.3 </a:t>
            </a:r>
            <a:r>
              <a:rPr lang="en-US" baseline="0" dirty="0"/>
              <a:t>– Toxic (poisonous) gases (chlorine gas)</a:t>
            </a:r>
          </a:p>
          <a:p>
            <a:endParaRPr lang="en-US" baseline="0" dirty="0"/>
          </a:p>
          <a:p>
            <a:r>
              <a:rPr lang="en-US" dirty="0"/>
              <a:t>Some additional materials in this class include, aerosol</a:t>
            </a:r>
            <a:r>
              <a:rPr lang="en-US" baseline="0" dirty="0"/>
              <a:t> spray cans </a:t>
            </a:r>
            <a:r>
              <a:rPr lang="en-US" dirty="0"/>
              <a:t>and fire extinguishers. </a:t>
            </a:r>
          </a:p>
          <a:p>
            <a:endParaRPr lang="en-US" dirty="0"/>
          </a:p>
          <a:p>
            <a:r>
              <a:rPr lang="en-US" dirty="0"/>
              <a:t>Class 2 gases are prohibited in international mail.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20</a:t>
            </a:fld>
            <a:endParaRPr lang="en-US"/>
          </a:p>
        </p:txBody>
      </p:sp>
    </p:spTree>
    <p:extLst>
      <p:ext uri="{BB962C8B-B14F-4D97-AF65-F5344CB8AC3E}">
        <p14:creationId xmlns:p14="http://schemas.microsoft.com/office/powerpoint/2010/main" val="3387447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Hazard Class 3 is flammable and combustible</a:t>
            </a:r>
            <a:r>
              <a:rPr lang="en-US" baseline="0" dirty="0"/>
              <a:t> </a:t>
            </a:r>
            <a:r>
              <a:rPr lang="en-US" dirty="0"/>
              <a:t>liquids. </a:t>
            </a:r>
            <a:r>
              <a:rPr lang="en-US" b="0" u="none" dirty="0">
                <a:solidFill>
                  <a:schemeClr val="tx1"/>
                </a:solidFill>
              </a:rPr>
              <a:t>A </a:t>
            </a:r>
            <a:r>
              <a:rPr lang="en-US" b="1" u="none" dirty="0">
                <a:solidFill>
                  <a:schemeClr val="tx1"/>
                </a:solidFill>
              </a:rPr>
              <a:t>flammable liquid</a:t>
            </a:r>
            <a:r>
              <a:rPr lang="en-US" b="1" u="none" baseline="0" dirty="0">
                <a:solidFill>
                  <a:schemeClr val="tx1"/>
                </a:solidFill>
              </a:rPr>
              <a:t> </a:t>
            </a:r>
            <a:r>
              <a:rPr lang="en-US" b="0" u="none" baseline="0" dirty="0">
                <a:solidFill>
                  <a:schemeClr val="tx1"/>
                </a:solidFill>
              </a:rPr>
              <a:t>is a liquid </a:t>
            </a:r>
            <a:r>
              <a:rPr lang="en-US" b="0" u="none" dirty="0">
                <a:solidFill>
                  <a:schemeClr val="tx1"/>
                </a:solidFill>
                <a:effectLst/>
              </a:rPr>
              <a:t>having a flash point of not more than 60 °C (140 °F), or any material in a liquid phase with a flash point</a:t>
            </a:r>
            <a:r>
              <a:rPr lang="en-US" b="0" u="none" baseline="0" dirty="0">
                <a:solidFill>
                  <a:schemeClr val="tx1"/>
                </a:solidFill>
                <a:effectLst/>
              </a:rPr>
              <a:t> </a:t>
            </a:r>
            <a:r>
              <a:rPr lang="en-US" b="0" u="none" dirty="0">
                <a:solidFill>
                  <a:schemeClr val="tx1"/>
                </a:solidFill>
                <a:effectLst/>
              </a:rPr>
              <a:t>at or above 37.8 °C (100 °F) that is intentionally heated and offered for transportation or transported at or above its flash point in a bulk packaging</a:t>
            </a:r>
            <a:r>
              <a:rPr lang="en-US" baseline="0" dirty="0"/>
              <a:t>. A </a:t>
            </a:r>
            <a:r>
              <a:rPr lang="en-US" b="1" baseline="0" dirty="0"/>
              <a:t>combustible liquid </a:t>
            </a:r>
            <a:r>
              <a:rPr lang="en-US" baseline="0" dirty="0"/>
              <a:t>is any liquid that has a flash point above </a:t>
            </a:r>
            <a:r>
              <a:rPr lang="en-US" b="0" u="none" dirty="0">
                <a:solidFill>
                  <a:schemeClr val="tx1"/>
                </a:solidFill>
                <a:effectLst/>
              </a:rPr>
              <a:t>60 °C (140 °F)</a:t>
            </a:r>
            <a:r>
              <a:rPr lang="en-US" b="0" u="none" baseline="0" dirty="0">
                <a:solidFill>
                  <a:schemeClr val="tx1"/>
                </a:solidFill>
                <a:effectLst/>
              </a:rPr>
              <a:t> and below 93</a:t>
            </a:r>
            <a:r>
              <a:rPr lang="en-US" b="0" u="none" dirty="0">
                <a:solidFill>
                  <a:schemeClr val="tx1"/>
                </a:solidFill>
                <a:effectLst/>
              </a:rPr>
              <a:t>°C (200 °F).</a:t>
            </a:r>
            <a:r>
              <a:rPr lang="en-US" b="0" u="none" baseline="0" dirty="0">
                <a:solidFill>
                  <a:schemeClr val="tx1"/>
                </a:solidFill>
                <a:effectLst/>
              </a:rPr>
              <a:t> </a:t>
            </a:r>
            <a:r>
              <a:rPr lang="en-US" dirty="0"/>
              <a:t>This class</a:t>
            </a:r>
            <a:r>
              <a:rPr lang="en-US" baseline="0" dirty="0"/>
              <a:t> includes materials/substances such as, </a:t>
            </a:r>
            <a:r>
              <a:rPr lang="en-US" dirty="0"/>
              <a:t>fuels, items that formerly contained fuel (i.e. used gasoline/petrol tanks), some oil</a:t>
            </a:r>
            <a:r>
              <a:rPr lang="en-US" baseline="0" dirty="0"/>
              <a:t> based </a:t>
            </a:r>
            <a:r>
              <a:rPr lang="en-US" dirty="0"/>
              <a:t>paints and inks, varnishes, and perfumes.</a:t>
            </a:r>
          </a:p>
          <a:p>
            <a:endParaRPr lang="en-US" dirty="0"/>
          </a:p>
          <a:p>
            <a:pPr marL="171450" indent="-171450">
              <a:buFont typeface="Arial" panose="020B0604020202020204" pitchFamily="34" charset="0"/>
              <a:buChar char="•"/>
            </a:pPr>
            <a:r>
              <a:rPr lang="en-US" i="1" dirty="0"/>
              <a:t>Flash</a:t>
            </a:r>
            <a:r>
              <a:rPr lang="en-US" i="1" baseline="0" dirty="0"/>
              <a:t> point </a:t>
            </a:r>
            <a:r>
              <a:rPr lang="en-US" baseline="0" dirty="0"/>
              <a:t>means the minimum temperature at which a liquid gives off vapor within a test vessel in sufficient concentration to form an ignitable mixture with air near the surface of the liquid.</a:t>
            </a:r>
          </a:p>
          <a:p>
            <a:pPr marL="0" indent="0">
              <a:buFont typeface="Arial" panose="020B0604020202020204" pitchFamily="34" charset="0"/>
              <a:buNone/>
            </a:pPr>
            <a:endParaRPr lang="en-US" dirty="0"/>
          </a:p>
          <a:p>
            <a:r>
              <a:rPr lang="en-US" dirty="0"/>
              <a:t>Flammable liquids are </a:t>
            </a:r>
            <a:r>
              <a:rPr lang="en-US" b="1" dirty="0"/>
              <a:t>prohibited</a:t>
            </a:r>
            <a:r>
              <a:rPr lang="en-US" dirty="0"/>
              <a:t> in international mail.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21</a:t>
            </a:fld>
            <a:endParaRPr lang="en-US"/>
          </a:p>
        </p:txBody>
      </p:sp>
    </p:spTree>
    <p:extLst>
      <p:ext uri="{BB962C8B-B14F-4D97-AF65-F5344CB8AC3E}">
        <p14:creationId xmlns:p14="http://schemas.microsoft.com/office/powerpoint/2010/main" val="829143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is</a:t>
            </a:r>
            <a:r>
              <a:rPr lang="en-US" baseline="0" dirty="0"/>
              <a:t> designed for staff who accept mail, which may contain dangerous goods, at designated postal operators. The course is broken down into modules based on subject matter outlined in Part 1, Chapter 4, Table 1-6, of the ICAO Technical Instructions.</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a:t>
            </a:fld>
            <a:endParaRPr lang="en-US"/>
          </a:p>
        </p:txBody>
      </p:sp>
    </p:spTree>
    <p:extLst>
      <p:ext uri="{BB962C8B-B14F-4D97-AF65-F5344CB8AC3E}">
        <p14:creationId xmlns:p14="http://schemas.microsoft.com/office/powerpoint/2010/main" val="3044674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Hazard Class 4 is flammable solids. A flammable solid is any solid</a:t>
            </a:r>
            <a:r>
              <a:rPr lang="en-US" baseline="0" dirty="0"/>
              <a:t> other than those classified as an explosive, that</a:t>
            </a:r>
            <a:r>
              <a:rPr lang="en-US" dirty="0"/>
              <a:t> is likely to cause fire through friction or retained heat from manufacturing or processing, or that can be ignited readily and, when ignited, burns so vigorously and persistently that it creates a serious transportation hazard. </a:t>
            </a:r>
          </a:p>
          <a:p>
            <a:endParaRPr lang="en-US" dirty="0"/>
          </a:p>
          <a:p>
            <a:r>
              <a:rPr lang="en-US" u="sng" dirty="0"/>
              <a:t>Class 4 has</a:t>
            </a:r>
            <a:r>
              <a:rPr lang="en-US" u="sng" baseline="0" dirty="0"/>
              <a:t> three </a:t>
            </a:r>
            <a:r>
              <a:rPr lang="en-US" u="sng" dirty="0"/>
              <a:t>divisions</a:t>
            </a:r>
            <a:r>
              <a:rPr lang="en-US" dirty="0"/>
              <a:t>: </a:t>
            </a:r>
          </a:p>
          <a:p>
            <a:r>
              <a:rPr lang="en-US" dirty="0"/>
              <a:t>     1.  </a:t>
            </a:r>
            <a:r>
              <a:rPr lang="en-US" b="1" dirty="0"/>
              <a:t>Division 4.1 - Flammable Solids</a:t>
            </a:r>
            <a:r>
              <a:rPr lang="en-US" dirty="0"/>
              <a:t>, like matches and signal flares.</a:t>
            </a:r>
          </a:p>
          <a:p>
            <a:r>
              <a:rPr lang="en-US" dirty="0"/>
              <a:t>     2.  </a:t>
            </a:r>
            <a:r>
              <a:rPr lang="en-US" b="1" dirty="0"/>
              <a:t>Division 4.2 – Spontaneously Combustible</a:t>
            </a:r>
            <a:r>
              <a:rPr lang="en-US" b="0" dirty="0"/>
              <a:t>, </a:t>
            </a:r>
            <a:r>
              <a:rPr lang="en-US" dirty="0"/>
              <a:t>these materials are capable of erupting into flames upon exposure to atmospheric oxygen,</a:t>
            </a:r>
            <a:r>
              <a:rPr lang="en-US" baseline="0" dirty="0"/>
              <a:t> f</a:t>
            </a:r>
            <a:r>
              <a:rPr lang="en-US" dirty="0"/>
              <a:t>or example,</a:t>
            </a:r>
            <a:r>
              <a:rPr lang="en-US" baseline="0" dirty="0"/>
              <a:t> </a:t>
            </a:r>
            <a:r>
              <a:rPr lang="en-US" dirty="0"/>
              <a:t>white phosphorous.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3.  </a:t>
            </a:r>
            <a:r>
              <a:rPr lang="en-US" b="1" dirty="0"/>
              <a:t>Division 4.3 – Dangerous When Wet</a:t>
            </a:r>
            <a:r>
              <a:rPr lang="en-US" b="0" dirty="0"/>
              <a:t>,</a:t>
            </a:r>
            <a:r>
              <a:rPr lang="en-US" b="0" baseline="0" dirty="0"/>
              <a:t> these </a:t>
            </a:r>
            <a:r>
              <a:rPr lang="en-US" dirty="0"/>
              <a:t>materials, by contact with water, are liable to become spontaneously flammable or to give off flammable or toxic gas at a given rate. Examples include sodium, potassium, rubidium, and cesium metals and aluminum or magnesium powders.</a:t>
            </a:r>
          </a:p>
          <a:p>
            <a:endParaRPr lang="en-US" dirty="0"/>
          </a:p>
          <a:p>
            <a:r>
              <a:rPr lang="en-US" dirty="0"/>
              <a:t>Class 4 materials are </a:t>
            </a:r>
            <a:r>
              <a:rPr lang="en-US" b="1" dirty="0"/>
              <a:t>prohibited</a:t>
            </a:r>
            <a:r>
              <a:rPr lang="en-US" dirty="0"/>
              <a:t> in the mail for transport by air.</a:t>
            </a:r>
          </a:p>
        </p:txBody>
      </p:sp>
      <p:sp>
        <p:nvSpPr>
          <p:cNvPr id="4" name="Slide Number Placeholder 3"/>
          <p:cNvSpPr>
            <a:spLocks noGrp="1"/>
          </p:cNvSpPr>
          <p:nvPr>
            <p:ph type="sldNum" sz="quarter" idx="10"/>
          </p:nvPr>
        </p:nvSpPr>
        <p:spPr/>
        <p:txBody>
          <a:bodyPr/>
          <a:lstStyle/>
          <a:p>
            <a:fld id="{D4FA2455-4D87-4E6F-8E5A-57B3E7F8AEE2}" type="slidenum">
              <a:rPr lang="en-US" smtClean="0"/>
              <a:t>22</a:t>
            </a:fld>
            <a:endParaRPr lang="en-US"/>
          </a:p>
        </p:txBody>
      </p:sp>
    </p:spTree>
    <p:extLst>
      <p:ext uri="{BB962C8B-B14F-4D97-AF65-F5344CB8AC3E}">
        <p14:creationId xmlns:p14="http://schemas.microsoft.com/office/powerpoint/2010/main" val="3399320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Hazard Class 5 has two divisions</a:t>
            </a:r>
            <a:r>
              <a:rPr lang="en-US" dirty="0"/>
              <a:t>:</a:t>
            </a:r>
          </a:p>
          <a:p>
            <a:r>
              <a:rPr lang="en-US" dirty="0"/>
              <a:t>     1.  </a:t>
            </a:r>
            <a:r>
              <a:rPr lang="en-US" b="1" dirty="0"/>
              <a:t>Division 5.1 </a:t>
            </a:r>
            <a:r>
              <a:rPr lang="en-US" dirty="0"/>
              <a:t>- </a:t>
            </a:r>
            <a:r>
              <a:rPr lang="en-US" b="1" dirty="0"/>
              <a:t>Oxidizing Substances, </a:t>
            </a:r>
            <a:r>
              <a:rPr lang="en-US" dirty="0"/>
              <a:t>a material</a:t>
            </a:r>
            <a:r>
              <a:rPr lang="en-US" baseline="0" dirty="0"/>
              <a:t> that may cause or enhance the combustion of other materials by yielding oxygen</a:t>
            </a:r>
            <a:r>
              <a:rPr lang="en-US" dirty="0"/>
              <a:t>, for</a:t>
            </a:r>
            <a:r>
              <a:rPr lang="en-US" baseline="0" dirty="0"/>
              <a:t> example,</a:t>
            </a:r>
            <a:r>
              <a:rPr lang="en-US" dirty="0"/>
              <a:t> hydrogen peroxide and swimming pool chemicals.</a:t>
            </a:r>
          </a:p>
          <a:p>
            <a:r>
              <a:rPr lang="en-US" dirty="0"/>
              <a:t>     2.  </a:t>
            </a:r>
            <a:r>
              <a:rPr lang="en-US" b="1" dirty="0"/>
              <a:t>Division 5.2 </a:t>
            </a:r>
            <a:r>
              <a:rPr lang="en-US" dirty="0"/>
              <a:t>- </a:t>
            </a:r>
            <a:r>
              <a:rPr lang="en-US" b="1" dirty="0"/>
              <a:t>Organic Peroxides, </a:t>
            </a:r>
            <a:r>
              <a:rPr lang="en-US" b="0" dirty="0"/>
              <a:t>examples</a:t>
            </a:r>
            <a:r>
              <a:rPr lang="en-US" b="0" baseline="0" dirty="0"/>
              <a:t> </a:t>
            </a:r>
            <a:r>
              <a:rPr lang="en-US" dirty="0"/>
              <a:t>include,</a:t>
            </a:r>
            <a:r>
              <a:rPr lang="en-US" baseline="0" dirty="0"/>
              <a:t> </a:t>
            </a:r>
            <a:r>
              <a:rPr lang="en-US" baseline="0" dirty="0" err="1"/>
              <a:t>benzoyle</a:t>
            </a:r>
            <a:r>
              <a:rPr lang="en-US" baseline="0" dirty="0"/>
              <a:t> peroxide (common in acne medicine), ammonium nitrate fertilizers and h</a:t>
            </a:r>
            <a:r>
              <a:rPr lang="en-US" dirty="0">
                <a:solidFill>
                  <a:srgbClr val="FF0000"/>
                </a:solidFill>
              </a:rPr>
              <a:t>air </a:t>
            </a:r>
            <a:r>
              <a:rPr lang="en-US" dirty="0" err="1">
                <a:solidFill>
                  <a:srgbClr val="FF0000"/>
                </a:solidFill>
              </a:rPr>
              <a:t>colourants</a:t>
            </a:r>
            <a:r>
              <a:rPr lang="en-US" dirty="0">
                <a:solidFill>
                  <a:srgbClr val="FF0000"/>
                </a:solidFill>
              </a:rPr>
              <a:t>.</a:t>
            </a:r>
          </a:p>
          <a:p>
            <a:endParaRPr lang="en-US" dirty="0"/>
          </a:p>
          <a:p>
            <a:r>
              <a:rPr lang="en-US" dirty="0"/>
              <a:t>Class 5 materials are </a:t>
            </a:r>
            <a:r>
              <a:rPr lang="en-US" b="1" dirty="0"/>
              <a:t>prohibited</a:t>
            </a:r>
            <a:r>
              <a:rPr lang="en-US" baseline="0" dirty="0"/>
              <a:t> in </a:t>
            </a:r>
            <a:r>
              <a:rPr lang="en-US" dirty="0"/>
              <a:t>international mail. </a:t>
            </a:r>
          </a:p>
        </p:txBody>
      </p:sp>
      <p:sp>
        <p:nvSpPr>
          <p:cNvPr id="4" name="Slide Number Placeholder 3"/>
          <p:cNvSpPr>
            <a:spLocks noGrp="1"/>
          </p:cNvSpPr>
          <p:nvPr>
            <p:ph type="sldNum" sz="quarter" idx="10"/>
          </p:nvPr>
        </p:nvSpPr>
        <p:spPr/>
        <p:txBody>
          <a:bodyPr/>
          <a:lstStyle/>
          <a:p>
            <a:fld id="{D4FA2455-4D87-4E6F-8E5A-57B3E7F8AEE2}" type="slidenum">
              <a:rPr lang="en-US" smtClean="0"/>
              <a:t>23</a:t>
            </a:fld>
            <a:endParaRPr lang="en-US"/>
          </a:p>
        </p:txBody>
      </p:sp>
    </p:spTree>
    <p:extLst>
      <p:ext uri="{BB962C8B-B14F-4D97-AF65-F5344CB8AC3E}">
        <p14:creationId xmlns:p14="http://schemas.microsoft.com/office/powerpoint/2010/main" val="17118115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6 is toxic and infectious substances. </a:t>
            </a:r>
            <a:r>
              <a:rPr lang="en-US" u="sng" dirty="0"/>
              <a:t>Class 6 has two divisions</a:t>
            </a:r>
            <a:r>
              <a:rPr lang="en-US" dirty="0"/>
              <a:t>:</a:t>
            </a:r>
          </a:p>
          <a:p>
            <a:endParaRPr lang="en-US" dirty="0"/>
          </a:p>
          <a:p>
            <a:pPr lvl="1">
              <a:defRPr/>
            </a:pPr>
            <a:r>
              <a:rPr lang="en-US" b="1" dirty="0"/>
              <a:t>Division 6.1 - Toxic Substances, Poisons, and Irritating Material</a:t>
            </a:r>
            <a:r>
              <a:rPr lang="en-US" dirty="0"/>
              <a:t>:  Examples include cyanide, pure nicotine, arsenic</a:t>
            </a:r>
            <a:r>
              <a:rPr lang="en-US" baseline="0" dirty="0"/>
              <a:t> </a:t>
            </a:r>
            <a:r>
              <a:rPr lang="en-US" dirty="0"/>
              <a:t>and non-oleoresin capsicum based mace and tear gas. Some important terms with respect to Division 6.1 materials include the following:</a:t>
            </a:r>
          </a:p>
          <a:p>
            <a:pPr lvl="1">
              <a:defRPr/>
            </a:pPr>
            <a:r>
              <a:rPr lang="en-US" dirty="0"/>
              <a:t>	</a:t>
            </a:r>
          </a:p>
          <a:p>
            <a:pPr lvl="1">
              <a:defRPr/>
            </a:pPr>
            <a:r>
              <a:rPr lang="en-US" b="1" dirty="0"/>
              <a:t>Toxic Substance - </a:t>
            </a:r>
            <a:r>
              <a:rPr lang="en-US" dirty="0"/>
              <a:t>A poisonous material, other than a gas,</a:t>
            </a:r>
            <a:r>
              <a:rPr lang="en-US" baseline="0" dirty="0"/>
              <a:t> </a:t>
            </a:r>
            <a:r>
              <a:rPr lang="en-US" dirty="0"/>
              <a:t>that is known to be so toxic to humans as to cause death, injury, or harm if swallowed, inhaled, or brought into contact with skin.</a:t>
            </a:r>
            <a:r>
              <a:rPr lang="en-US" b="1" dirty="0"/>
              <a:t> </a:t>
            </a:r>
          </a:p>
          <a:p>
            <a:pPr lvl="1">
              <a:defRPr/>
            </a:pPr>
            <a:r>
              <a:rPr lang="en-US" b="1" dirty="0"/>
              <a:t>		</a:t>
            </a:r>
            <a:endParaRPr lang="en-US" dirty="0"/>
          </a:p>
          <a:p>
            <a:pPr lvl="1">
              <a:defRPr/>
            </a:pPr>
            <a:r>
              <a:rPr lang="en-US" b="1" dirty="0"/>
              <a:t>Irritating Material -</a:t>
            </a:r>
            <a:r>
              <a:rPr lang="en-US" dirty="0"/>
              <a:t> Any liquid or solid substance that gives off intense fumes and causes extreme but reversible localized irritant effects on the eyes, nose, and throat, temporarily impairing a person’s ability to function.</a:t>
            </a:r>
          </a:p>
          <a:p>
            <a:pPr lvl="1">
              <a:defRPr/>
            </a:pPr>
            <a:endParaRPr lang="en-US" dirty="0"/>
          </a:p>
          <a:p>
            <a:pPr lvl="1">
              <a:defRPr/>
            </a:pPr>
            <a:r>
              <a:rPr lang="en-US" dirty="0"/>
              <a:t>Division 6.1 Toxic Substances, Poisons, and Irritating Materials are always </a:t>
            </a:r>
            <a:r>
              <a:rPr lang="en-US" b="1" dirty="0"/>
              <a:t>prohibited</a:t>
            </a:r>
            <a:r>
              <a:rPr lang="en-US" dirty="0"/>
              <a:t> in international mail.</a:t>
            </a:r>
          </a:p>
          <a:p>
            <a:pPr lvl="1">
              <a:defRPr/>
            </a:pP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24</a:t>
            </a:fld>
            <a:endParaRPr lang="en-US"/>
          </a:p>
        </p:txBody>
      </p:sp>
    </p:spTree>
    <p:extLst>
      <p:ext uri="{BB962C8B-B14F-4D97-AF65-F5344CB8AC3E}">
        <p14:creationId xmlns:p14="http://schemas.microsoft.com/office/powerpoint/2010/main" val="3008701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defRPr/>
            </a:pPr>
            <a:r>
              <a:rPr lang="en-US" b="1" dirty="0"/>
              <a:t>Division 6.2 - Infectious Substances- </a:t>
            </a:r>
            <a:r>
              <a:rPr lang="en-US" dirty="0"/>
              <a:t>These are materials that are known or reasonably expected to contain a pathogen (a microorganism-including bacteria, viruses, parasites, fungi) or other agent, that can cause disease in humans or animals.  </a:t>
            </a:r>
          </a:p>
          <a:p>
            <a:pPr lvl="1">
              <a:defRPr/>
            </a:pPr>
            <a:endParaRPr lang="en-US" dirty="0"/>
          </a:p>
          <a:p>
            <a:pPr lvl="1">
              <a:defRPr/>
            </a:pPr>
            <a:r>
              <a:rPr lang="en-US" u="sng" dirty="0"/>
              <a:t>Division 6.2 Infectious substances is further split into two categories as follows</a:t>
            </a:r>
            <a:r>
              <a:rPr lang="en-US" dirty="0"/>
              <a:t>:</a:t>
            </a:r>
          </a:p>
          <a:p>
            <a:pPr lvl="1">
              <a:defRPr/>
            </a:pPr>
            <a:endParaRPr lang="en-US" dirty="0"/>
          </a:p>
          <a:p>
            <a:pPr lvl="1">
              <a:defRPr/>
            </a:pPr>
            <a:r>
              <a:rPr lang="en-US" b="1" dirty="0"/>
              <a:t>Category A Infectious Substances - </a:t>
            </a:r>
            <a:r>
              <a:rPr lang="en-US" dirty="0"/>
              <a:t>These are substances that are found a form that is capable of causing permanent disability or life-threatening or fatal disease in otherwise healthy humans or animals when exposure to it occurs. </a:t>
            </a:r>
          </a:p>
          <a:p>
            <a:pPr lvl="1">
              <a:defRPr/>
            </a:pPr>
            <a:endParaRPr lang="en-US" dirty="0"/>
          </a:p>
          <a:p>
            <a:pPr lvl="1">
              <a:defRPr/>
            </a:pPr>
            <a:r>
              <a:rPr lang="en-US" dirty="0"/>
              <a:t>Category A substances are </a:t>
            </a:r>
            <a:r>
              <a:rPr lang="en-US" b="1" dirty="0"/>
              <a:t>prohibited</a:t>
            </a:r>
            <a:r>
              <a:rPr lang="en-US" baseline="0" dirty="0"/>
              <a:t> in the mail</a:t>
            </a:r>
            <a:r>
              <a:rPr lang="en-US" dirty="0"/>
              <a:t>.</a:t>
            </a:r>
          </a:p>
          <a:p>
            <a:pPr lvl="1">
              <a:defRPr/>
            </a:pPr>
            <a:endParaRPr lang="en-US" dirty="0"/>
          </a:p>
          <a:p>
            <a:pPr marL="772519" lvl="1" indent="-297123" defTabSz="475397">
              <a:defRPr/>
            </a:pPr>
            <a:r>
              <a:rPr lang="en-US" b="1" dirty="0"/>
              <a:t>Category B Infectious Substances- </a:t>
            </a:r>
            <a:r>
              <a:rPr lang="en-US" dirty="0"/>
              <a:t>These are substances that are not in a form generally capable of causing </a:t>
            </a:r>
            <a:r>
              <a:rPr lang="en-US" baseline="0" dirty="0"/>
              <a:t>p</a:t>
            </a:r>
            <a:r>
              <a:rPr lang="en-US" dirty="0"/>
              <a:t>ermanent disability or life-threatening</a:t>
            </a:r>
          </a:p>
          <a:p>
            <a:pPr marL="772519" lvl="1" indent="-297123" defTabSz="475397">
              <a:defRPr/>
            </a:pPr>
            <a:r>
              <a:rPr lang="en-US" dirty="0"/>
              <a:t>or fatal disease in otherwise healthy humans or animals when exposure to it</a:t>
            </a:r>
            <a:r>
              <a:rPr lang="en-US" baseline="0" dirty="0"/>
              <a:t> </a:t>
            </a:r>
            <a:r>
              <a:rPr lang="en-US" dirty="0"/>
              <a:t>occurs. Examples of this category of substances include infectious</a:t>
            </a:r>
          </a:p>
          <a:p>
            <a:pPr marL="772519" lvl="1" indent="-297123" defTabSz="475397">
              <a:defRPr/>
            </a:pPr>
            <a:r>
              <a:rPr lang="en-US" dirty="0"/>
              <a:t>materials transported for diagnostic or investigational purposes. </a:t>
            </a:r>
          </a:p>
          <a:p>
            <a:pPr lvl="1">
              <a:defRPr/>
            </a:pPr>
            <a:endParaRPr lang="en-US" dirty="0"/>
          </a:p>
          <a:p>
            <a:pPr marL="772519" lvl="1" indent="-297123" defTabSz="475397">
              <a:defRPr/>
            </a:pPr>
            <a:r>
              <a:rPr lang="en-US" dirty="0"/>
              <a:t>Infectious substances assigned to </a:t>
            </a:r>
            <a:r>
              <a:rPr lang="en-US" b="1" dirty="0"/>
              <a:t>Division 6.2, Category B (UN 3373)</a:t>
            </a:r>
            <a:r>
              <a:rPr lang="en-US" dirty="0"/>
              <a:t>, when packed in accordance with the requirements of Packing Instruction</a:t>
            </a:r>
          </a:p>
          <a:p>
            <a:pPr marL="772519" lvl="1" indent="-297123" defTabSz="475397">
              <a:defRPr/>
            </a:pPr>
            <a:r>
              <a:rPr lang="en-US" dirty="0"/>
              <a:t>650, are the </a:t>
            </a:r>
            <a:r>
              <a:rPr lang="en-US" b="1" dirty="0"/>
              <a:t>only Class 6 materials allowed for international airmail transport</a:t>
            </a:r>
            <a:r>
              <a:rPr lang="en-US" dirty="0"/>
              <a:t>. </a:t>
            </a:r>
          </a:p>
          <a:p>
            <a:pPr lvl="1">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25</a:t>
            </a:fld>
            <a:endParaRPr lang="en-US"/>
          </a:p>
        </p:txBody>
      </p:sp>
    </p:spTree>
    <p:extLst>
      <p:ext uri="{BB962C8B-B14F-4D97-AF65-F5344CB8AC3E}">
        <p14:creationId xmlns:p14="http://schemas.microsoft.com/office/powerpoint/2010/main" val="20422474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Arial" charset="0"/>
                <a:cs typeface="Arial" charset="0"/>
              </a:rPr>
              <a:t>Class 7 is radioactive materials. This class</a:t>
            </a:r>
            <a:r>
              <a:rPr lang="en-US" baseline="0" dirty="0">
                <a:latin typeface="Arial" charset="0"/>
                <a:cs typeface="Arial" charset="0"/>
              </a:rPr>
              <a:t> </a:t>
            </a:r>
            <a:r>
              <a:rPr lang="en-US" dirty="0">
                <a:latin typeface="Arial" charset="0"/>
                <a:cs typeface="Arial" charset="0"/>
              </a:rPr>
              <a:t>includes materials such as, scientific instruments that</a:t>
            </a:r>
            <a:r>
              <a:rPr lang="en-US" baseline="0" dirty="0">
                <a:latin typeface="Arial" charset="0"/>
                <a:cs typeface="Arial" charset="0"/>
              </a:rPr>
              <a:t> have </a:t>
            </a:r>
            <a:r>
              <a:rPr lang="en-US" dirty="0">
                <a:latin typeface="Arial" charset="0"/>
                <a:cs typeface="Arial" charset="0"/>
              </a:rPr>
              <a:t>radiation sources,</a:t>
            </a:r>
            <a:r>
              <a:rPr lang="en-US" baseline="0" dirty="0">
                <a:latin typeface="Arial" charset="0"/>
                <a:cs typeface="Arial" charset="0"/>
              </a:rPr>
              <a:t> luminous dials (aircraft instruments)</a:t>
            </a:r>
            <a:r>
              <a:rPr lang="en-US" dirty="0">
                <a:latin typeface="Arial" charset="0"/>
                <a:cs typeface="Arial" charset="0"/>
              </a:rPr>
              <a:t> and ionization chamber smoke detectors.    </a:t>
            </a:r>
          </a:p>
          <a:p>
            <a:pPr eaLnBrk="1" hangingPunct="1">
              <a:spcBef>
                <a:spcPct val="0"/>
              </a:spcBef>
            </a:pPr>
            <a:r>
              <a:rPr lang="en-US" dirty="0">
                <a:latin typeface="Arial" charset="0"/>
                <a:cs typeface="Arial" charset="0"/>
              </a:rPr>
              <a:t> </a:t>
            </a:r>
          </a:p>
          <a:p>
            <a:pPr eaLnBrk="1" hangingPunct="1">
              <a:spcBef>
                <a:spcPct val="0"/>
              </a:spcBef>
            </a:pPr>
            <a:r>
              <a:rPr lang="en-US" dirty="0">
                <a:latin typeface="Arial" charset="0"/>
                <a:cs typeface="Arial" charset="0"/>
              </a:rPr>
              <a:t>Radioactive materials, the activity of which does not exceed one-tenth of that listed in Table</a:t>
            </a:r>
            <a:r>
              <a:rPr lang="en-US" baseline="0" dirty="0">
                <a:latin typeface="Arial" charset="0"/>
                <a:cs typeface="Arial" charset="0"/>
              </a:rPr>
              <a:t> 2-15, Activity Limits for Excepted Packages, in the ICAO Technical Instructions, may be allowed in </a:t>
            </a:r>
            <a:r>
              <a:rPr lang="en-US" dirty="0">
                <a:latin typeface="Arial" charset="0"/>
                <a:cs typeface="Arial" charset="0"/>
              </a:rPr>
              <a:t>international mail. These</a:t>
            </a:r>
            <a:r>
              <a:rPr lang="en-US" baseline="0" dirty="0">
                <a:latin typeface="Arial" charset="0"/>
                <a:cs typeface="Arial" charset="0"/>
              </a:rPr>
              <a:t> items must be prepared and packed in accordance with the respective provisions of the regulations.  </a:t>
            </a:r>
          </a:p>
          <a:p>
            <a:pPr eaLnBrk="1" hangingPunct="1">
              <a:spcBef>
                <a:spcPct val="0"/>
              </a:spcBef>
            </a:pPr>
            <a:endParaRPr lang="en-US" baseline="0" dirty="0">
              <a:latin typeface="Arial" charset="0"/>
              <a:cs typeface="Arial" charset="0"/>
            </a:endParaRPr>
          </a:p>
          <a:p>
            <a:pPr>
              <a:lnSpc>
                <a:spcPct val="80000"/>
              </a:lnSpc>
              <a:buFont typeface="Arial" charset="0"/>
              <a:buNone/>
            </a:pPr>
            <a:r>
              <a:rPr lang="en-US" altLang="en-US" sz="1300" dirty="0">
                <a:latin typeface="Arial" charset="0"/>
                <a:ea typeface="ＭＳ Ｐゴシック" pitchFamily="34" charset="-128"/>
                <a:cs typeface="Arial" charset="0"/>
              </a:rPr>
              <a:t>Radioactive materials are </a:t>
            </a:r>
            <a:r>
              <a:rPr lang="en-US" altLang="en-US" sz="1300" b="1" dirty="0">
                <a:latin typeface="Arial" charset="0"/>
                <a:ea typeface="ＭＳ Ｐゴシック" pitchFamily="34" charset="-128"/>
                <a:cs typeface="Arial" charset="0"/>
              </a:rPr>
              <a:t>prohibited </a:t>
            </a:r>
            <a:r>
              <a:rPr lang="en-US" altLang="en-US" sz="1300" dirty="0">
                <a:latin typeface="Arial" charset="0"/>
                <a:ea typeface="ＭＳ Ｐゴシック" pitchFamily="34" charset="-128"/>
                <a:cs typeface="Arial" charset="0"/>
              </a:rPr>
              <a:t>in the mail if they are required to bear one of the following labels:</a:t>
            </a:r>
          </a:p>
          <a:p>
            <a:pPr lvl="1">
              <a:lnSpc>
                <a:spcPct val="80000"/>
              </a:lnSpc>
            </a:pPr>
            <a:r>
              <a:rPr lang="en-US" altLang="en-US" sz="1300" dirty="0">
                <a:latin typeface="Arial" charset="0"/>
                <a:ea typeface="ＭＳ Ｐゴシック" pitchFamily="34" charset="-128"/>
                <a:cs typeface="Arial" charset="0"/>
              </a:rPr>
              <a:t>Class 7 Radioactive White-I</a:t>
            </a:r>
          </a:p>
          <a:p>
            <a:pPr lvl="1">
              <a:lnSpc>
                <a:spcPct val="80000"/>
              </a:lnSpc>
            </a:pPr>
            <a:r>
              <a:rPr lang="en-US" altLang="en-US" sz="1300" dirty="0">
                <a:latin typeface="Arial" charset="0"/>
                <a:ea typeface="ＭＳ Ｐゴシック" pitchFamily="34" charset="-128"/>
                <a:cs typeface="Arial" charset="0"/>
              </a:rPr>
              <a:t>Class 7 Radioactive Yellow-II</a:t>
            </a:r>
          </a:p>
          <a:p>
            <a:pPr lvl="1">
              <a:lnSpc>
                <a:spcPct val="80000"/>
              </a:lnSpc>
            </a:pPr>
            <a:r>
              <a:rPr lang="en-US" altLang="en-US" sz="1300" dirty="0">
                <a:latin typeface="Arial" charset="0"/>
                <a:ea typeface="ＭＳ Ｐゴシック" pitchFamily="34" charset="-128"/>
                <a:cs typeface="Arial" charset="0"/>
              </a:rPr>
              <a:t>Class 7 Radioactive Yellow-III</a:t>
            </a:r>
          </a:p>
          <a:p>
            <a:pPr lvl="1">
              <a:lnSpc>
                <a:spcPct val="80000"/>
              </a:lnSpc>
            </a:pPr>
            <a:r>
              <a:rPr lang="en-US" altLang="en-US" sz="1300" dirty="0">
                <a:latin typeface="Arial" charset="0"/>
                <a:ea typeface="ＭＳ Ｐゴシック" pitchFamily="34" charset="-128"/>
                <a:cs typeface="Arial" charset="0"/>
              </a:rPr>
              <a:t>Fissile Label</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26</a:t>
            </a:fld>
            <a:endParaRPr lang="en-US"/>
          </a:p>
        </p:txBody>
      </p:sp>
    </p:spTree>
    <p:extLst>
      <p:ext uri="{BB962C8B-B14F-4D97-AF65-F5344CB8AC3E}">
        <p14:creationId xmlns:p14="http://schemas.microsoft.com/office/powerpoint/2010/main" val="2976496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Arial" charset="0"/>
                <a:cs typeface="Arial" charset="0"/>
              </a:rPr>
              <a:t>Hazard Class 8 is corrosive materials. A </a:t>
            </a:r>
            <a:r>
              <a:rPr lang="en-US" i="1" dirty="0">
                <a:latin typeface="Arial" charset="0"/>
                <a:cs typeface="Arial" charset="0"/>
              </a:rPr>
              <a:t>corrosive</a:t>
            </a:r>
            <a:r>
              <a:rPr lang="en-US" dirty="0">
                <a:latin typeface="Arial" charset="0"/>
                <a:cs typeface="Arial" charset="0"/>
              </a:rPr>
              <a:t> is a</a:t>
            </a:r>
            <a:r>
              <a:rPr lang="en-US" baseline="0" dirty="0">
                <a:latin typeface="Arial" charset="0"/>
                <a:cs typeface="Arial" charset="0"/>
              </a:rPr>
              <a:t> liquid or solid that causes visible destruction or irreversible alteration in human skin tissue at the site of contact, or a liquid that has a severe corrosion rate on steel. </a:t>
            </a:r>
            <a:r>
              <a:rPr lang="en-US" dirty="0">
                <a:latin typeface="Arial" charset="0"/>
                <a:cs typeface="Arial" charset="0"/>
              </a:rPr>
              <a:t>This class includes materials</a:t>
            </a:r>
            <a:r>
              <a:rPr lang="en-US" baseline="0" dirty="0">
                <a:latin typeface="Arial" charset="0"/>
                <a:cs typeface="Arial" charset="0"/>
              </a:rPr>
              <a:t>/substances</a:t>
            </a:r>
            <a:r>
              <a:rPr lang="en-US" dirty="0">
                <a:latin typeface="Arial" charset="0"/>
                <a:cs typeface="Arial" charset="0"/>
              </a:rPr>
              <a:t> such as, acids (hydrochloric,</a:t>
            </a:r>
            <a:r>
              <a:rPr lang="en-US" baseline="0" dirty="0">
                <a:latin typeface="Arial" charset="0"/>
                <a:cs typeface="Arial" charset="0"/>
              </a:rPr>
              <a:t> sulfuric, muriatic)</a:t>
            </a:r>
            <a:r>
              <a:rPr lang="en-US" dirty="0">
                <a:latin typeface="Arial" charset="0"/>
                <a:cs typeface="Arial" charset="0"/>
              </a:rPr>
              <a:t>, sodium hydroxide (lye),</a:t>
            </a:r>
            <a:r>
              <a:rPr lang="en-US" baseline="0" dirty="0">
                <a:latin typeface="Arial" charset="0"/>
                <a:cs typeface="Arial" charset="0"/>
              </a:rPr>
              <a:t> </a:t>
            </a:r>
            <a:r>
              <a:rPr lang="en-US" dirty="0">
                <a:latin typeface="Arial" charset="0"/>
                <a:cs typeface="Arial" charset="0"/>
              </a:rPr>
              <a:t>wet batteries, mercury or instruments containing</a:t>
            </a:r>
            <a:r>
              <a:rPr lang="en-US" baseline="0" dirty="0">
                <a:latin typeface="Arial" charset="0"/>
                <a:cs typeface="Arial" charset="0"/>
              </a:rPr>
              <a:t> mercury</a:t>
            </a:r>
            <a:r>
              <a:rPr lang="en-US" dirty="0">
                <a:latin typeface="Arial" charset="0"/>
                <a:cs typeface="Arial" charset="0"/>
              </a:rPr>
              <a:t>. </a:t>
            </a:r>
          </a:p>
          <a:p>
            <a:pPr eaLnBrk="1" hangingPunct="1">
              <a:spcBef>
                <a:spcPct val="0"/>
              </a:spcBef>
            </a:pPr>
            <a:endParaRPr lang="en-US" dirty="0">
              <a:latin typeface="Arial" charset="0"/>
              <a:cs typeface="Arial" charset="0"/>
            </a:endParaRPr>
          </a:p>
          <a:p>
            <a:pPr eaLnBrk="1" hangingPunct="1">
              <a:spcBef>
                <a:spcPct val="0"/>
              </a:spcBef>
            </a:pPr>
            <a:r>
              <a:rPr lang="en-US" dirty="0">
                <a:latin typeface="Arial" charset="0"/>
                <a:cs typeface="Arial" charset="0"/>
              </a:rPr>
              <a:t>Class 8 materials are </a:t>
            </a:r>
            <a:r>
              <a:rPr lang="en-US" b="1" dirty="0">
                <a:latin typeface="Arial" charset="0"/>
                <a:cs typeface="Arial" charset="0"/>
              </a:rPr>
              <a:t>prohibited</a:t>
            </a:r>
            <a:r>
              <a:rPr lang="en-US" dirty="0">
                <a:latin typeface="Arial" charset="0"/>
                <a:cs typeface="Arial" charset="0"/>
              </a:rPr>
              <a:t> in international mail.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27</a:t>
            </a:fld>
            <a:endParaRPr lang="en-US"/>
          </a:p>
        </p:txBody>
      </p:sp>
    </p:spTree>
    <p:extLst>
      <p:ext uri="{BB962C8B-B14F-4D97-AF65-F5344CB8AC3E}">
        <p14:creationId xmlns:p14="http://schemas.microsoft.com/office/powerpoint/2010/main" val="579493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charset="0"/>
                <a:ea typeface="ＭＳ Ｐゴシック" pitchFamily="34" charset="-128"/>
                <a:cs typeface="Arial" charset="0"/>
              </a:rPr>
              <a:t>Hazard Class 9 is used to capture other materials that present a hazard during transportation, but do not fit neatly into any of the other 8 classes.</a:t>
            </a:r>
          </a:p>
          <a:p>
            <a:endParaRPr lang="en-US" altLang="en-US" dirty="0">
              <a:latin typeface="Arial" charset="0"/>
              <a:ea typeface="ＭＳ Ｐゴシック" pitchFamily="34" charset="-128"/>
              <a:cs typeface="Arial" charset="0"/>
            </a:endParaRPr>
          </a:p>
          <a:p>
            <a:r>
              <a:rPr lang="en-US" altLang="en-US" dirty="0">
                <a:latin typeface="Arial" charset="0"/>
                <a:ea typeface="ＭＳ Ｐゴシック" pitchFamily="34" charset="-128"/>
                <a:cs typeface="Arial" charset="0"/>
              </a:rPr>
              <a:t>Hazard Class 9 materials include but are not limited to dry ice (solid carbon dioxide), magnetized materials, environmentally hazardous substances, and lithium batteries.</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28</a:t>
            </a:fld>
            <a:endParaRPr lang="en-US"/>
          </a:p>
        </p:txBody>
      </p:sp>
    </p:spTree>
    <p:extLst>
      <p:ext uri="{BB962C8B-B14F-4D97-AF65-F5344CB8AC3E}">
        <p14:creationId xmlns:p14="http://schemas.microsoft.com/office/powerpoint/2010/main" val="1336512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D.</a:t>
            </a:r>
          </a:p>
        </p:txBody>
      </p:sp>
      <p:sp>
        <p:nvSpPr>
          <p:cNvPr id="4" name="Slide Number Placeholder 3"/>
          <p:cNvSpPr>
            <a:spLocks noGrp="1"/>
          </p:cNvSpPr>
          <p:nvPr>
            <p:ph type="sldNum" sz="quarter" idx="10"/>
          </p:nvPr>
        </p:nvSpPr>
        <p:spPr/>
        <p:txBody>
          <a:bodyPr/>
          <a:lstStyle/>
          <a:p>
            <a:fld id="{D4FA2455-4D87-4E6F-8E5A-57B3E7F8AEE2}" type="slidenum">
              <a:rPr lang="en-US" smtClean="0"/>
              <a:t>29</a:t>
            </a:fld>
            <a:endParaRPr lang="en-US"/>
          </a:p>
        </p:txBody>
      </p:sp>
    </p:spTree>
    <p:extLst>
      <p:ext uri="{BB962C8B-B14F-4D97-AF65-F5344CB8AC3E}">
        <p14:creationId xmlns:p14="http://schemas.microsoft.com/office/powerpoint/2010/main" val="18201662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D.</a:t>
            </a:r>
          </a:p>
        </p:txBody>
      </p:sp>
      <p:sp>
        <p:nvSpPr>
          <p:cNvPr id="4" name="Slide Number Placeholder 3"/>
          <p:cNvSpPr>
            <a:spLocks noGrp="1"/>
          </p:cNvSpPr>
          <p:nvPr>
            <p:ph type="sldNum" sz="quarter" idx="10"/>
          </p:nvPr>
        </p:nvSpPr>
        <p:spPr/>
        <p:txBody>
          <a:bodyPr/>
          <a:lstStyle/>
          <a:p>
            <a:fld id="{D4FA2455-4D87-4E6F-8E5A-57B3E7F8AEE2}" type="slidenum">
              <a:rPr lang="en-US" smtClean="0"/>
              <a:t>30</a:t>
            </a:fld>
            <a:endParaRPr lang="en-US"/>
          </a:p>
        </p:txBody>
      </p:sp>
    </p:spTree>
    <p:extLst>
      <p:ext uri="{BB962C8B-B14F-4D97-AF65-F5344CB8AC3E}">
        <p14:creationId xmlns:p14="http://schemas.microsoft.com/office/powerpoint/2010/main" val="1227873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B.</a:t>
            </a:r>
          </a:p>
        </p:txBody>
      </p:sp>
      <p:sp>
        <p:nvSpPr>
          <p:cNvPr id="4" name="Slide Number Placeholder 3"/>
          <p:cNvSpPr>
            <a:spLocks noGrp="1"/>
          </p:cNvSpPr>
          <p:nvPr>
            <p:ph type="sldNum" sz="quarter" idx="10"/>
          </p:nvPr>
        </p:nvSpPr>
        <p:spPr/>
        <p:txBody>
          <a:bodyPr/>
          <a:lstStyle/>
          <a:p>
            <a:fld id="{D4FA2455-4D87-4E6F-8E5A-57B3E7F8AEE2}" type="slidenum">
              <a:rPr lang="en-US" smtClean="0"/>
              <a:t>31</a:t>
            </a:fld>
            <a:endParaRPr lang="en-US"/>
          </a:p>
        </p:txBody>
      </p:sp>
    </p:spTree>
    <p:extLst>
      <p:ext uri="{BB962C8B-B14F-4D97-AF65-F5344CB8AC3E}">
        <p14:creationId xmlns:p14="http://schemas.microsoft.com/office/powerpoint/2010/main" val="139988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acceptance staff</a:t>
            </a:r>
            <a:r>
              <a:rPr lang="en-US" baseline="0" dirty="0"/>
              <a:t> you play an important role in controlling the introduction of dangerous goods into the mail and onto air transportation. At the conclusion of this training, you will be able to meet all the specified learning objectives.</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a:t>
            </a:fld>
            <a:endParaRPr lang="en-US"/>
          </a:p>
        </p:txBody>
      </p:sp>
    </p:spTree>
    <p:extLst>
      <p:ext uri="{BB962C8B-B14F-4D97-AF65-F5344CB8AC3E}">
        <p14:creationId xmlns:p14="http://schemas.microsoft.com/office/powerpoint/2010/main" val="20829900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Arial" charset="0"/>
                <a:cs typeface="Arial" charset="0"/>
              </a:rPr>
              <a:t>In this Module, we’ll cover the limitations on transport of dangerous goods by air. You will learn:</a:t>
            </a:r>
          </a:p>
          <a:p>
            <a:pPr eaLnBrk="1" hangingPunct="1">
              <a:spcBef>
                <a:spcPct val="0"/>
              </a:spcBef>
            </a:pPr>
            <a:r>
              <a:rPr lang="en-US" baseline="0" dirty="0">
                <a:latin typeface="Arial" charset="0"/>
                <a:cs typeface="Arial" charset="0"/>
              </a:rPr>
              <a:t>     </a:t>
            </a:r>
            <a:r>
              <a:rPr lang="en-US" dirty="0">
                <a:latin typeface="Arial" charset="0"/>
                <a:cs typeface="Arial" charset="0"/>
              </a:rPr>
              <a:t>- what dangerous goods can never be shipped by air and</a:t>
            </a:r>
          </a:p>
          <a:p>
            <a:pPr eaLnBrk="1" hangingPunct="1">
              <a:spcBef>
                <a:spcPct val="0"/>
              </a:spcBef>
            </a:pPr>
            <a:r>
              <a:rPr lang="en-US" baseline="0" dirty="0">
                <a:latin typeface="Arial" charset="0"/>
                <a:cs typeface="Arial" charset="0"/>
              </a:rPr>
              <a:t>     </a:t>
            </a:r>
            <a:r>
              <a:rPr lang="en-US" dirty="0">
                <a:latin typeface="Arial" charset="0"/>
                <a:cs typeface="Arial" charset="0"/>
              </a:rPr>
              <a:t>- the few specific dangerous goods that are accepted for international mail.</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32</a:t>
            </a:fld>
            <a:endParaRPr lang="en-US"/>
          </a:p>
        </p:txBody>
      </p:sp>
    </p:spTree>
    <p:extLst>
      <p:ext uri="{BB962C8B-B14F-4D97-AF65-F5344CB8AC3E}">
        <p14:creationId xmlns:p14="http://schemas.microsoft.com/office/powerpoint/2010/main" val="2130386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In</a:t>
            </a:r>
            <a:r>
              <a:rPr lang="en-US" baseline="0" dirty="0">
                <a:latin typeface="Arial" charset="0"/>
                <a:cs typeface="Arial" charset="0"/>
              </a:rPr>
              <a:t> accordance with the Universal Postal Convention and regulations, dangerous goods are generally forbidden in international mail with very few exceptions. </a:t>
            </a:r>
            <a:r>
              <a:rPr lang="en-US" dirty="0">
                <a:latin typeface="Arial" charset="0"/>
                <a:cs typeface="Arial" charset="0"/>
              </a:rPr>
              <a:t>The dangerous goods permitted in mail are </a:t>
            </a:r>
            <a:r>
              <a:rPr lang="en-US" baseline="0" dirty="0">
                <a:latin typeface="Arial" charset="0"/>
                <a:cs typeface="Arial" charset="0"/>
              </a:rPr>
              <a:t>limited in type and </a:t>
            </a:r>
            <a:r>
              <a:rPr lang="en-US" dirty="0">
                <a:latin typeface="Arial" charset="0"/>
                <a:cs typeface="Arial" charset="0"/>
              </a:rPr>
              <a:t>specific</a:t>
            </a:r>
            <a:r>
              <a:rPr lang="en-US" baseline="0" dirty="0">
                <a:latin typeface="Arial" charset="0"/>
                <a:cs typeface="Arial" charset="0"/>
              </a:rPr>
              <a:t> packaging requirements apply, so they</a:t>
            </a:r>
            <a:r>
              <a:rPr lang="en-US" dirty="0">
                <a:latin typeface="Arial" charset="0"/>
                <a:cs typeface="Arial" charset="0"/>
              </a:rPr>
              <a:t> pose a minimal danger to the general public, aviation, and employees. </a:t>
            </a:r>
          </a:p>
          <a:p>
            <a:pPr eaLnBrk="1" hangingPunct="1"/>
            <a:endParaRPr lang="en-US" dirty="0">
              <a:latin typeface="Arial" charset="0"/>
              <a:cs typeface="Arial" charset="0"/>
            </a:endParaRPr>
          </a:p>
          <a:p>
            <a:pPr eaLnBrk="1" hangingPunct="1"/>
            <a:endParaRPr lang="en-US" dirty="0">
              <a:latin typeface="Arial" charset="0"/>
              <a:cs typeface="Arial" charset="0"/>
            </a:endParaRPr>
          </a:p>
          <a:p>
            <a:pPr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33</a:t>
            </a:fld>
            <a:endParaRPr lang="en-US"/>
          </a:p>
        </p:txBody>
      </p:sp>
    </p:spTree>
    <p:extLst>
      <p:ext uri="{BB962C8B-B14F-4D97-AF65-F5344CB8AC3E}">
        <p14:creationId xmlns:p14="http://schemas.microsoft.com/office/powerpoint/2010/main" val="3577141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Because</a:t>
            </a:r>
            <a:r>
              <a:rPr lang="en-US" baseline="0" dirty="0">
                <a:latin typeface="Arial" charset="0"/>
                <a:cs typeface="Arial" charset="0"/>
              </a:rPr>
              <a:t> of the ris</a:t>
            </a:r>
            <a:r>
              <a:rPr lang="en-US" dirty="0">
                <a:latin typeface="Arial" charset="0"/>
                <a:cs typeface="Arial" charset="0"/>
              </a:rPr>
              <a:t>k involved, these items are never accepted for transport by air:</a:t>
            </a:r>
          </a:p>
          <a:p>
            <a:pPr eaLnBrk="1" hangingPunct="1">
              <a:buFont typeface="Calibri" pitchFamily="34" charset="0"/>
              <a:buNone/>
            </a:pPr>
            <a:r>
              <a:rPr lang="en-US" dirty="0">
                <a:latin typeface="Arial" charset="0"/>
                <a:cs typeface="Arial" charset="0"/>
              </a:rPr>
              <a:t>-Explosives,</a:t>
            </a:r>
            <a:r>
              <a:rPr lang="en-US" baseline="0" dirty="0">
                <a:latin typeface="Arial" charset="0"/>
                <a:cs typeface="Arial" charset="0"/>
              </a:rPr>
              <a:t> t</a:t>
            </a:r>
            <a:r>
              <a:rPr lang="en-US" dirty="0">
                <a:latin typeface="Arial" charset="0"/>
                <a:cs typeface="Arial" charset="0"/>
              </a:rPr>
              <a:t>his includes fireworks, ammunition, and dynamite.</a:t>
            </a:r>
          </a:p>
          <a:p>
            <a:pPr eaLnBrk="1" hangingPunct="1">
              <a:buFont typeface="Calibri" pitchFamily="34" charset="0"/>
              <a:buNone/>
            </a:pPr>
            <a:r>
              <a:rPr lang="en-US" dirty="0">
                <a:latin typeface="Arial" charset="0"/>
                <a:cs typeface="Arial" charset="0"/>
              </a:rPr>
              <a:t>-Flammable or toxic gases, such as aerosols.</a:t>
            </a:r>
          </a:p>
          <a:p>
            <a:pPr eaLnBrk="1" hangingPunct="1">
              <a:buFont typeface="Calibri" pitchFamily="34" charset="0"/>
              <a:buNone/>
            </a:pPr>
            <a:r>
              <a:rPr lang="en-US" dirty="0">
                <a:latin typeface="Arial" charset="0"/>
                <a:cs typeface="Arial" charset="0"/>
              </a:rPr>
              <a:t>-Flammable liquids,</a:t>
            </a:r>
            <a:r>
              <a:rPr lang="en-US" baseline="0" dirty="0">
                <a:latin typeface="Arial" charset="0"/>
                <a:cs typeface="Arial" charset="0"/>
              </a:rPr>
              <a:t> t</a:t>
            </a:r>
            <a:r>
              <a:rPr lang="en-US" dirty="0">
                <a:latin typeface="Arial" charset="0"/>
                <a:cs typeface="Arial" charset="0"/>
              </a:rPr>
              <a:t>his includes fuels, perfumes, and some paints and varnishes.</a:t>
            </a:r>
          </a:p>
          <a:p>
            <a:pPr eaLnBrk="1" hangingPunct="1">
              <a:buFont typeface="Calibri" pitchFamily="34" charset="0"/>
              <a:buNone/>
            </a:pPr>
            <a:r>
              <a:rPr lang="en-US" dirty="0">
                <a:latin typeface="Arial" charset="0"/>
                <a:cs typeface="Arial" charset="0"/>
              </a:rPr>
              <a:t>-Flammable solids, like matches or charcoals.</a:t>
            </a:r>
          </a:p>
          <a:p>
            <a:pPr eaLnBrk="1" hangingPunct="1"/>
            <a:endParaRPr lang="en-US" dirty="0">
              <a:latin typeface="Arial" charset="0"/>
              <a:cs typeface="Arial" charset="0"/>
            </a:endParaRPr>
          </a:p>
          <a:p>
            <a:pPr eaLnBrk="1" hangingPunct="1"/>
            <a:r>
              <a:rPr lang="en-US" dirty="0">
                <a:latin typeface="Arial" charset="0"/>
                <a:cs typeface="Arial" charset="0"/>
              </a:rPr>
              <a:t>Additionally, anything susceptible to damage due to changes in temperature or atmospheric pressure, unless protected against the effects of such changes, cannot be shipped via airmail.</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34</a:t>
            </a:fld>
            <a:endParaRPr lang="en-US"/>
          </a:p>
        </p:txBody>
      </p:sp>
    </p:spTree>
    <p:extLst>
      <p:ext uri="{BB962C8B-B14F-4D97-AF65-F5344CB8AC3E}">
        <p14:creationId xmlns:p14="http://schemas.microsoft.com/office/powerpoint/2010/main" val="10560140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Arial" charset="0"/>
                <a:cs typeface="Arial" charset="0"/>
              </a:rPr>
              <a:t>UPU regulations permit three types of dangerous goods in international mail:</a:t>
            </a:r>
          </a:p>
          <a:p>
            <a:pPr eaLnBrk="1" hangingPunct="1">
              <a:spcBef>
                <a:spcPct val="0"/>
              </a:spcBef>
            </a:pPr>
            <a:r>
              <a:rPr lang="en-US" baseline="0" dirty="0">
                <a:latin typeface="Arial" charset="0"/>
                <a:cs typeface="Arial" charset="0"/>
              </a:rPr>
              <a:t>     </a:t>
            </a:r>
            <a:r>
              <a:rPr lang="en-US" dirty="0">
                <a:latin typeface="Arial" charset="0"/>
                <a:cs typeface="Arial" charset="0"/>
              </a:rPr>
              <a:t>- </a:t>
            </a:r>
            <a:r>
              <a:rPr lang="en-US" b="1" dirty="0">
                <a:latin typeface="Arial" charset="0"/>
                <a:cs typeface="Arial" charset="0"/>
              </a:rPr>
              <a:t>Some</a:t>
            </a:r>
            <a:r>
              <a:rPr lang="en-US" dirty="0">
                <a:latin typeface="Arial" charset="0"/>
                <a:cs typeface="Arial" charset="0"/>
              </a:rPr>
              <a:t> infectious substances; </a:t>
            </a:r>
          </a:p>
          <a:p>
            <a:pPr eaLnBrk="1" hangingPunct="1">
              <a:spcBef>
                <a:spcPct val="0"/>
              </a:spcBef>
            </a:pPr>
            <a:r>
              <a:rPr lang="en-US" dirty="0">
                <a:latin typeface="Arial" charset="0"/>
                <a:cs typeface="Arial" charset="0"/>
              </a:rPr>
              <a:t>     - </a:t>
            </a:r>
            <a:r>
              <a:rPr lang="en-US" b="1" dirty="0">
                <a:latin typeface="Arial" charset="0"/>
                <a:cs typeface="Arial" charset="0"/>
              </a:rPr>
              <a:t>Some</a:t>
            </a:r>
            <a:r>
              <a:rPr lang="en-US" dirty="0">
                <a:latin typeface="Arial" charset="0"/>
                <a:cs typeface="Arial" charset="0"/>
              </a:rPr>
              <a:t> radioactive materials; and</a:t>
            </a:r>
          </a:p>
          <a:p>
            <a:pPr eaLnBrk="1" hangingPunct="1">
              <a:spcBef>
                <a:spcPct val="0"/>
              </a:spcBef>
            </a:pPr>
            <a:r>
              <a:rPr lang="en-US" dirty="0">
                <a:latin typeface="Arial" charset="0"/>
                <a:cs typeface="Arial" charset="0"/>
              </a:rPr>
              <a:t>     - Lithium batteries</a:t>
            </a:r>
            <a:r>
              <a:rPr lang="en-US" baseline="0" dirty="0">
                <a:latin typeface="Arial" charset="0"/>
                <a:cs typeface="Arial" charset="0"/>
              </a:rPr>
              <a:t> </a:t>
            </a:r>
            <a:r>
              <a:rPr lang="en-US" b="1" baseline="0" dirty="0">
                <a:latin typeface="Arial" charset="0"/>
                <a:cs typeface="Arial" charset="0"/>
              </a:rPr>
              <a:t>contained in equipment</a:t>
            </a:r>
          </a:p>
          <a:p>
            <a:pPr eaLnBrk="1" hangingPunct="1">
              <a:spcBef>
                <a:spcPct val="0"/>
              </a:spcBef>
            </a:pPr>
            <a:endParaRPr lang="en-US" baseline="0" dirty="0">
              <a:latin typeface="Arial" charset="0"/>
              <a:cs typeface="Arial" charset="0"/>
            </a:endParaRPr>
          </a:p>
          <a:p>
            <a:pPr eaLnBrk="1" hangingPunct="1"/>
            <a:r>
              <a:rPr lang="en-US" dirty="0">
                <a:latin typeface="Arial" charset="0"/>
                <a:cs typeface="Arial" charset="0"/>
              </a:rPr>
              <a:t>For radioactive materials, the mailer must obtain prior authorization from appropriate regulatory authorities within the mailer’s and addressee’s countries and the materials must</a:t>
            </a:r>
            <a:r>
              <a:rPr lang="en-US" baseline="0" dirty="0">
                <a:latin typeface="Arial" charset="0"/>
                <a:cs typeface="Arial" charset="0"/>
              </a:rPr>
              <a:t> </a:t>
            </a:r>
            <a:r>
              <a:rPr lang="en-US" dirty="0">
                <a:latin typeface="Arial" charset="0"/>
                <a:cs typeface="Arial" charset="0"/>
              </a:rPr>
              <a:t>be packed</a:t>
            </a:r>
            <a:r>
              <a:rPr lang="en-US" baseline="0" dirty="0">
                <a:latin typeface="Arial" charset="0"/>
                <a:cs typeface="Arial" charset="0"/>
              </a:rPr>
              <a:t> in accordance with the respective provisions of the regulations</a:t>
            </a:r>
            <a:r>
              <a:rPr lang="en-US" dirty="0">
                <a:latin typeface="Arial" charset="0"/>
                <a:cs typeface="Arial" charset="0"/>
              </a:rPr>
              <a:t>. The mailer must provide accurate documentation of the activity limits of the radioactive material.</a:t>
            </a:r>
          </a:p>
          <a:p>
            <a:pPr eaLnBrk="1" hangingPunct="1"/>
            <a:endParaRPr lang="en-US" dirty="0">
              <a:latin typeface="Arial" charset="0"/>
              <a:cs typeface="Arial" charset="0"/>
            </a:endParaRPr>
          </a:p>
          <a:p>
            <a:pPr eaLnBrk="1" hangingPunct="1">
              <a:spcBef>
                <a:spcPct val="0"/>
              </a:spcBef>
            </a:pPr>
            <a:r>
              <a:rPr lang="en-US" dirty="0">
                <a:latin typeface="Arial" charset="0"/>
                <a:cs typeface="Arial" charset="0"/>
              </a:rPr>
              <a:t>If an item</a:t>
            </a:r>
            <a:r>
              <a:rPr lang="en-US" baseline="0" dirty="0">
                <a:latin typeface="Arial" charset="0"/>
                <a:cs typeface="Arial" charset="0"/>
              </a:rPr>
              <a:t> of</a:t>
            </a:r>
            <a:r>
              <a:rPr lang="en-US" dirty="0">
                <a:latin typeface="Arial" charset="0"/>
                <a:cs typeface="Arial" charset="0"/>
              </a:rPr>
              <a:t> dangerous goods is not included in this list, it cannot be mailed internationally.  </a:t>
            </a:r>
          </a:p>
          <a:p>
            <a:pPr eaLnBrk="1" hangingPunct="1">
              <a:spcBef>
                <a:spcPct val="0"/>
              </a:spcBef>
            </a:pPr>
            <a:endParaRPr lang="en-US" dirty="0">
              <a:latin typeface="Arial" charset="0"/>
              <a:cs typeface="Arial"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latin typeface="Arial" charset="0"/>
                <a:cs typeface="Arial" charset="0"/>
              </a:rPr>
              <a:t>* Always refer to the regulations if you are unsure of the </a:t>
            </a:r>
            <a:r>
              <a:rPr lang="en-US" baseline="0" dirty="0" err="1">
                <a:latin typeface="Arial" charset="0"/>
                <a:cs typeface="Arial" charset="0"/>
              </a:rPr>
              <a:t>mailability</a:t>
            </a:r>
            <a:r>
              <a:rPr lang="en-US" baseline="0" dirty="0">
                <a:latin typeface="Arial" charset="0"/>
                <a:cs typeface="Arial" charset="0"/>
              </a:rPr>
              <a:t> of an item.</a:t>
            </a:r>
          </a:p>
          <a:p>
            <a:pPr eaLnBrk="1" hangingPunct="1">
              <a:spcBef>
                <a:spcPct val="0"/>
              </a:spcBef>
            </a:pP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35</a:t>
            </a:fld>
            <a:endParaRPr lang="en-US"/>
          </a:p>
        </p:txBody>
      </p:sp>
    </p:spTree>
    <p:extLst>
      <p:ext uri="{BB962C8B-B14F-4D97-AF65-F5344CB8AC3E}">
        <p14:creationId xmlns:p14="http://schemas.microsoft.com/office/powerpoint/2010/main" val="1498263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charset="0"/>
                <a:cs typeface="Arial" charset="0"/>
              </a:rPr>
              <a:t>Category B</a:t>
            </a:r>
            <a:r>
              <a:rPr lang="en-GB" dirty="0">
                <a:latin typeface="Arial" charset="0"/>
                <a:cs typeface="Arial" charset="0"/>
              </a:rPr>
              <a:t> infectious substances (UN 3373 only) and exempt patient specimens may be exchanged by mail only between officially recognized senders, as determined by their</a:t>
            </a:r>
            <a:r>
              <a:rPr lang="en-GB" baseline="0" dirty="0">
                <a:latin typeface="Arial" charset="0"/>
                <a:cs typeface="Arial" charset="0"/>
              </a:rPr>
              <a:t> </a:t>
            </a:r>
            <a:r>
              <a:rPr lang="en-GB" dirty="0">
                <a:latin typeface="Arial" charset="0"/>
                <a:cs typeface="Arial" charset="0"/>
              </a:rPr>
              <a:t>competent authority. Admission of infectious substances and exempt patient specimens (human or animal) shall be restricted to member countries that have declared their willingness to admit such items, whether reciprocally or in one direction only.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Specimens are those collected directly from humans or animals, including, but not limited to, excreta, </a:t>
            </a:r>
            <a:r>
              <a:rPr lang="en-US" b="0" dirty="0" err="1"/>
              <a:t>secreta</a:t>
            </a:r>
            <a:r>
              <a:rPr lang="en-US" b="0" dirty="0"/>
              <a:t>, blood</a:t>
            </a:r>
            <a:r>
              <a:rPr lang="en-US" b="0" baseline="0" dirty="0"/>
              <a:t> and its components, tissue and tissue fluid swabs and body parts being transported for purposes such as research, diagnosis, investigational activities, disease treatment and prevention.</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charset="0"/>
                <a:cs typeface="Arial" charset="0"/>
              </a:rPr>
              <a:t>Category B infectious substances (UN 3373) and exempt patient specimens must be packed in accordance</a:t>
            </a:r>
            <a:r>
              <a:rPr lang="en-GB" baseline="0" dirty="0">
                <a:latin typeface="Arial" charset="0"/>
                <a:cs typeface="Arial" charset="0"/>
              </a:rPr>
              <a:t> with the requirements of Packing Instruction 650.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baseline="0" dirty="0">
                <a:latin typeface="Arial" charset="0"/>
                <a:cs typeface="Arial" charset="0"/>
              </a:rPr>
              <a:t>Solid carbon dioxide (dry ice) may be used as a refrigerant for UN 3373</a:t>
            </a:r>
            <a:r>
              <a:rPr lang="en-GB" baseline="0" dirty="0">
                <a:latin typeface="Arial" charset="0"/>
                <a:cs typeface="Arial" charset="0"/>
              </a:rPr>
              <a:t>, all applicable requirements of Packing Instruction 954 must be met. Mail containing dry ice as a refrigerant for UN 3373 must be offered separately to the operator by the designated postal operator. Additional packing information will be provided in the Packing module. </a:t>
            </a:r>
            <a:endParaRPr lang="en-GB" dirty="0">
              <a:latin typeface="Arial" charset="0"/>
              <a:cs typeface="Arial" charset="0"/>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36</a:t>
            </a:fld>
            <a:endParaRPr lang="en-US"/>
          </a:p>
        </p:txBody>
      </p:sp>
    </p:spTree>
    <p:extLst>
      <p:ext uri="{BB962C8B-B14F-4D97-AF65-F5344CB8AC3E}">
        <p14:creationId xmlns:p14="http://schemas.microsoft.com/office/powerpoint/2010/main" val="3965141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37</a:t>
            </a:fld>
            <a:endParaRPr lang="en-US"/>
          </a:p>
        </p:txBody>
      </p:sp>
    </p:spTree>
    <p:extLst>
      <p:ext uri="{BB962C8B-B14F-4D97-AF65-F5344CB8AC3E}">
        <p14:creationId xmlns:p14="http://schemas.microsoft.com/office/powerpoint/2010/main" val="30479146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Radioactive material, UN Nos. 2910 and 2911 only, provided the activity does not exceed one-tenth of that listed in Part</a:t>
            </a:r>
            <a:r>
              <a:rPr lang="en-US" baseline="0" dirty="0">
                <a:latin typeface="Arial" charset="0"/>
                <a:cs typeface="Arial" charset="0"/>
              </a:rPr>
              <a:t> 2, Chapter 7, Table 2-14 and it does not meet the definition and criteria of other classes. T</a:t>
            </a:r>
            <a:r>
              <a:rPr lang="en-US" dirty="0">
                <a:latin typeface="Arial" charset="0"/>
                <a:cs typeface="Arial" charset="0"/>
              </a:rPr>
              <a:t>he mailer must obtain prior authorization from appropriate regulatory authorities within the mailer’s and addressee’s countries and the materials must</a:t>
            </a:r>
            <a:r>
              <a:rPr lang="en-US" baseline="0" dirty="0">
                <a:latin typeface="Arial" charset="0"/>
                <a:cs typeface="Arial" charset="0"/>
              </a:rPr>
              <a:t> </a:t>
            </a:r>
            <a:r>
              <a:rPr lang="en-US" dirty="0">
                <a:latin typeface="Arial" charset="0"/>
                <a:cs typeface="Arial" charset="0"/>
              </a:rPr>
              <a:t>be packed</a:t>
            </a:r>
            <a:r>
              <a:rPr lang="en-US" baseline="0" dirty="0">
                <a:latin typeface="Arial" charset="0"/>
                <a:cs typeface="Arial" charset="0"/>
              </a:rPr>
              <a:t> in accordance with the respective provisions of the regulations</a:t>
            </a:r>
            <a:r>
              <a:rPr lang="en-US" dirty="0">
                <a:latin typeface="Arial" charset="0"/>
                <a:cs typeface="Arial" charset="0"/>
              </a:rPr>
              <a:t>. The mailer</a:t>
            </a:r>
            <a:r>
              <a:rPr lang="en-US" baseline="0" dirty="0">
                <a:latin typeface="Arial" charset="0"/>
                <a:cs typeface="Arial" charset="0"/>
              </a:rPr>
              <a:t> </a:t>
            </a:r>
            <a:r>
              <a:rPr lang="en-US" dirty="0">
                <a:latin typeface="Arial" charset="0"/>
                <a:cs typeface="Arial" charset="0"/>
              </a:rPr>
              <a:t>must provide accurate documentation of the activity limits of the radioactive material.</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38</a:t>
            </a:fld>
            <a:endParaRPr lang="en-US"/>
          </a:p>
        </p:txBody>
      </p:sp>
    </p:spTree>
    <p:extLst>
      <p:ext uri="{BB962C8B-B14F-4D97-AF65-F5344CB8AC3E}">
        <p14:creationId xmlns:p14="http://schemas.microsoft.com/office/powerpoint/2010/main" val="19330785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GB" dirty="0">
                <a:latin typeface="Arial" charset="0"/>
                <a:cs typeface="Arial" charset="0"/>
              </a:rPr>
              <a:t>Lithium</a:t>
            </a:r>
            <a:r>
              <a:rPr lang="en-GB" baseline="0" dirty="0">
                <a:latin typeface="Arial" charset="0"/>
                <a:cs typeface="Arial" charset="0"/>
              </a:rPr>
              <a:t> batteries installed in equipment can be accepted for transport in airmail providing that all regulations are met. </a:t>
            </a:r>
          </a:p>
          <a:p>
            <a:pPr marL="0" lvl="1" eaLnBrk="1" hangingPunct="1"/>
            <a:endParaRPr lang="en-GB" baseline="0" dirty="0">
              <a:latin typeface="Arial" charset="0"/>
              <a:cs typeface="Arial" charset="0"/>
            </a:endParaRPr>
          </a:p>
          <a:p>
            <a:pPr marL="0" lvl="1" eaLnBrk="1" hangingPunct="1"/>
            <a:r>
              <a:rPr lang="en-GB" baseline="0" dirty="0">
                <a:latin typeface="Arial" charset="0"/>
                <a:cs typeface="Arial" charset="0"/>
              </a:rPr>
              <a:t>Shown on this slide are a few examples of equipment that generally meet the basic requirements for transport by post.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39</a:t>
            </a:fld>
            <a:endParaRPr lang="en-US"/>
          </a:p>
        </p:txBody>
      </p:sp>
    </p:spTree>
    <p:extLst>
      <p:ext uri="{BB962C8B-B14F-4D97-AF65-F5344CB8AC3E}">
        <p14:creationId xmlns:p14="http://schemas.microsoft.com/office/powerpoint/2010/main" val="42274488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UPU</a:t>
            </a:r>
            <a:r>
              <a:rPr lang="en-US" baseline="0" dirty="0">
                <a:latin typeface="Arial" charset="0"/>
                <a:cs typeface="Arial" charset="0"/>
              </a:rPr>
              <a:t> regulations allow for the transport of lithium batteries in airmail, provided they meet the requirements outlined in the ICAO Technical Instructions and UPU regulations. The regulations require that lithium batteries are </a:t>
            </a:r>
            <a:r>
              <a:rPr lang="en-US" b="1" baseline="0" dirty="0">
                <a:latin typeface="Arial" charset="0"/>
                <a:cs typeface="Arial" charset="0"/>
              </a:rPr>
              <a:t>contained in the equipment they operate </a:t>
            </a:r>
            <a:r>
              <a:rPr lang="en-US" baseline="0" dirty="0">
                <a:latin typeface="Arial" charset="0"/>
                <a:cs typeface="Arial" charset="0"/>
              </a:rPr>
              <a:t>and no more than 4 cells or 2 batteries are allowed in a single package. </a:t>
            </a:r>
          </a:p>
          <a:p>
            <a:pPr eaLnBrk="1" hangingPunct="1"/>
            <a:endParaRPr lang="en-US" baseline="0" dirty="0">
              <a:latin typeface="Arial" charset="0"/>
              <a:cs typeface="Arial" charset="0"/>
            </a:endParaRPr>
          </a:p>
          <a:p>
            <a:r>
              <a:rPr lang="en-GB" dirty="0">
                <a:latin typeface="Arial" charset="0"/>
                <a:cs typeface="Arial" charset="0"/>
              </a:rPr>
              <a:t>A lithium cell is defined</a:t>
            </a:r>
            <a:r>
              <a:rPr lang="en-GB" baseline="0" dirty="0">
                <a:latin typeface="Arial" charset="0"/>
                <a:cs typeface="Arial" charset="0"/>
              </a:rPr>
              <a:t> as a </a:t>
            </a:r>
            <a:r>
              <a:rPr lang="en-GB" dirty="0">
                <a:latin typeface="Arial" charset="0"/>
                <a:cs typeface="Arial" charset="0"/>
              </a:rPr>
              <a:t>single encased electrochemical unit (one positive and one negative electrode) which exhibits a voltage differential across its two terminals. </a:t>
            </a:r>
          </a:p>
          <a:p>
            <a:endParaRPr lang="en-GB" dirty="0">
              <a:latin typeface="Arial" charset="0"/>
              <a:cs typeface="Arial" charset="0"/>
            </a:endParaRPr>
          </a:p>
          <a:p>
            <a:r>
              <a:rPr lang="en-GB" dirty="0">
                <a:latin typeface="Arial" charset="0"/>
                <a:cs typeface="Arial" charset="0"/>
              </a:rPr>
              <a:t>The term</a:t>
            </a:r>
            <a:r>
              <a:rPr lang="en-GB" baseline="0" dirty="0">
                <a:latin typeface="Arial" charset="0"/>
                <a:cs typeface="Arial" charset="0"/>
              </a:rPr>
              <a:t> lithium battery </a:t>
            </a:r>
            <a:r>
              <a:rPr lang="en-GB" dirty="0">
                <a:latin typeface="Arial" charset="0"/>
                <a:cs typeface="Arial" charset="0"/>
              </a:rPr>
              <a:t>means two or more cells which are electrically connected together and fitted with devices necessary for use, for example, case, terminals, marking and protective devices. </a:t>
            </a:r>
          </a:p>
          <a:p>
            <a:pPr eaLnBrk="1" hangingPunct="1"/>
            <a:endParaRPr lang="en-US" baseline="0" dirty="0">
              <a:latin typeface="Arial" charset="0"/>
              <a:cs typeface="Arial" charset="0"/>
            </a:endParaRPr>
          </a:p>
          <a:p>
            <a:pPr eaLnBrk="1" hangingPunct="1"/>
            <a:r>
              <a:rPr lang="en-US" baseline="0" dirty="0">
                <a:latin typeface="Arial" charset="0"/>
                <a:cs typeface="Arial" charset="0"/>
              </a:rPr>
              <a:t>Additionally</a:t>
            </a:r>
            <a:r>
              <a:rPr lang="en-GB" dirty="0">
                <a:latin typeface="Arial" charset="0"/>
                <a:cs typeface="Arial" charset="0"/>
              </a:rPr>
              <a:t>:</a:t>
            </a:r>
          </a:p>
          <a:p>
            <a:pPr eaLnBrk="1" hangingPunct="1"/>
            <a:endParaRPr lang="en-GB" dirty="0">
              <a:latin typeface="Arial" charset="0"/>
              <a:cs typeface="Arial" charset="0"/>
            </a:endParaRPr>
          </a:p>
          <a:p>
            <a:pPr marL="171450" indent="-171450" eaLnBrk="1" hangingPunct="1">
              <a:buFont typeface="Arial" panose="020B0604020202020204" pitchFamily="34" charset="0"/>
              <a:buChar char="•"/>
            </a:pPr>
            <a:r>
              <a:rPr lang="en-GB" dirty="0">
                <a:latin typeface="Arial" charset="0"/>
                <a:cs typeface="Arial" charset="0"/>
              </a:rPr>
              <a:t>for a lithium metal or lithium alloy </a:t>
            </a:r>
            <a:r>
              <a:rPr lang="en-GB" b="1" dirty="0">
                <a:latin typeface="Arial" charset="0"/>
                <a:cs typeface="Arial" charset="0"/>
              </a:rPr>
              <a:t>cell</a:t>
            </a:r>
            <a:r>
              <a:rPr lang="en-GB" dirty="0">
                <a:latin typeface="Arial" charset="0"/>
                <a:cs typeface="Arial" charset="0"/>
              </a:rPr>
              <a:t>, the lithium content shall not be more than </a:t>
            </a:r>
            <a:r>
              <a:rPr lang="en-GB" b="1" dirty="0">
                <a:latin typeface="Arial" charset="0"/>
                <a:cs typeface="Arial" charset="0"/>
              </a:rPr>
              <a:t>1g</a:t>
            </a:r>
            <a:r>
              <a:rPr lang="en-GB" dirty="0">
                <a:latin typeface="Arial" charset="0"/>
                <a:cs typeface="Arial" charset="0"/>
              </a:rPr>
              <a:t>, and for a lithium ion </a:t>
            </a:r>
            <a:r>
              <a:rPr lang="en-GB" b="1" dirty="0">
                <a:latin typeface="Arial" charset="0"/>
                <a:cs typeface="Arial" charset="0"/>
              </a:rPr>
              <a:t>cell</a:t>
            </a:r>
            <a:r>
              <a:rPr lang="en-GB" dirty="0">
                <a:latin typeface="Arial" charset="0"/>
                <a:cs typeface="Arial" charset="0"/>
              </a:rPr>
              <a:t>, the Watt-hour rating shall not be more than </a:t>
            </a:r>
            <a:r>
              <a:rPr lang="en-GB" b="1" dirty="0">
                <a:latin typeface="Arial" charset="0"/>
                <a:cs typeface="Arial" charset="0"/>
              </a:rPr>
              <a:t>20 </a:t>
            </a:r>
            <a:r>
              <a:rPr lang="en-GB" b="1" dirty="0" err="1">
                <a:latin typeface="Arial" charset="0"/>
                <a:cs typeface="Arial" charset="0"/>
              </a:rPr>
              <a:t>Wh</a:t>
            </a:r>
            <a:r>
              <a:rPr lang="en-GB" dirty="0">
                <a:latin typeface="Arial" charset="0"/>
                <a:cs typeface="Arial" charset="0"/>
              </a:rPr>
              <a:t>;</a:t>
            </a:r>
          </a:p>
          <a:p>
            <a:pPr eaLnBrk="1" hangingPunct="1"/>
            <a:endParaRPr lang="en-GB" dirty="0">
              <a:latin typeface="Arial" charset="0"/>
              <a:cs typeface="Arial" charset="0"/>
            </a:endParaRPr>
          </a:p>
          <a:p>
            <a:pPr marL="171450" indent="-171450" eaLnBrk="1" hangingPunct="1">
              <a:buFont typeface="Arial" panose="020B0604020202020204" pitchFamily="34" charset="0"/>
              <a:buChar char="•"/>
            </a:pPr>
            <a:r>
              <a:rPr lang="en-GB" dirty="0">
                <a:latin typeface="Arial" charset="0"/>
                <a:cs typeface="Arial" charset="0"/>
              </a:rPr>
              <a:t>for a lithium metal or lithium alloy </a:t>
            </a:r>
            <a:r>
              <a:rPr lang="en-GB" b="1" dirty="0">
                <a:latin typeface="Arial" charset="0"/>
                <a:cs typeface="Arial" charset="0"/>
              </a:rPr>
              <a:t>battery</a:t>
            </a:r>
            <a:r>
              <a:rPr lang="en-GB" dirty="0">
                <a:latin typeface="Arial" charset="0"/>
                <a:cs typeface="Arial" charset="0"/>
              </a:rPr>
              <a:t>, the aggregate lithium content shall not be more than </a:t>
            </a:r>
            <a:r>
              <a:rPr lang="en-GB" b="1" dirty="0">
                <a:latin typeface="Arial" charset="0"/>
                <a:cs typeface="Arial" charset="0"/>
              </a:rPr>
              <a:t>2g</a:t>
            </a:r>
            <a:r>
              <a:rPr lang="en-GB" dirty="0">
                <a:latin typeface="Arial" charset="0"/>
                <a:cs typeface="Arial" charset="0"/>
              </a:rPr>
              <a:t>, and for a lithium ion </a:t>
            </a:r>
            <a:r>
              <a:rPr lang="en-GB" b="1" dirty="0">
                <a:latin typeface="Arial" charset="0"/>
                <a:cs typeface="Arial" charset="0"/>
              </a:rPr>
              <a:t>battery</a:t>
            </a:r>
            <a:r>
              <a:rPr lang="en-GB" dirty="0">
                <a:latin typeface="Arial" charset="0"/>
                <a:cs typeface="Arial" charset="0"/>
              </a:rPr>
              <a:t>, the Watt-hour rating shall not be more than </a:t>
            </a:r>
            <a:r>
              <a:rPr lang="en-GB" b="1" dirty="0">
                <a:latin typeface="Arial" charset="0"/>
                <a:cs typeface="Arial" charset="0"/>
              </a:rPr>
              <a:t>100 </a:t>
            </a:r>
            <a:r>
              <a:rPr lang="en-GB" b="1" dirty="0" err="1">
                <a:latin typeface="Arial" charset="0"/>
                <a:cs typeface="Arial" charset="0"/>
              </a:rPr>
              <a:t>Wh</a:t>
            </a:r>
            <a:r>
              <a:rPr lang="en-GB" dirty="0">
                <a:latin typeface="Arial" charset="0"/>
                <a:cs typeface="Arial" charset="0"/>
              </a:rPr>
              <a:t>; </a:t>
            </a:r>
          </a:p>
          <a:p>
            <a:pPr eaLnBrk="1" hangingPunct="1"/>
            <a:endParaRPr lang="en-GB" dirty="0">
              <a:latin typeface="Arial" charset="0"/>
              <a:cs typeface="Arial" charset="0"/>
            </a:endParaRPr>
          </a:p>
          <a:p>
            <a:pPr eaLnBrk="1" hangingPunct="1"/>
            <a:r>
              <a:rPr lang="en-US" dirty="0">
                <a:latin typeface="Arial" charset="0"/>
                <a:cs typeface="Arial" charset="0"/>
              </a:rPr>
              <a:t>Before a designated</a:t>
            </a:r>
            <a:r>
              <a:rPr lang="en-US" baseline="0" dirty="0">
                <a:latin typeface="Arial" charset="0"/>
                <a:cs typeface="Arial" charset="0"/>
              </a:rPr>
              <a:t> postal operator can begin to accept equipment containing lithium batteries, it must receive specific approval from the civil aviation authority.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40</a:t>
            </a:fld>
            <a:endParaRPr lang="en-US"/>
          </a:p>
        </p:txBody>
      </p:sp>
    </p:spTree>
    <p:extLst>
      <p:ext uri="{BB962C8B-B14F-4D97-AF65-F5344CB8AC3E}">
        <p14:creationId xmlns:p14="http://schemas.microsoft.com/office/powerpoint/2010/main" val="2884812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charset="0"/>
                <a:cs typeface="Arial" charset="0"/>
              </a:rPr>
              <a:t>A lithium cell is defined</a:t>
            </a:r>
            <a:r>
              <a:rPr lang="en-GB" baseline="0" dirty="0">
                <a:latin typeface="Arial" charset="0"/>
                <a:cs typeface="Arial" charset="0"/>
              </a:rPr>
              <a:t> as a </a:t>
            </a:r>
            <a:r>
              <a:rPr lang="en-GB" dirty="0">
                <a:latin typeface="Arial" charset="0"/>
                <a:cs typeface="Arial" charset="0"/>
              </a:rPr>
              <a:t>single encased electrochemical unit (one positive and one negative electrode) which exhibits a voltage differential across its two terminals. </a:t>
            </a:r>
          </a:p>
          <a:p>
            <a:endParaRPr lang="en-GB" dirty="0">
              <a:latin typeface="Arial" charset="0"/>
              <a:cs typeface="Arial" charset="0"/>
            </a:endParaRPr>
          </a:p>
          <a:p>
            <a:r>
              <a:rPr lang="en-GB" dirty="0">
                <a:latin typeface="Arial" charset="0"/>
                <a:cs typeface="Arial" charset="0"/>
              </a:rPr>
              <a:t>The term</a:t>
            </a:r>
            <a:r>
              <a:rPr lang="en-GB" baseline="0" dirty="0">
                <a:latin typeface="Arial" charset="0"/>
                <a:cs typeface="Arial" charset="0"/>
              </a:rPr>
              <a:t> lithium battery </a:t>
            </a:r>
            <a:r>
              <a:rPr lang="en-GB" dirty="0">
                <a:latin typeface="Arial" charset="0"/>
                <a:cs typeface="Arial" charset="0"/>
              </a:rPr>
              <a:t>means </a:t>
            </a:r>
            <a:r>
              <a:rPr lang="en-GB" b="1" dirty="0">
                <a:latin typeface="Arial" charset="0"/>
                <a:cs typeface="Arial" charset="0"/>
              </a:rPr>
              <a:t>two or more cells </a:t>
            </a:r>
            <a:r>
              <a:rPr lang="en-GB" dirty="0">
                <a:latin typeface="Arial" charset="0"/>
                <a:cs typeface="Arial" charset="0"/>
              </a:rPr>
              <a:t>which are electrically connected together and fitted with devices necessary for use, for example, case, terminals, marking and protective devices.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41</a:t>
            </a:fld>
            <a:endParaRPr lang="en-US"/>
          </a:p>
        </p:txBody>
      </p:sp>
    </p:spTree>
    <p:extLst>
      <p:ext uri="{BB962C8B-B14F-4D97-AF65-F5344CB8AC3E}">
        <p14:creationId xmlns:p14="http://schemas.microsoft.com/office/powerpoint/2010/main" val="877636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a:t>
            </a:r>
            <a:r>
              <a:rPr lang="en-US" baseline="0" dirty="0"/>
              <a:t> module, we’ll cover regulations, the definition of dangerous goods, risks associated with mailing dangerous goods by air (including an example of a dangerous goods incident) and steps that can be taken to reduce the hazards of dangerous goods. </a:t>
            </a:r>
            <a:r>
              <a:rPr lang="en-US" b="1" baseline="0" dirty="0">
                <a:solidFill>
                  <a:srgbClr val="FF0000"/>
                </a:solidFill>
              </a:rPr>
              <a:t>***Can we can get this message recorded and show a video</a:t>
            </a:r>
            <a:r>
              <a:rPr lang="en-US" baseline="0" dirty="0"/>
              <a:t>.</a:t>
            </a:r>
          </a:p>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4</a:t>
            </a:fld>
            <a:endParaRPr lang="en-US"/>
          </a:p>
        </p:txBody>
      </p:sp>
    </p:spTree>
    <p:extLst>
      <p:ext uri="{BB962C8B-B14F-4D97-AF65-F5344CB8AC3E}">
        <p14:creationId xmlns:p14="http://schemas.microsoft.com/office/powerpoint/2010/main" val="41967102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latin typeface="Arial" charset="0"/>
                <a:cs typeface="ＭＳ Ｐゴシック"/>
              </a:rPr>
              <a:t>The following are some examples </a:t>
            </a:r>
            <a:r>
              <a:rPr lang="en-US" dirty="0">
                <a:latin typeface="Arial" charset="0"/>
                <a:cs typeface="Arial" charset="0"/>
              </a:rPr>
              <a:t>of lithium batteries that cannot be mailed internationally. </a:t>
            </a:r>
          </a:p>
          <a:p>
            <a:endParaRPr lang="en-US" dirty="0">
              <a:latin typeface="Arial" charset="0"/>
              <a:cs typeface="Arial" charset="0"/>
            </a:endParaRPr>
          </a:p>
          <a:p>
            <a:r>
              <a:rPr lang="en-US" dirty="0">
                <a:latin typeface="Arial" charset="0"/>
                <a:cs typeface="Arial" charset="0"/>
              </a:rPr>
              <a:t>Equipment packaged with one or more spare batteries cannot be mailed. The mail piece can contain no more batteries than the number required to operate the equipment.</a:t>
            </a:r>
          </a:p>
          <a:p>
            <a:endParaRPr lang="en-US" dirty="0">
              <a:latin typeface="Arial" charset="0"/>
              <a:cs typeface="Arial" charset="0"/>
            </a:endParaRPr>
          </a:p>
          <a:p>
            <a:r>
              <a:rPr lang="en-GB" baseline="0" dirty="0">
                <a:latin typeface="Arial" charset="0"/>
                <a:cs typeface="Arial" charset="0"/>
              </a:rPr>
              <a:t>While the limits on Watt-hour and lithium content can be difficult to determine, the size of the battery-powered equipment can be an indicator. </a:t>
            </a:r>
            <a:r>
              <a:rPr lang="en-US" dirty="0">
                <a:latin typeface="Arial" charset="0"/>
                <a:cs typeface="Arial" charset="0"/>
              </a:rPr>
              <a:t>Large equipment like wheelchairs, electric bicycles, scooters or some automated external defibrillators cannot be mailed because the batteries exceed the maximum allowable power or lithium content. </a:t>
            </a:r>
          </a:p>
          <a:p>
            <a:endParaRPr lang="en-US" dirty="0"/>
          </a:p>
          <a:p>
            <a:r>
              <a:rPr lang="en-US" dirty="0"/>
              <a:t>Individual batteries packaged without equipment</a:t>
            </a:r>
            <a:r>
              <a:rPr lang="en-US" baseline="0" dirty="0"/>
              <a:t> CANNOT be mailed internationally.</a:t>
            </a:r>
          </a:p>
          <a:p>
            <a:endParaRPr lang="en-US" baseline="0" dirty="0"/>
          </a:p>
          <a:p>
            <a:r>
              <a:rPr lang="en-US" b="1" baseline="0" dirty="0"/>
              <a:t>**Additionally, an item containing a damaged or defective lithium battery cannot be mailed. For example, a product recall due to batteries catching fire. These items must not be accepted into the </a:t>
            </a:r>
            <a:r>
              <a:rPr lang="en-US" b="1" baseline="0" dirty="0" err="1"/>
              <a:t>mailstream</a:t>
            </a:r>
            <a:r>
              <a:rPr lang="en-US" b="1" baseline="0" dirty="0"/>
              <a:t>. </a:t>
            </a:r>
            <a:endParaRPr lang="en-US" b="1" dirty="0"/>
          </a:p>
        </p:txBody>
      </p:sp>
      <p:sp>
        <p:nvSpPr>
          <p:cNvPr id="4" name="Slide Number Placeholder 3"/>
          <p:cNvSpPr>
            <a:spLocks noGrp="1"/>
          </p:cNvSpPr>
          <p:nvPr>
            <p:ph type="sldNum" sz="quarter" idx="10"/>
          </p:nvPr>
        </p:nvSpPr>
        <p:spPr/>
        <p:txBody>
          <a:bodyPr/>
          <a:lstStyle/>
          <a:p>
            <a:fld id="{D4FA2455-4D87-4E6F-8E5A-57B3E7F8AEE2}" type="slidenum">
              <a:rPr lang="en-US" smtClean="0"/>
              <a:t>42</a:t>
            </a:fld>
            <a:endParaRPr lang="en-US"/>
          </a:p>
        </p:txBody>
      </p:sp>
    </p:spTree>
    <p:extLst>
      <p:ext uri="{BB962C8B-B14F-4D97-AF65-F5344CB8AC3E}">
        <p14:creationId xmlns:p14="http://schemas.microsoft.com/office/powerpoint/2010/main" val="4291405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An item containing a damaged or defective lithium battery cannot be mailed. For example, a product recall due to batteries catching fire. These items must not be accepted into the </a:t>
            </a:r>
            <a:r>
              <a:rPr lang="en-US" b="1" baseline="0" dirty="0" err="1"/>
              <a:t>mailstream</a:t>
            </a:r>
            <a:r>
              <a:rPr lang="en-US" b="1" baseline="0" dirty="0"/>
              <a:t>. </a:t>
            </a:r>
            <a:endParaRPr lang="en-US" b="1" dirty="0"/>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43</a:t>
            </a:fld>
            <a:endParaRPr lang="en-US"/>
          </a:p>
        </p:txBody>
      </p:sp>
    </p:spTree>
    <p:extLst>
      <p:ext uri="{BB962C8B-B14F-4D97-AF65-F5344CB8AC3E}">
        <p14:creationId xmlns:p14="http://schemas.microsoft.com/office/powerpoint/2010/main" val="19530413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False. </a:t>
            </a:r>
          </a:p>
        </p:txBody>
      </p:sp>
      <p:sp>
        <p:nvSpPr>
          <p:cNvPr id="4" name="Slide Number Placeholder 3"/>
          <p:cNvSpPr>
            <a:spLocks noGrp="1"/>
          </p:cNvSpPr>
          <p:nvPr>
            <p:ph type="sldNum" sz="quarter" idx="10"/>
          </p:nvPr>
        </p:nvSpPr>
        <p:spPr/>
        <p:txBody>
          <a:bodyPr/>
          <a:lstStyle/>
          <a:p>
            <a:fld id="{D4FA2455-4D87-4E6F-8E5A-57B3E7F8AEE2}" type="slidenum">
              <a:rPr lang="en-US" smtClean="0"/>
              <a:t>44</a:t>
            </a:fld>
            <a:endParaRPr lang="en-US"/>
          </a:p>
        </p:txBody>
      </p:sp>
    </p:spTree>
    <p:extLst>
      <p:ext uri="{BB962C8B-B14F-4D97-AF65-F5344CB8AC3E}">
        <p14:creationId xmlns:p14="http://schemas.microsoft.com/office/powerpoint/2010/main" val="1185531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B.</a:t>
            </a:r>
          </a:p>
        </p:txBody>
      </p:sp>
      <p:sp>
        <p:nvSpPr>
          <p:cNvPr id="4" name="Slide Number Placeholder 3"/>
          <p:cNvSpPr>
            <a:spLocks noGrp="1"/>
          </p:cNvSpPr>
          <p:nvPr>
            <p:ph type="sldNum" sz="quarter" idx="10"/>
          </p:nvPr>
        </p:nvSpPr>
        <p:spPr/>
        <p:txBody>
          <a:bodyPr/>
          <a:lstStyle/>
          <a:p>
            <a:fld id="{D4FA2455-4D87-4E6F-8E5A-57B3E7F8AEE2}" type="slidenum">
              <a:rPr lang="en-US" smtClean="0"/>
              <a:t>45</a:t>
            </a:fld>
            <a:endParaRPr lang="en-US"/>
          </a:p>
        </p:txBody>
      </p:sp>
    </p:spTree>
    <p:extLst>
      <p:ext uri="{BB962C8B-B14F-4D97-AF65-F5344CB8AC3E}">
        <p14:creationId xmlns:p14="http://schemas.microsoft.com/office/powerpoint/2010/main" val="19513775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The </a:t>
            </a:r>
            <a:r>
              <a:rPr lang="en-US" b="1" dirty="0">
                <a:latin typeface="Arial" charset="0"/>
                <a:cs typeface="Arial" charset="0"/>
              </a:rPr>
              <a:t>mailer has the responsibility to communicate the presence of the dangerous goods </a:t>
            </a:r>
            <a:r>
              <a:rPr lang="en-US" dirty="0">
                <a:latin typeface="Arial" charset="0"/>
                <a:cs typeface="Arial" charset="0"/>
              </a:rPr>
              <a:t>in their package and to ensure the addressee’s country has indicated a willingness to accept the respective type of material. Individual country conditions for mailing are published</a:t>
            </a:r>
            <a:r>
              <a:rPr lang="en-US" baseline="0" dirty="0">
                <a:latin typeface="Arial" charset="0"/>
                <a:cs typeface="Arial" charset="0"/>
              </a:rPr>
              <a:t> on the Universal Postal Union website</a:t>
            </a:r>
            <a:r>
              <a:rPr lang="en-US" dirty="0">
                <a:latin typeface="Arial" charset="0"/>
                <a:cs typeface="Arial" charset="0"/>
              </a:rPr>
              <a:t>.</a:t>
            </a:r>
          </a:p>
          <a:p>
            <a:pPr eaLnBrk="1" hangingPunct="1"/>
            <a:endParaRPr lang="en-US" dirty="0">
              <a:latin typeface="Arial" charset="0"/>
              <a:cs typeface="Arial" charset="0"/>
            </a:endParaRPr>
          </a:p>
          <a:p>
            <a:pPr eaLnBrk="1" hangingPunct="1"/>
            <a:r>
              <a:rPr lang="en-US" dirty="0">
                <a:latin typeface="Arial" charset="0"/>
                <a:cs typeface="Arial" charset="0"/>
              </a:rPr>
              <a:t>If a mailer is unsure of the correct classification of an</a:t>
            </a:r>
            <a:r>
              <a:rPr lang="en-US" baseline="0" dirty="0">
                <a:latin typeface="Arial" charset="0"/>
                <a:cs typeface="Arial" charset="0"/>
              </a:rPr>
              <a:t> item/</a:t>
            </a:r>
            <a:r>
              <a:rPr lang="en-US" dirty="0">
                <a:latin typeface="Arial" charset="0"/>
                <a:cs typeface="Arial" charset="0"/>
              </a:rPr>
              <a:t>substance, he or she should seek advice from the </a:t>
            </a:r>
            <a:r>
              <a:rPr lang="en-US" b="1" dirty="0">
                <a:latin typeface="Arial" charset="0"/>
                <a:cs typeface="Arial" charset="0"/>
              </a:rPr>
              <a:t>manufacturer or distributor </a:t>
            </a:r>
            <a:r>
              <a:rPr lang="en-US" dirty="0">
                <a:latin typeface="Arial" charset="0"/>
                <a:cs typeface="Arial" charset="0"/>
              </a:rPr>
              <a:t>of the item/substance. A package</a:t>
            </a:r>
            <a:r>
              <a:rPr lang="en-US" baseline="0" dirty="0">
                <a:latin typeface="Arial" charset="0"/>
                <a:cs typeface="Arial" charset="0"/>
              </a:rPr>
              <a:t> should </a:t>
            </a:r>
            <a:r>
              <a:rPr lang="en-US" b="1" baseline="0" dirty="0">
                <a:latin typeface="Arial" charset="0"/>
                <a:cs typeface="Arial" charset="0"/>
              </a:rPr>
              <a:t>never be accepted if the mailer is unsure of the contents and/or the hazards they present</a:t>
            </a:r>
            <a:r>
              <a:rPr lang="en-US" baseline="0" dirty="0">
                <a:latin typeface="Arial" charset="0"/>
                <a:cs typeface="Arial" charset="0"/>
              </a:rPr>
              <a:t>. </a:t>
            </a:r>
            <a:endParaRPr lang="en-US" dirty="0">
              <a:latin typeface="Arial" charset="0"/>
              <a:cs typeface="Arial" charset="0"/>
            </a:endParaRPr>
          </a:p>
          <a:p>
            <a:pPr eaLnBrk="1" hangingPunct="1"/>
            <a:endParaRPr lang="en-US"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Additionally, the mailer has the responsibility to appropriately</a:t>
            </a:r>
            <a:r>
              <a:rPr lang="en-US" baseline="0" dirty="0">
                <a:latin typeface="Arial" charset="0"/>
                <a:cs typeface="Arial" charset="0"/>
              </a:rPr>
              <a:t> </a:t>
            </a:r>
            <a:r>
              <a:rPr lang="en-US" dirty="0">
                <a:latin typeface="Arial" charset="0"/>
                <a:cs typeface="Arial" charset="0"/>
              </a:rPr>
              <a:t>package, mark, and label their dangerous good(s). They must complete all required documentation for the dangerous goods according to the national and international governmental regulations. </a:t>
            </a:r>
          </a:p>
          <a:p>
            <a:pPr eaLnBrk="1" hangingPunct="1"/>
            <a:endParaRPr lang="en-US" dirty="0">
              <a:latin typeface="Arial" charset="0"/>
              <a:cs typeface="Arial" charset="0"/>
            </a:endParaRPr>
          </a:p>
          <a:p>
            <a:pPr eaLnBrk="1" hangingPunct="1"/>
            <a:r>
              <a:rPr lang="en-US" dirty="0">
                <a:latin typeface="Arial" charset="0"/>
                <a:cs typeface="Arial" charset="0"/>
              </a:rPr>
              <a:t>The acceptance</a:t>
            </a:r>
            <a:r>
              <a:rPr lang="en-US" baseline="0" dirty="0">
                <a:latin typeface="Arial" charset="0"/>
                <a:cs typeface="Arial" charset="0"/>
              </a:rPr>
              <a:t> </a:t>
            </a:r>
            <a:r>
              <a:rPr lang="en-US" dirty="0">
                <a:latin typeface="Arial" charset="0"/>
                <a:cs typeface="Arial" charset="0"/>
              </a:rPr>
              <a:t>clerk must</a:t>
            </a:r>
            <a:r>
              <a:rPr lang="en-US" baseline="0" dirty="0">
                <a:latin typeface="Arial" charset="0"/>
                <a:cs typeface="Arial" charset="0"/>
              </a:rPr>
              <a:t> check that the appropriate international forms</a:t>
            </a:r>
            <a:r>
              <a:rPr lang="en-US" dirty="0">
                <a:latin typeface="Arial" charset="0"/>
                <a:cs typeface="Arial" charset="0"/>
              </a:rPr>
              <a:t> have been properly</a:t>
            </a:r>
            <a:r>
              <a:rPr lang="en-US" baseline="0" dirty="0">
                <a:latin typeface="Arial" charset="0"/>
                <a:cs typeface="Arial" charset="0"/>
              </a:rPr>
              <a:t> </a:t>
            </a:r>
            <a:r>
              <a:rPr lang="en-US" dirty="0">
                <a:latin typeface="Arial" charset="0"/>
                <a:cs typeface="Arial" charset="0"/>
              </a:rPr>
              <a:t>completed and that the sender is aware of the limitations</a:t>
            </a:r>
            <a:r>
              <a:rPr lang="en-US" baseline="0" dirty="0">
                <a:latin typeface="Arial" charset="0"/>
                <a:cs typeface="Arial" charset="0"/>
              </a:rPr>
              <a:t> of mailing dangerous goods.</a:t>
            </a: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46</a:t>
            </a:fld>
            <a:endParaRPr lang="en-US"/>
          </a:p>
        </p:txBody>
      </p:sp>
    </p:spTree>
    <p:extLst>
      <p:ext uri="{BB962C8B-B14F-4D97-AF65-F5344CB8AC3E}">
        <p14:creationId xmlns:p14="http://schemas.microsoft.com/office/powerpoint/2010/main" val="34937190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Manufacturers</a:t>
            </a:r>
            <a:r>
              <a:rPr lang="en-US" baseline="0" dirty="0"/>
              <a:t> of various materials are typically required to provide Safety Data Sheets (SDS’s) for their products. An SDS communicates the physical properties, hazards, protective measures and safety precautions for handling, storing, and transporting of a product. Section 14 of the SDS often contains the transport information. </a:t>
            </a:r>
          </a:p>
          <a:p>
            <a:endParaRPr lang="en-US" baseline="0" dirty="0"/>
          </a:p>
          <a:p>
            <a:r>
              <a:rPr lang="en-US" baseline="0" dirty="0"/>
              <a:t>Customers that have an SDS can use this information to determine whether or not their material is allowed in the Post.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47</a:t>
            </a:fld>
            <a:endParaRPr lang="en-US"/>
          </a:p>
        </p:txBody>
      </p:sp>
    </p:spTree>
    <p:extLst>
      <p:ext uri="{BB962C8B-B14F-4D97-AF65-F5344CB8AC3E}">
        <p14:creationId xmlns:p14="http://schemas.microsoft.com/office/powerpoint/2010/main" val="3914581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module, you will learn requirements for packing, labeling and marking, all of which are required for the safe handling of dangerous goods </a:t>
            </a:r>
            <a:r>
              <a:rPr lang="en-US" baseline="0" dirty="0"/>
              <a:t>permitted in airmail</a:t>
            </a:r>
            <a:r>
              <a:rPr lang="en-US" dirty="0"/>
              <a:t>.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48</a:t>
            </a:fld>
            <a:endParaRPr lang="en-US"/>
          </a:p>
        </p:txBody>
      </p:sp>
    </p:spTree>
    <p:extLst>
      <p:ext uri="{BB962C8B-B14F-4D97-AF65-F5344CB8AC3E}">
        <p14:creationId xmlns:p14="http://schemas.microsoft.com/office/powerpoint/2010/main" val="24560267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lnSpc>
                <a:spcPct val="90000"/>
              </a:lnSpc>
            </a:pPr>
            <a:r>
              <a:rPr lang="en-US" dirty="0">
                <a:latin typeface="Arial" charset="0"/>
                <a:cs typeface="Arial" charset="0"/>
              </a:rPr>
              <a:t>The specific packaging requirements will depend upon the material contained therein. However, there are some general packing requirements:</a:t>
            </a:r>
          </a:p>
          <a:p>
            <a:pPr marL="0" lvl="1" eaLnBrk="1" hangingPunct="1">
              <a:lnSpc>
                <a:spcPct val="90000"/>
              </a:lnSpc>
            </a:pPr>
            <a:endParaRPr lang="en-US" dirty="0">
              <a:latin typeface="Arial" charset="0"/>
              <a:cs typeface="Arial" charset="0"/>
            </a:endParaRPr>
          </a:p>
          <a:p>
            <a:pPr marL="0" lvl="1" eaLnBrk="1" hangingPunct="1">
              <a:lnSpc>
                <a:spcPct val="90000"/>
              </a:lnSpc>
            </a:pPr>
            <a:r>
              <a:rPr lang="en-US" dirty="0">
                <a:latin typeface="Arial" charset="0"/>
                <a:cs typeface="Arial" charset="0"/>
              </a:rPr>
              <a:t>- There must be cushioning material</a:t>
            </a:r>
            <a:r>
              <a:rPr lang="en-US" baseline="0" dirty="0">
                <a:latin typeface="Arial" charset="0"/>
                <a:cs typeface="Arial" charset="0"/>
              </a:rPr>
              <a:t> </a:t>
            </a:r>
            <a:r>
              <a:rPr lang="en-US" dirty="0">
                <a:latin typeface="Arial" charset="0"/>
                <a:cs typeface="Arial" charset="0"/>
              </a:rPr>
              <a:t>to protect against breakage </a:t>
            </a:r>
          </a:p>
          <a:p>
            <a:pPr marL="0" lvl="1" eaLnBrk="1" hangingPunct="1">
              <a:lnSpc>
                <a:spcPct val="90000"/>
              </a:lnSpc>
            </a:pPr>
            <a:r>
              <a:rPr lang="en-US" dirty="0">
                <a:latin typeface="Arial" charset="0"/>
                <a:cs typeface="Arial" charset="0"/>
              </a:rPr>
              <a:t>- Packages</a:t>
            </a:r>
            <a:r>
              <a:rPr lang="en-US" baseline="0" dirty="0">
                <a:latin typeface="Arial" charset="0"/>
                <a:cs typeface="Arial" charset="0"/>
              </a:rPr>
              <a:t> containing liquids must have </a:t>
            </a:r>
            <a:r>
              <a:rPr lang="en-US" dirty="0">
                <a:latin typeface="Arial" charset="0"/>
                <a:cs typeface="Arial" charset="0"/>
              </a:rPr>
              <a:t>absorbent material in case of leakage </a:t>
            </a:r>
          </a:p>
          <a:p>
            <a:pPr marL="0" lvl="1" eaLnBrk="1" hangingPunct="1">
              <a:lnSpc>
                <a:spcPct val="90000"/>
              </a:lnSpc>
            </a:pPr>
            <a:r>
              <a:rPr lang="en-US" dirty="0">
                <a:latin typeface="Arial" charset="0"/>
                <a:cs typeface="Arial" charset="0"/>
              </a:rPr>
              <a:t>- An adequate closure and reinforcement are necessary</a:t>
            </a:r>
          </a:p>
        </p:txBody>
      </p:sp>
      <p:sp>
        <p:nvSpPr>
          <p:cNvPr id="4" name="Slide Number Placeholder 3"/>
          <p:cNvSpPr>
            <a:spLocks noGrp="1"/>
          </p:cNvSpPr>
          <p:nvPr>
            <p:ph type="sldNum" sz="quarter" idx="10"/>
          </p:nvPr>
        </p:nvSpPr>
        <p:spPr/>
        <p:txBody>
          <a:bodyPr/>
          <a:lstStyle/>
          <a:p>
            <a:fld id="{D4FA2455-4D87-4E6F-8E5A-57B3E7F8AEE2}" type="slidenum">
              <a:rPr lang="en-US" smtClean="0"/>
              <a:t>49</a:t>
            </a:fld>
            <a:endParaRPr lang="en-US"/>
          </a:p>
        </p:txBody>
      </p:sp>
    </p:spTree>
    <p:extLst>
      <p:ext uri="{BB962C8B-B14F-4D97-AF65-F5344CB8AC3E}">
        <p14:creationId xmlns:p14="http://schemas.microsoft.com/office/powerpoint/2010/main" val="39737370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US" dirty="0"/>
              <a:t>This slide shows many of the labels that may be seen on dangerous goods. </a:t>
            </a:r>
            <a:r>
              <a:rPr lang="en-US" dirty="0">
                <a:latin typeface="Arial" charset="0"/>
                <a:cs typeface="Arial" charset="0"/>
              </a:rPr>
              <a:t>When accepting and handling</a:t>
            </a:r>
            <a:r>
              <a:rPr lang="en-US" baseline="0" dirty="0">
                <a:latin typeface="Arial" charset="0"/>
                <a:cs typeface="Arial" charset="0"/>
              </a:rPr>
              <a:t> mail, employees should be aware of UN markings and labels for dangerous substances and articles. Remember, generally dangerous goods and articles are not allowed in international airmail.  </a:t>
            </a:r>
          </a:p>
          <a:p>
            <a:pPr marL="0" lvl="1" eaLnBrk="1" hangingPunct="1"/>
            <a:endParaRPr lang="en-US" baseline="0" dirty="0">
              <a:latin typeface="Arial" charset="0"/>
              <a:cs typeface="Arial" charset="0"/>
            </a:endParaRPr>
          </a:p>
          <a:p>
            <a:pPr marL="0" lvl="1" eaLnBrk="1" hangingPunct="1"/>
            <a:r>
              <a:rPr lang="en-US" dirty="0">
                <a:latin typeface="Arial" charset="0"/>
                <a:cs typeface="Arial" charset="0"/>
              </a:rPr>
              <a:t>If you see any</a:t>
            </a:r>
            <a:r>
              <a:rPr lang="en-US" baseline="0" dirty="0">
                <a:latin typeface="Arial" charset="0"/>
                <a:cs typeface="Arial" charset="0"/>
              </a:rPr>
              <a:t> of these hazard labels on a package, it should be removed from the mail stream for further screening.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50</a:t>
            </a:fld>
            <a:endParaRPr lang="en-US"/>
          </a:p>
        </p:txBody>
      </p:sp>
    </p:spTree>
    <p:extLst>
      <p:ext uri="{BB962C8B-B14F-4D97-AF65-F5344CB8AC3E}">
        <p14:creationId xmlns:p14="http://schemas.microsoft.com/office/powerpoint/2010/main" val="26116144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Also check packages for UN handling labels. Packages with these handling labels </a:t>
            </a:r>
            <a:r>
              <a:rPr lang="en-US" b="1" dirty="0">
                <a:latin typeface="Arial" charset="0"/>
                <a:cs typeface="Arial" charset="0"/>
              </a:rPr>
              <a:t>could</a:t>
            </a:r>
            <a:r>
              <a:rPr lang="en-US" baseline="0" dirty="0">
                <a:latin typeface="Arial" charset="0"/>
                <a:cs typeface="Arial" charset="0"/>
              </a:rPr>
              <a:t> contain undeclared dangerous goods</a:t>
            </a:r>
            <a:r>
              <a:rPr lang="en-US" dirty="0">
                <a:latin typeface="Arial" charset="0"/>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51</a:t>
            </a:fld>
            <a:endParaRPr lang="en-US"/>
          </a:p>
        </p:txBody>
      </p:sp>
    </p:spTree>
    <p:extLst>
      <p:ext uri="{BB962C8B-B14F-4D97-AF65-F5344CB8AC3E}">
        <p14:creationId xmlns:p14="http://schemas.microsoft.com/office/powerpoint/2010/main" val="2272560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5</a:t>
            </a:fld>
            <a:endParaRPr lang="en-US"/>
          </a:p>
        </p:txBody>
      </p:sp>
    </p:spTree>
    <p:extLst>
      <p:ext uri="{BB962C8B-B14F-4D97-AF65-F5344CB8AC3E}">
        <p14:creationId xmlns:p14="http://schemas.microsoft.com/office/powerpoint/2010/main" val="18618205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 specification packaging is packaging</a:t>
            </a:r>
            <a:r>
              <a:rPr lang="en-US" baseline="0" dirty="0"/>
              <a:t> (container) that has been built, tested and certified to carry liquid or solid dangerous materials. Packages and containers for dangerous goods must pass rigorous performance testing. If you see these markings (see slide) on a package, </a:t>
            </a:r>
            <a:r>
              <a:rPr lang="en-US" b="1" baseline="0" dirty="0"/>
              <a:t>it can indicate the presence of hazardous materials</a:t>
            </a:r>
            <a:r>
              <a:rPr lang="en-US" baseline="0" dirty="0"/>
              <a:t>.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52</a:t>
            </a:fld>
            <a:endParaRPr lang="en-US"/>
          </a:p>
        </p:txBody>
      </p:sp>
    </p:spTree>
    <p:extLst>
      <p:ext uri="{BB962C8B-B14F-4D97-AF65-F5344CB8AC3E}">
        <p14:creationId xmlns:p14="http://schemas.microsoft.com/office/powerpoint/2010/main" val="7581048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a:latin typeface="Arial" charset="0"/>
                <a:cs typeface="Arial" charset="0"/>
              </a:rPr>
              <a:t>It is important to remember</a:t>
            </a:r>
            <a:r>
              <a:rPr lang="en-GB" baseline="0" dirty="0">
                <a:latin typeface="Arial" charset="0"/>
                <a:cs typeface="Arial" charset="0"/>
              </a:rPr>
              <a:t> that the presence of a UN Number and label on a package may </a:t>
            </a:r>
            <a:r>
              <a:rPr lang="en-GB" dirty="0">
                <a:latin typeface="Arial" charset="0"/>
                <a:cs typeface="Arial" charset="0"/>
              </a:rPr>
              <a:t>indicate that there</a:t>
            </a:r>
            <a:r>
              <a:rPr lang="en-GB" baseline="0" dirty="0">
                <a:latin typeface="Arial" charset="0"/>
                <a:cs typeface="Arial" charset="0"/>
              </a:rPr>
              <a:t> are </a:t>
            </a:r>
            <a:r>
              <a:rPr lang="en-GB" dirty="0">
                <a:latin typeface="Arial" charset="0"/>
                <a:cs typeface="Arial" charset="0"/>
              </a:rPr>
              <a:t>dangerous goods in the package. Those</a:t>
            </a:r>
            <a:r>
              <a:rPr lang="en-GB" baseline="0" dirty="0">
                <a:latin typeface="Arial" charset="0"/>
                <a:cs typeface="Arial" charset="0"/>
              </a:rPr>
              <a:t> packages should raise your awareness and the sender should be </a:t>
            </a:r>
            <a:r>
              <a:rPr lang="en-GB" dirty="0">
                <a:latin typeface="Arial" charset="0"/>
                <a:cs typeface="Arial" charset="0"/>
              </a:rPr>
              <a:t>challenged to establish the contents.</a:t>
            </a:r>
          </a:p>
          <a:p>
            <a:pPr eaLnBrk="1" hangingPunct="1"/>
            <a:endParaRPr lang="en-GB"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Packaging</a:t>
            </a:r>
            <a:r>
              <a:rPr lang="en-US" baseline="0" dirty="0">
                <a:latin typeface="Arial" charset="0"/>
                <a:cs typeface="Arial" charset="0"/>
              </a:rPr>
              <a:t> that p</a:t>
            </a:r>
            <a:r>
              <a:rPr lang="en-US" dirty="0">
                <a:latin typeface="Arial" charset="0"/>
                <a:cs typeface="Arial" charset="0"/>
              </a:rPr>
              <a:t>reviously contained dangerous goods is acceptable when all markings and labels are removed or completely obliterated, and there is no risk of contamination. This prevents the package</a:t>
            </a:r>
            <a:r>
              <a:rPr lang="en-US" baseline="0" dirty="0">
                <a:latin typeface="Arial" charset="0"/>
                <a:cs typeface="Arial" charset="0"/>
              </a:rPr>
              <a:t> from triggering unnecessary alarms as it moves through the mail.</a:t>
            </a:r>
            <a:r>
              <a:rPr lang="en-US" dirty="0">
                <a:latin typeface="Arial" charset="0"/>
                <a:cs typeface="Arial" charset="0"/>
              </a:rPr>
              <a:t>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53</a:t>
            </a:fld>
            <a:endParaRPr lang="en-US"/>
          </a:p>
        </p:txBody>
      </p:sp>
    </p:spTree>
    <p:extLst>
      <p:ext uri="{BB962C8B-B14F-4D97-AF65-F5344CB8AC3E}">
        <p14:creationId xmlns:p14="http://schemas.microsoft.com/office/powerpoint/2010/main" val="36887225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US" dirty="0">
                <a:latin typeface="Arial" charset="0"/>
                <a:cs typeface="Arial" charset="0"/>
              </a:rPr>
              <a:t>Proper marking of parcels containing dangerous goods helps to ensure that the parcels are properly accepted and handled. All parcels containing dangerous goods require a delivery and return address and material specific hazard labels.</a:t>
            </a:r>
          </a:p>
          <a:p>
            <a:pPr marL="0" lvl="1" eaLnBrk="1" hangingPunct="1"/>
            <a:endParaRPr lang="en-US" dirty="0">
              <a:latin typeface="Arial" charset="0"/>
              <a:cs typeface="Arial" charset="0"/>
            </a:endParaRPr>
          </a:p>
          <a:p>
            <a:pPr marL="0" lvl="1" eaLnBrk="1" hangingPunct="1"/>
            <a:r>
              <a:rPr lang="en-US" dirty="0">
                <a:latin typeface="Arial" charset="0"/>
                <a:cs typeface="Arial" charset="0"/>
              </a:rPr>
              <a:t>* Exception</a:t>
            </a:r>
            <a:r>
              <a:rPr lang="en-US" baseline="0" dirty="0">
                <a:latin typeface="Arial" charset="0"/>
                <a:cs typeface="Arial" charset="0"/>
              </a:rPr>
              <a:t> – UN3481 and UN3091 must not display the handling label in international mail.</a:t>
            </a:r>
            <a:endParaRPr lang="en-US" dirty="0">
              <a:latin typeface="Arial" charset="0"/>
              <a:cs typeface="Arial" charset="0"/>
            </a:endParaRPr>
          </a:p>
          <a:p>
            <a:pPr marL="0" lvl="1" eaLnBrk="1" hangingPunct="1"/>
            <a:endParaRPr lang="en-US" dirty="0">
              <a:latin typeface="Arial" charset="0"/>
              <a:cs typeface="Arial" charset="0"/>
            </a:endParaRPr>
          </a:p>
          <a:p>
            <a:pPr marL="0" lvl="1" eaLnBrk="1" hangingPunct="1"/>
            <a:r>
              <a:rPr lang="en-GB" dirty="0">
                <a:latin typeface="Arial" charset="0"/>
                <a:cs typeface="Arial" charset="0"/>
              </a:rPr>
              <a:t>Customs forms </a:t>
            </a:r>
            <a:r>
              <a:rPr lang="en-GB" dirty="0">
                <a:solidFill>
                  <a:srgbClr val="FF0000"/>
                </a:solidFill>
                <a:latin typeface="Arial" charset="0"/>
                <a:cs typeface="Arial" charset="0"/>
              </a:rPr>
              <a:t>CN 22 or CN 23 </a:t>
            </a:r>
            <a:r>
              <a:rPr lang="en-GB" dirty="0">
                <a:latin typeface="Arial" charset="0"/>
                <a:cs typeface="Arial" charset="0"/>
              </a:rPr>
              <a:t>are required for all international postal items to be submitted to customs control.</a:t>
            </a:r>
            <a:endParaRPr lang="en-US" dirty="0">
              <a:latin typeface="Arial" charset="0"/>
              <a:cs typeface="Arial" charset="0"/>
            </a:endParaRPr>
          </a:p>
          <a:p>
            <a:pPr marL="0" lvl="1" eaLnBrk="1" hangingPunct="1"/>
            <a:endParaRPr lang="en-US" dirty="0">
              <a:latin typeface="Arial" charset="0"/>
              <a:cs typeface="Arial" charset="0"/>
            </a:endParaRPr>
          </a:p>
          <a:p>
            <a:pPr marL="0" lvl="1" eaLnBrk="1" hangingPunct="1"/>
            <a:r>
              <a:rPr lang="en-US" dirty="0">
                <a:latin typeface="Arial" charset="0"/>
                <a:cs typeface="Arial" charset="0"/>
              </a:rPr>
              <a:t>Let’s take a look at the packing, labeling and marking requirements for those</a:t>
            </a:r>
            <a:r>
              <a:rPr lang="en-US" baseline="0" dirty="0">
                <a:latin typeface="Arial" charset="0"/>
                <a:cs typeface="Arial" charset="0"/>
              </a:rPr>
              <a:t> dangerous goods that are </a:t>
            </a:r>
            <a:r>
              <a:rPr lang="en-US" dirty="0">
                <a:latin typeface="Arial" charset="0"/>
                <a:cs typeface="Arial" charset="0"/>
              </a:rPr>
              <a:t>accepted for international mail. </a:t>
            </a:r>
          </a:p>
          <a:p>
            <a:pPr marL="0" lvl="1"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54</a:t>
            </a:fld>
            <a:endParaRPr lang="en-US"/>
          </a:p>
        </p:txBody>
      </p:sp>
    </p:spTree>
    <p:extLst>
      <p:ext uri="{BB962C8B-B14F-4D97-AF65-F5344CB8AC3E}">
        <p14:creationId xmlns:p14="http://schemas.microsoft.com/office/powerpoint/2010/main" val="26894367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GB" dirty="0">
                <a:latin typeface="Arial" charset="0"/>
                <a:cs typeface="Arial" charset="0"/>
              </a:rPr>
              <a:t>Category B infectious substances must be packed according to Packing Instruction</a:t>
            </a:r>
            <a:r>
              <a:rPr lang="en-GB" baseline="0" dirty="0">
                <a:latin typeface="Arial" charset="0"/>
                <a:cs typeface="Arial" charset="0"/>
              </a:rPr>
              <a:t> 650, as shown in the Technical Instructions for the Safe Transport of Dangerous Goods by Air.  </a:t>
            </a:r>
            <a:endParaRPr lang="en-GB" dirty="0">
              <a:latin typeface="Arial" charset="0"/>
              <a:cs typeface="Arial" charset="0"/>
            </a:endParaRPr>
          </a:p>
          <a:p>
            <a:pPr marL="0" lvl="1" eaLnBrk="1" hangingPunct="1"/>
            <a:r>
              <a:rPr lang="en-GB" dirty="0">
                <a:latin typeface="Arial" charset="0"/>
                <a:cs typeface="Arial" charset="0"/>
              </a:rPr>
              <a:t> </a:t>
            </a:r>
          </a:p>
          <a:p>
            <a:pPr marL="0" lvl="1" eaLnBrk="1" hangingPunct="1"/>
            <a:r>
              <a:rPr lang="en-GB" dirty="0">
                <a:latin typeface="Arial" charset="0"/>
                <a:cs typeface="Arial" charset="0"/>
              </a:rPr>
              <a:t>The outer packaging requires the following information and labelling:</a:t>
            </a:r>
          </a:p>
          <a:p>
            <a:pPr marL="0" lvl="1" eaLnBrk="1" hangingPunct="1"/>
            <a:r>
              <a:rPr lang="en-GB" baseline="0" dirty="0">
                <a:latin typeface="Arial" charset="0"/>
                <a:cs typeface="Arial" charset="0"/>
              </a:rPr>
              <a:t>     - </a:t>
            </a:r>
            <a:r>
              <a:rPr lang="en-GB" dirty="0">
                <a:latin typeface="Arial" charset="0"/>
                <a:cs typeface="Arial" charset="0"/>
              </a:rPr>
              <a:t>a delivery and return address</a:t>
            </a:r>
          </a:p>
          <a:p>
            <a:pPr marL="0" lvl="1" eaLnBrk="1" hangingPunct="1"/>
            <a:r>
              <a:rPr lang="en-GB" dirty="0">
                <a:latin typeface="Arial" charset="0"/>
                <a:cs typeface="Arial" charset="0"/>
              </a:rPr>
              <a:t>     - marked on the address side with the shipping name “Biological Substance,    </a:t>
            </a:r>
          </a:p>
          <a:p>
            <a:pPr marL="0" lvl="1" eaLnBrk="1" hangingPunct="1"/>
            <a:r>
              <a:rPr lang="en-GB" dirty="0">
                <a:latin typeface="Arial" charset="0"/>
                <a:cs typeface="Arial" charset="0"/>
              </a:rPr>
              <a:t>       Category B” and “UN3373” </a:t>
            </a:r>
          </a:p>
          <a:p>
            <a:pPr marL="0" lvl="1" eaLnBrk="1" hangingPunct="1"/>
            <a:r>
              <a:rPr lang="en-GB" dirty="0">
                <a:latin typeface="Arial" charset="0"/>
                <a:cs typeface="Arial" charset="0"/>
              </a:rPr>
              <a:t>     - the name and telephone number of a person who is knowledgeable about the</a:t>
            </a:r>
          </a:p>
          <a:p>
            <a:pPr marL="0" lvl="1" eaLnBrk="1" hangingPunct="1"/>
            <a:r>
              <a:rPr lang="en-GB" dirty="0">
                <a:latin typeface="Arial" charset="0"/>
                <a:cs typeface="Arial" charset="0"/>
              </a:rPr>
              <a:t>       Category B infectious substance and has comprehensive emergency response</a:t>
            </a:r>
          </a:p>
          <a:p>
            <a:pPr marL="0" lvl="1" eaLnBrk="1" hangingPunct="1"/>
            <a:r>
              <a:rPr lang="en-GB" dirty="0">
                <a:latin typeface="Arial" charset="0"/>
                <a:cs typeface="Arial" charset="0"/>
              </a:rPr>
              <a:t>       information must be marked on the outer packaging</a:t>
            </a:r>
          </a:p>
          <a:p>
            <a:pPr marL="0" lvl="1" eaLnBrk="1" hangingPunct="1"/>
            <a:r>
              <a:rPr lang="en-GB" dirty="0">
                <a:latin typeface="Arial" charset="0"/>
                <a:cs typeface="Arial" charset="0"/>
              </a:rPr>
              <a:t>     - a completed customs</a:t>
            </a:r>
            <a:r>
              <a:rPr lang="en-GB" baseline="0" dirty="0">
                <a:latin typeface="Arial" charset="0"/>
                <a:cs typeface="Arial" charset="0"/>
              </a:rPr>
              <a:t> </a:t>
            </a:r>
            <a:r>
              <a:rPr lang="en-GB" dirty="0">
                <a:latin typeface="Arial" charset="0"/>
                <a:cs typeface="Arial" charset="0"/>
              </a:rPr>
              <a:t>form CN 22 or CN 23 is required for all international postal</a:t>
            </a:r>
          </a:p>
          <a:p>
            <a:pPr marL="0" lvl="1" eaLnBrk="1" hangingPunct="1"/>
            <a:r>
              <a:rPr lang="en-GB" dirty="0">
                <a:latin typeface="Arial" charset="0"/>
                <a:cs typeface="Arial" charset="0"/>
              </a:rPr>
              <a:t>       items to be submitted to customs control</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Orientation arrows are not required on packages containing Category B infectious substances, but may be used.</a:t>
            </a:r>
          </a:p>
          <a:p>
            <a:pPr marL="0" lvl="1" eaLnBrk="1" hangingPunct="1"/>
            <a:endParaRPr lang="en-GB" dirty="0">
              <a:latin typeface="Arial" charset="0"/>
              <a:cs typeface="Arial" charset="0"/>
            </a:endParaRPr>
          </a:p>
          <a:p>
            <a:pPr marL="0" lvl="1" eaLnBrk="1" hangingPunct="1"/>
            <a:r>
              <a:rPr lang="en-US" dirty="0">
                <a:latin typeface="Arial" charset="0"/>
                <a:cs typeface="Arial" charset="0"/>
              </a:rPr>
              <a:t>Inside</a:t>
            </a:r>
            <a:r>
              <a:rPr lang="en-US" baseline="0" dirty="0">
                <a:latin typeface="Arial" charset="0"/>
                <a:cs typeface="Arial" charset="0"/>
              </a:rPr>
              <a:t> the package, the substance must be packed in a primary receptacle </a:t>
            </a:r>
            <a:r>
              <a:rPr lang="en-US" b="1" baseline="0" dirty="0">
                <a:latin typeface="Arial" charset="0"/>
                <a:cs typeface="Arial" charset="0"/>
              </a:rPr>
              <a:t>and</a:t>
            </a:r>
            <a:r>
              <a:rPr lang="en-US" baseline="0" dirty="0">
                <a:latin typeface="Arial" charset="0"/>
                <a:cs typeface="Arial" charset="0"/>
              </a:rPr>
              <a:t> secondary packaging, which are </a:t>
            </a:r>
            <a:r>
              <a:rPr lang="en-US" baseline="0" dirty="0" err="1">
                <a:latin typeface="Arial" charset="0"/>
                <a:cs typeface="Arial" charset="0"/>
              </a:rPr>
              <a:t>leakproof</a:t>
            </a:r>
            <a:r>
              <a:rPr lang="en-US" baseline="0" dirty="0">
                <a:latin typeface="Arial" charset="0"/>
                <a:cs typeface="Arial" charset="0"/>
              </a:rPr>
              <a:t> or </a:t>
            </a:r>
            <a:r>
              <a:rPr lang="en-US" baseline="0" dirty="0" err="1">
                <a:latin typeface="Arial" charset="0"/>
                <a:cs typeface="Arial" charset="0"/>
              </a:rPr>
              <a:t>siltproof</a:t>
            </a:r>
            <a:r>
              <a:rPr lang="en-US" baseline="0" dirty="0">
                <a:latin typeface="Arial" charset="0"/>
                <a:cs typeface="Arial" charset="0"/>
              </a:rPr>
              <a:t>. In addition, there must be absorbent packing material and cushioning material??. </a:t>
            </a: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55</a:t>
            </a:fld>
            <a:endParaRPr lang="en-US"/>
          </a:p>
        </p:txBody>
      </p:sp>
    </p:spTree>
    <p:extLst>
      <p:ext uri="{BB962C8B-B14F-4D97-AF65-F5344CB8AC3E}">
        <p14:creationId xmlns:p14="http://schemas.microsoft.com/office/powerpoint/2010/main" val="23825252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GB" dirty="0">
                <a:latin typeface="Arial" charset="0"/>
                <a:cs typeface="Arial" charset="0"/>
              </a:rPr>
              <a:t>UN 3373 substances may require dry ice to keep </a:t>
            </a:r>
            <a:r>
              <a:rPr lang="en-GB" baseline="0" dirty="0">
                <a:latin typeface="Arial" charset="0"/>
                <a:cs typeface="Arial" charset="0"/>
              </a:rPr>
              <a:t>cold.  </a:t>
            </a:r>
          </a:p>
          <a:p>
            <a:pPr marL="0" lvl="1" eaLnBrk="1" hangingPunct="1"/>
            <a:endParaRPr lang="en-GB" baseline="0" dirty="0">
              <a:latin typeface="Arial" charset="0"/>
              <a:cs typeface="Arial" charset="0"/>
            </a:endParaRPr>
          </a:p>
          <a:p>
            <a:pPr marL="0" lvl="1" eaLnBrk="1" hangingPunct="1"/>
            <a:r>
              <a:rPr lang="en-GB" baseline="0" dirty="0">
                <a:latin typeface="Arial" charset="0"/>
                <a:cs typeface="Arial" charset="0"/>
              </a:rPr>
              <a:t>When used, dry ice shall be placed outside the secondary packaging or in the outer packaging or an </a:t>
            </a:r>
            <a:r>
              <a:rPr lang="en-GB" baseline="0" dirty="0" err="1">
                <a:latin typeface="Arial" charset="0"/>
                <a:cs typeface="Arial" charset="0"/>
              </a:rPr>
              <a:t>overpack</a:t>
            </a:r>
            <a:r>
              <a:rPr lang="en-GB" baseline="0" dirty="0">
                <a:latin typeface="Arial" charset="0"/>
                <a:cs typeface="Arial" charset="0"/>
              </a:rPr>
              <a:t>. The </a:t>
            </a:r>
            <a:r>
              <a:rPr lang="en-GB" baseline="0" dirty="0" err="1">
                <a:latin typeface="Arial" charset="0"/>
                <a:cs typeface="Arial" charset="0"/>
              </a:rPr>
              <a:t>overpack</a:t>
            </a:r>
            <a:r>
              <a:rPr lang="en-GB" baseline="0" dirty="0">
                <a:latin typeface="Arial" charset="0"/>
                <a:cs typeface="Arial" charset="0"/>
              </a:rPr>
              <a:t> is the protective outer packaging, such as a box or crate, that the secondary packaging is placed into.  </a:t>
            </a:r>
          </a:p>
          <a:p>
            <a:pPr marL="0" lvl="1" eaLnBrk="1" hangingPunct="1"/>
            <a:endParaRPr lang="en-GB" baseline="0" dirty="0">
              <a:latin typeface="Arial" charset="0"/>
              <a:cs typeface="Arial" charset="0"/>
            </a:endParaRPr>
          </a:p>
          <a:p>
            <a:pPr marL="0" lvl="1" eaLnBrk="1" hangingPunct="1"/>
            <a:r>
              <a:rPr lang="en-GB" baseline="0" dirty="0">
                <a:latin typeface="Arial" charset="0"/>
                <a:cs typeface="Arial" charset="0"/>
              </a:rPr>
              <a:t>If dry ice is used, the packing requirements of Packing Instruction 954 of the ICAO Technical Instructions must be met.</a:t>
            </a:r>
          </a:p>
          <a:p>
            <a:pPr marL="0" lvl="1" eaLnBrk="1" hangingPunct="1"/>
            <a:endParaRPr lang="en-GB" baseline="0" dirty="0">
              <a:latin typeface="Arial" charset="0"/>
              <a:cs typeface="Arial" charset="0"/>
            </a:endParaRPr>
          </a:p>
          <a:p>
            <a:pPr marL="0" lvl="1" eaLnBrk="1" hangingPunct="1"/>
            <a:endParaRPr lang="en-GB" dirty="0">
              <a:latin typeface="Arial" charset="0"/>
              <a:cs typeface="Arial" charset="0"/>
            </a:endParaRPr>
          </a:p>
          <a:p>
            <a:pPr marL="0" lvl="1"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56</a:t>
            </a:fld>
            <a:endParaRPr lang="en-US"/>
          </a:p>
        </p:txBody>
      </p:sp>
    </p:spTree>
    <p:extLst>
      <p:ext uri="{BB962C8B-B14F-4D97-AF65-F5344CB8AC3E}">
        <p14:creationId xmlns:p14="http://schemas.microsoft.com/office/powerpoint/2010/main" val="30740508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GB" dirty="0">
                <a:latin typeface="Arial" charset="0"/>
                <a:cs typeface="Arial" charset="0"/>
              </a:rPr>
              <a:t>The outside packaging of items containing radioactive materials shall be marked by the sender with a label showing the applicable UN</a:t>
            </a:r>
            <a:r>
              <a:rPr lang="en-GB" baseline="0" dirty="0">
                <a:latin typeface="Arial" charset="0"/>
                <a:cs typeface="Arial" charset="0"/>
              </a:rPr>
              <a:t> </a:t>
            </a:r>
            <a:r>
              <a:rPr lang="en-GB" dirty="0">
                <a:latin typeface="Arial" charset="0"/>
                <a:cs typeface="Arial" charset="0"/>
              </a:rPr>
              <a:t>number,</a:t>
            </a:r>
            <a:r>
              <a:rPr lang="en-GB" baseline="0" dirty="0">
                <a:latin typeface="Arial" charset="0"/>
                <a:cs typeface="Arial" charset="0"/>
              </a:rPr>
              <a:t> UN 2910 or UN 2911</a:t>
            </a:r>
            <a:r>
              <a:rPr lang="en-GB" dirty="0">
                <a:latin typeface="Arial" charset="0"/>
                <a:cs typeface="Arial" charset="0"/>
              </a:rPr>
              <a:t>.</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It shall also bear, in addition to the name and address of the sender, a request in bold letters for the return of the items in the event of non-delivery. </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A completed CN 22 or CN 23 customs form is required for all international mailings.</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The sender shall indicate his name and address and the contents of the item on the inner wrapping.</a:t>
            </a:r>
          </a:p>
          <a:p>
            <a:pPr marL="0" lvl="1" eaLnBrk="1" hangingPunct="1"/>
            <a:endParaRPr lang="en-GB" dirty="0">
              <a:latin typeface="Arial" charset="0"/>
              <a:cs typeface="Arial" charset="0"/>
            </a:endParaRPr>
          </a:p>
          <a:p>
            <a:pPr marL="0" lvl="1" eaLnBrk="1" hangingPunct="1"/>
            <a:endParaRPr lang="en-GB" dirty="0">
              <a:latin typeface="Arial" charset="0"/>
              <a:cs typeface="Arial" charset="0"/>
            </a:endParaRPr>
          </a:p>
          <a:p>
            <a:pPr marL="0" lvl="1"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57</a:t>
            </a:fld>
            <a:endParaRPr lang="en-US"/>
          </a:p>
        </p:txBody>
      </p:sp>
    </p:spTree>
    <p:extLst>
      <p:ext uri="{BB962C8B-B14F-4D97-AF65-F5344CB8AC3E}">
        <p14:creationId xmlns:p14="http://schemas.microsoft.com/office/powerpoint/2010/main" val="28786438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Lithium</a:t>
            </a:r>
            <a:r>
              <a:rPr lang="en-US" baseline="0" dirty="0"/>
              <a:t> batteries have a unique label for their packaging. The label contains the UN number for the specific type of lithium battery. There must also be a phone number listed in order to obtain additional information about the battery contained in the package. </a:t>
            </a:r>
            <a:r>
              <a:rPr lang="en-US" b="1" baseline="0" dirty="0"/>
              <a:t>This label is not allowed in International Mail.</a:t>
            </a:r>
            <a:r>
              <a:rPr lang="en-US" baseline="0" dirty="0"/>
              <a:t> </a:t>
            </a:r>
          </a:p>
          <a:p>
            <a:endParaRPr lang="en-US" baseline="0" dirty="0"/>
          </a:p>
          <a:p>
            <a:r>
              <a:rPr lang="en-US" baseline="0" dirty="0"/>
              <a:t>Please note: the lithium battery label has been updated and the old label is now obsolete.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58</a:t>
            </a:fld>
            <a:endParaRPr lang="en-US"/>
          </a:p>
        </p:txBody>
      </p:sp>
    </p:spTree>
    <p:extLst>
      <p:ext uri="{BB962C8B-B14F-4D97-AF65-F5344CB8AC3E}">
        <p14:creationId xmlns:p14="http://schemas.microsoft.com/office/powerpoint/2010/main" val="21645574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Lithium batteries mailed separately, with no equipment in the package, have UN’s 3090 and 3480. Examples of their handling labels are shown here. </a:t>
            </a:r>
          </a:p>
        </p:txBody>
      </p:sp>
      <p:sp>
        <p:nvSpPr>
          <p:cNvPr id="4" name="Slide Number Placeholder 3"/>
          <p:cNvSpPr>
            <a:spLocks noGrp="1"/>
          </p:cNvSpPr>
          <p:nvPr>
            <p:ph type="sldNum" sz="quarter" idx="10"/>
          </p:nvPr>
        </p:nvSpPr>
        <p:spPr/>
        <p:txBody>
          <a:bodyPr/>
          <a:lstStyle/>
          <a:p>
            <a:fld id="{D4FA2455-4D87-4E6F-8E5A-57B3E7F8AEE2}" type="slidenum">
              <a:rPr lang="en-US" smtClean="0"/>
              <a:t>59</a:t>
            </a:fld>
            <a:endParaRPr lang="en-US"/>
          </a:p>
        </p:txBody>
      </p:sp>
    </p:spTree>
    <p:extLst>
      <p:ext uri="{BB962C8B-B14F-4D97-AF65-F5344CB8AC3E}">
        <p14:creationId xmlns:p14="http://schemas.microsoft.com/office/powerpoint/2010/main" val="10935129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r>
              <a:rPr lang="en-GB" dirty="0">
                <a:latin typeface="Arial" charset="0"/>
                <a:cs typeface="Arial" charset="0"/>
              </a:rPr>
              <a:t>Lithium batteries must be installed in equipment and not packed alone or separately with equipment.  </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The equipment shall be protected from damage and short circuit, and shall be equipped with an effective means of preventing accidental activation.</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The equipment must be packed in strong</a:t>
            </a:r>
            <a:r>
              <a:rPr lang="en-GB" baseline="0" dirty="0">
                <a:latin typeface="Arial" charset="0"/>
                <a:cs typeface="Arial" charset="0"/>
              </a:rPr>
              <a:t> </a:t>
            </a:r>
            <a:r>
              <a:rPr lang="en-GB" dirty="0">
                <a:latin typeface="Arial" charset="0"/>
                <a:cs typeface="Arial" charset="0"/>
              </a:rPr>
              <a:t>outer packaging constructed of suitable material of adequate strength and design in relation to the packaging's capacity and intended use.</a:t>
            </a:r>
          </a:p>
          <a:p>
            <a:pPr marL="0" lvl="1" eaLnBrk="1" hangingPunct="1"/>
            <a:endParaRPr lang="en-GB" dirty="0">
              <a:latin typeface="Arial" charset="0"/>
              <a:cs typeface="Arial" charset="0"/>
            </a:endParaRPr>
          </a:p>
          <a:p>
            <a:pPr marL="0" lvl="1" eaLnBrk="1" hangingPunct="1"/>
            <a:r>
              <a:rPr lang="en-GB" dirty="0">
                <a:latin typeface="Arial" charset="0"/>
                <a:cs typeface="Arial" charset="0"/>
              </a:rPr>
              <a:t>A completed CN 22 or CN 23 customs form is required for all international mailings.</a:t>
            </a:r>
          </a:p>
          <a:p>
            <a:pPr marL="0" lvl="1" eaLnBrk="1" hangingPunct="1"/>
            <a:endParaRPr lang="en-GB" dirty="0">
              <a:latin typeface="Arial" charset="0"/>
              <a:cs typeface="Arial" charset="0"/>
            </a:endParaRPr>
          </a:p>
          <a:p>
            <a:pPr marL="0" lvl="1" eaLnBrk="1" hangingPunct="1"/>
            <a:r>
              <a:rPr lang="en-GB" b="1" dirty="0">
                <a:latin typeface="Arial" charset="0"/>
                <a:cs typeface="Arial" charset="0"/>
              </a:rPr>
              <a:t>** Please</a:t>
            </a:r>
            <a:r>
              <a:rPr lang="en-GB" b="1" baseline="0" dirty="0">
                <a:latin typeface="Arial" charset="0"/>
                <a:cs typeface="Arial" charset="0"/>
              </a:rPr>
              <a:t> note: When mailed in International Mail, the lithium battery label must NOT be applied to the outside of the </a:t>
            </a:r>
            <a:r>
              <a:rPr lang="en-GB" b="1" baseline="0" dirty="0" err="1">
                <a:latin typeface="Arial" charset="0"/>
                <a:cs typeface="Arial" charset="0"/>
              </a:rPr>
              <a:t>mailpiece</a:t>
            </a:r>
            <a:r>
              <a:rPr lang="en-GB" b="1" baseline="0" dirty="0">
                <a:latin typeface="Arial" charset="0"/>
                <a:cs typeface="Arial" charset="0"/>
              </a:rPr>
              <a:t>. </a:t>
            </a:r>
            <a:r>
              <a:rPr lang="en-GB" b="0" baseline="0" dirty="0">
                <a:latin typeface="Arial" charset="0"/>
                <a:cs typeface="Arial" charset="0"/>
              </a:rPr>
              <a:t>Packages bearing this handling label should not be accepted.</a:t>
            </a:r>
            <a:endParaRPr lang="en-GB" b="0" dirty="0">
              <a:latin typeface="Arial" charset="0"/>
              <a:cs typeface="Arial" charset="0"/>
            </a:endParaRPr>
          </a:p>
          <a:p>
            <a:pPr marL="0" lvl="1"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60</a:t>
            </a:fld>
            <a:endParaRPr lang="en-US"/>
          </a:p>
        </p:txBody>
      </p:sp>
    </p:spTree>
    <p:extLst>
      <p:ext uri="{BB962C8B-B14F-4D97-AF65-F5344CB8AC3E}">
        <p14:creationId xmlns:p14="http://schemas.microsoft.com/office/powerpoint/2010/main" val="465464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C.</a:t>
            </a:r>
          </a:p>
          <a:p>
            <a:endParaRPr lang="en-US" dirty="0"/>
          </a:p>
          <a:p>
            <a:r>
              <a:rPr lang="en-US" dirty="0"/>
              <a:t>The manufacturer of the product will be most knowledgeable of its classification</a:t>
            </a:r>
            <a:r>
              <a:rPr lang="en-US" baseline="0" dirty="0"/>
              <a:t> and hazardous </a:t>
            </a:r>
            <a:r>
              <a:rPr lang="en-US" dirty="0"/>
              <a:t>properties.</a:t>
            </a:r>
          </a:p>
        </p:txBody>
      </p:sp>
      <p:sp>
        <p:nvSpPr>
          <p:cNvPr id="4" name="Slide Number Placeholder 3"/>
          <p:cNvSpPr>
            <a:spLocks noGrp="1"/>
          </p:cNvSpPr>
          <p:nvPr>
            <p:ph type="sldNum" sz="quarter" idx="10"/>
          </p:nvPr>
        </p:nvSpPr>
        <p:spPr/>
        <p:txBody>
          <a:bodyPr/>
          <a:lstStyle/>
          <a:p>
            <a:fld id="{D4FA2455-4D87-4E6F-8E5A-57B3E7F8AEE2}" type="slidenum">
              <a:rPr lang="en-US" smtClean="0"/>
              <a:t>61</a:t>
            </a:fld>
            <a:endParaRPr lang="en-US"/>
          </a:p>
        </p:txBody>
      </p:sp>
    </p:spTree>
    <p:extLst>
      <p:ext uri="{BB962C8B-B14F-4D97-AF65-F5344CB8AC3E}">
        <p14:creationId xmlns:p14="http://schemas.microsoft.com/office/powerpoint/2010/main" val="3291682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ＭＳ Ｐゴシック" pitchFamily="34" charset="-128"/>
                <a:cs typeface="Arial" charset="0"/>
              </a:rPr>
              <a:t>Both of these books cover international shipping regulations with respect to the movement of dangerous goods through the air. Their foundation is based on the ICAO Technical Instructions.</a:t>
            </a:r>
            <a:r>
              <a:rPr lang="en-US" altLang="en-US" baseline="0" dirty="0">
                <a:latin typeface="Arial" charset="0"/>
                <a:ea typeface="ＭＳ Ｐゴシック" pitchFamily="34" charset="-128"/>
                <a:cs typeface="Arial" charset="0"/>
              </a:rPr>
              <a:t> T</a:t>
            </a:r>
            <a:r>
              <a:rPr lang="en-US" altLang="en-US" dirty="0">
                <a:latin typeface="Arial" charset="0"/>
                <a:ea typeface="ＭＳ Ｐゴシック" pitchFamily="34" charset="-128"/>
                <a:cs typeface="Arial" charset="0"/>
              </a:rPr>
              <a:t>he IATA regulations, however, contain additional restrictions that go beyond the ICAO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charset="0"/>
              <a:ea typeface="ＭＳ Ｐゴシック"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ＭＳ Ｐゴシック" pitchFamily="34" charset="-128"/>
                <a:cs typeface="Arial" charset="0"/>
              </a:rPr>
              <a:t>The IATA</a:t>
            </a:r>
            <a:r>
              <a:rPr lang="en-US" altLang="en-US" baseline="0" dirty="0">
                <a:latin typeface="Arial" charset="0"/>
                <a:ea typeface="ＭＳ Ｐゴシック" pitchFamily="34" charset="-128"/>
                <a:cs typeface="Arial" charset="0"/>
              </a:rPr>
              <a:t> Dangerous Goods Regulations </a:t>
            </a:r>
            <a:r>
              <a:rPr lang="en-US" altLang="en-US" baseline="0" dirty="0">
                <a:latin typeface="+mn-lt"/>
                <a:ea typeface="+mn-ea"/>
                <a:cs typeface="+mn-cs"/>
              </a:rPr>
              <a:t>presents the requirements for shipping dangerous goods by air in a user friendly, easy to interpret format. It also specifies more precisely how to prepare a shipment. It is the “field manual” version of the ICAO Technical Instructions.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latin typeface="+mn-lt"/>
                <a:ea typeface="+mn-ea"/>
                <a:cs typeface="+mn-cs"/>
              </a:rPr>
              <a:t>These regulations are intended to facilitate the transport of dangerous goods, while providing safety for aircraft and their occupants.</a:t>
            </a:r>
            <a:endParaRPr lang="en-US" altLang="en-US" dirty="0">
              <a:latin typeface="Arial" charset="0"/>
              <a:ea typeface="ＭＳ Ｐゴシック" pitchFamily="34" charset="-128"/>
              <a:cs typeface="Arial" charset="0"/>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8</a:t>
            </a:fld>
            <a:endParaRPr lang="en-US"/>
          </a:p>
        </p:txBody>
      </p:sp>
    </p:spTree>
    <p:extLst>
      <p:ext uri="{BB962C8B-B14F-4D97-AF65-F5344CB8AC3E}">
        <p14:creationId xmlns:p14="http://schemas.microsoft.com/office/powerpoint/2010/main" val="4586986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True. </a:t>
            </a:r>
          </a:p>
        </p:txBody>
      </p:sp>
      <p:sp>
        <p:nvSpPr>
          <p:cNvPr id="4" name="Slide Number Placeholder 3"/>
          <p:cNvSpPr>
            <a:spLocks noGrp="1"/>
          </p:cNvSpPr>
          <p:nvPr>
            <p:ph type="sldNum" sz="quarter" idx="10"/>
          </p:nvPr>
        </p:nvSpPr>
        <p:spPr/>
        <p:txBody>
          <a:bodyPr/>
          <a:lstStyle/>
          <a:p>
            <a:fld id="{D4FA2455-4D87-4E6F-8E5A-57B3E7F8AEE2}" type="slidenum">
              <a:rPr lang="en-US" smtClean="0"/>
              <a:t>62</a:t>
            </a:fld>
            <a:endParaRPr lang="en-US"/>
          </a:p>
        </p:txBody>
      </p:sp>
    </p:spTree>
    <p:extLst>
      <p:ext uri="{BB962C8B-B14F-4D97-AF65-F5344CB8AC3E}">
        <p14:creationId xmlns:p14="http://schemas.microsoft.com/office/powerpoint/2010/main" val="34624051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False. </a:t>
            </a:r>
          </a:p>
        </p:txBody>
      </p:sp>
      <p:sp>
        <p:nvSpPr>
          <p:cNvPr id="4" name="Slide Number Placeholder 3"/>
          <p:cNvSpPr>
            <a:spLocks noGrp="1"/>
          </p:cNvSpPr>
          <p:nvPr>
            <p:ph type="sldNum" sz="quarter" idx="10"/>
          </p:nvPr>
        </p:nvSpPr>
        <p:spPr/>
        <p:txBody>
          <a:bodyPr/>
          <a:lstStyle/>
          <a:p>
            <a:fld id="{D4FA2455-4D87-4E6F-8E5A-57B3E7F8AEE2}" type="slidenum">
              <a:rPr lang="en-US" smtClean="0"/>
              <a:t>63</a:t>
            </a:fld>
            <a:endParaRPr lang="en-US"/>
          </a:p>
        </p:txBody>
      </p:sp>
    </p:spTree>
    <p:extLst>
      <p:ext uri="{BB962C8B-B14F-4D97-AF65-F5344CB8AC3E}">
        <p14:creationId xmlns:p14="http://schemas.microsoft.com/office/powerpoint/2010/main" val="1385978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B.</a:t>
            </a:r>
          </a:p>
          <a:p>
            <a:endParaRPr lang="en-US" dirty="0"/>
          </a:p>
          <a:p>
            <a:r>
              <a:rPr lang="en-US" dirty="0"/>
              <a:t>The package should be immediately removed</a:t>
            </a:r>
            <a:r>
              <a:rPr lang="en-US" baseline="0" dirty="0"/>
              <a:t> from the mail for additional screening</a:t>
            </a:r>
            <a:r>
              <a:rPr lang="en-US" dirty="0"/>
              <a:t>. </a:t>
            </a:r>
          </a:p>
        </p:txBody>
      </p:sp>
      <p:sp>
        <p:nvSpPr>
          <p:cNvPr id="4" name="Slide Number Placeholder 3"/>
          <p:cNvSpPr>
            <a:spLocks noGrp="1"/>
          </p:cNvSpPr>
          <p:nvPr>
            <p:ph type="sldNum" sz="quarter" idx="10"/>
          </p:nvPr>
        </p:nvSpPr>
        <p:spPr/>
        <p:txBody>
          <a:bodyPr/>
          <a:lstStyle/>
          <a:p>
            <a:fld id="{D4FA2455-4D87-4E6F-8E5A-57B3E7F8AEE2}" type="slidenum">
              <a:rPr lang="en-US" smtClean="0"/>
              <a:t>64</a:t>
            </a:fld>
            <a:endParaRPr lang="en-US"/>
          </a:p>
        </p:txBody>
      </p:sp>
    </p:spTree>
    <p:extLst>
      <p:ext uri="{BB962C8B-B14F-4D97-AF65-F5344CB8AC3E}">
        <p14:creationId xmlns:p14="http://schemas.microsoft.com/office/powerpoint/2010/main" val="38309533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Arial" charset="0"/>
                <a:cs typeface="Arial" charset="0"/>
              </a:rPr>
              <a:t>In this module, you will become</a:t>
            </a:r>
            <a:r>
              <a:rPr lang="en-US" baseline="0" dirty="0">
                <a:latin typeface="Arial" charset="0"/>
                <a:cs typeface="Arial" charset="0"/>
              </a:rPr>
              <a:t> familiar with</a:t>
            </a:r>
            <a:r>
              <a:rPr lang="en-US" dirty="0">
                <a:latin typeface="Arial" charset="0"/>
                <a:cs typeface="Arial" charset="0"/>
              </a:rPr>
              <a:t> the documents required for international transport of dangerous goods and the important sections on each document.</a:t>
            </a:r>
          </a:p>
          <a:p>
            <a:pPr eaLnBrk="1" hangingPunct="1">
              <a:spcBef>
                <a:spcPct val="0"/>
              </a:spcBef>
            </a:pP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65</a:t>
            </a:fld>
            <a:endParaRPr lang="en-US"/>
          </a:p>
        </p:txBody>
      </p:sp>
    </p:spTree>
    <p:extLst>
      <p:ext uri="{BB962C8B-B14F-4D97-AF65-F5344CB8AC3E}">
        <p14:creationId xmlns:p14="http://schemas.microsoft.com/office/powerpoint/2010/main" val="35182756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A customs form is required for all international postal</a:t>
            </a:r>
            <a:r>
              <a:rPr lang="en-US" baseline="0" dirty="0">
                <a:latin typeface="Arial" charset="0"/>
                <a:cs typeface="Arial" charset="0"/>
              </a:rPr>
              <a:t> items to be submitted to customs control</a:t>
            </a:r>
            <a:r>
              <a:rPr lang="en-US" dirty="0">
                <a:latin typeface="Arial" charset="0"/>
                <a:cs typeface="Arial" charset="0"/>
              </a:rPr>
              <a:t>. The customs form documents the sender and receiver, provides</a:t>
            </a:r>
            <a:r>
              <a:rPr lang="en-US" baseline="0" dirty="0">
                <a:latin typeface="Arial" charset="0"/>
                <a:cs typeface="Arial" charset="0"/>
              </a:rPr>
              <a:t> </a:t>
            </a:r>
            <a:r>
              <a:rPr lang="en-US" dirty="0">
                <a:latin typeface="Arial" charset="0"/>
                <a:cs typeface="Arial" charset="0"/>
              </a:rPr>
              <a:t>a description of the package contents, and the value of the contents. </a:t>
            </a:r>
          </a:p>
          <a:p>
            <a:pPr eaLnBrk="1" hangingPunct="1"/>
            <a:endParaRPr lang="en-US" dirty="0">
              <a:latin typeface="Arial" charset="0"/>
              <a:cs typeface="Arial" charset="0"/>
            </a:endParaRPr>
          </a:p>
          <a:p>
            <a:pPr eaLnBrk="1" hangingPunct="1"/>
            <a:r>
              <a:rPr lang="en-US" dirty="0">
                <a:latin typeface="Arial" charset="0"/>
                <a:cs typeface="Arial" charset="0"/>
              </a:rPr>
              <a:t>There are 2 possible customs forms: CN 22 and CN 23.  </a:t>
            </a:r>
          </a:p>
          <a:p>
            <a:pPr eaLnBrk="1" hangingPunct="1"/>
            <a:r>
              <a:rPr lang="en-US" dirty="0">
                <a:latin typeface="Arial" charset="0"/>
                <a:cs typeface="Arial" charset="0"/>
              </a:rPr>
              <a:t>The</a:t>
            </a:r>
            <a:r>
              <a:rPr lang="en-US" baseline="0" dirty="0">
                <a:latin typeface="Arial" charset="0"/>
                <a:cs typeface="Arial" charset="0"/>
              </a:rPr>
              <a:t> value of the items being sent will dictate which form is to be used. In some countries, other factors dictate which customs form must be used.  </a:t>
            </a:r>
          </a:p>
          <a:p>
            <a:pPr eaLnBrk="1" hangingPunct="1"/>
            <a:r>
              <a:rPr lang="en-US" baseline="0" dirty="0">
                <a:latin typeface="Arial" charset="0"/>
                <a:cs typeface="Arial" charset="0"/>
              </a:rPr>
              <a:t>You should be familiar with your country’s rules and regulations regarding the CN 22 and CN 23 forms.</a:t>
            </a:r>
          </a:p>
          <a:p>
            <a:pPr eaLnBrk="1" hangingPunct="1"/>
            <a:endParaRPr lang="en-US" baseline="0" dirty="0">
              <a:latin typeface="Arial" charset="0"/>
              <a:cs typeface="Arial" charset="0"/>
            </a:endParaRPr>
          </a:p>
          <a:p>
            <a:pPr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66</a:t>
            </a:fld>
            <a:endParaRPr lang="en-US"/>
          </a:p>
        </p:txBody>
      </p:sp>
    </p:spTree>
    <p:extLst>
      <p:ext uri="{BB962C8B-B14F-4D97-AF65-F5344CB8AC3E}">
        <p14:creationId xmlns:p14="http://schemas.microsoft.com/office/powerpoint/2010/main" val="31229184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The</a:t>
            </a:r>
            <a:r>
              <a:rPr lang="en-US" baseline="0" dirty="0">
                <a:latin typeface="Arial" charset="0"/>
                <a:cs typeface="Arial" charset="0"/>
              </a:rPr>
              <a:t> sender information and description may provide indicators that the package could contain dangerous goods. For example, if the sender is a laboratory, there is a chance the contents may be dangerous goods.</a:t>
            </a:r>
          </a:p>
          <a:p>
            <a:pPr eaLnBrk="1" hangingPunct="1"/>
            <a:endParaRPr lang="en-US" baseline="0" dirty="0">
              <a:latin typeface="Arial" charset="0"/>
              <a:cs typeface="Arial" charset="0"/>
            </a:endParaRPr>
          </a:p>
          <a:p>
            <a:pPr eaLnBrk="1" hangingPunct="1"/>
            <a:r>
              <a:rPr lang="en-US" baseline="0" dirty="0">
                <a:latin typeface="Arial" charset="0"/>
                <a:cs typeface="Arial" charset="0"/>
              </a:rPr>
              <a:t>Check that the description does not indicate the possibility of dangerous goods.</a:t>
            </a:r>
          </a:p>
          <a:p>
            <a:pPr eaLnBrk="1" hangingPunct="1"/>
            <a:endParaRPr lang="en-US" baseline="0" dirty="0">
              <a:latin typeface="Arial" charset="0"/>
              <a:cs typeface="Arial" charset="0"/>
            </a:endParaRPr>
          </a:p>
          <a:p>
            <a:pPr eaLnBrk="1" hangingPunct="1"/>
            <a:r>
              <a:rPr lang="en-US" baseline="0" dirty="0">
                <a:latin typeface="Arial" charset="0"/>
                <a:cs typeface="Arial" charset="0"/>
              </a:rPr>
              <a:t>The sender’s signature (areas circled on the forms) is their assurance that the parcel does not contain dangerous goods.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67</a:t>
            </a:fld>
            <a:endParaRPr lang="en-US"/>
          </a:p>
        </p:txBody>
      </p:sp>
    </p:spTree>
    <p:extLst>
      <p:ext uri="{BB962C8B-B14F-4D97-AF65-F5344CB8AC3E}">
        <p14:creationId xmlns:p14="http://schemas.microsoft.com/office/powerpoint/2010/main" val="35358485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a:latin typeface="Arial" charset="0"/>
                <a:cs typeface="Arial" charset="0"/>
              </a:rPr>
              <a:t>The description of contents block on a customs form must be completed and the description must be specific. Vague terms, such as, gift or merchandise are unacceptable. The description must exactly describe what the item is so that a determination can be made regarding its acceptability in the mail. </a:t>
            </a:r>
          </a:p>
          <a:p>
            <a:pPr eaLnBrk="1" hangingPunct="1"/>
            <a:endParaRPr lang="en-US" baseline="0" dirty="0">
              <a:latin typeface="Arial" charset="0"/>
              <a:cs typeface="Arial" charset="0"/>
            </a:endParaRPr>
          </a:p>
          <a:p>
            <a:pPr eaLnBrk="1" hangingPunct="1"/>
            <a:r>
              <a:rPr lang="en-US" baseline="0" dirty="0">
                <a:latin typeface="Arial" charset="0"/>
                <a:cs typeface="Arial" charset="0"/>
              </a:rPr>
              <a:t>This chart (column 1) shows some examples of unacceptable descriptions for items on a customs form. With these examples, there is often ambiguity as to whether or not the item is a dangerous good. Column 3 shows acceptable descriptions. With these descriptions, you can clearly make a determination as to whether or not the item is a dangerous good.</a:t>
            </a:r>
          </a:p>
          <a:p>
            <a:pPr eaLnBrk="1" hangingPunct="1"/>
            <a:endParaRPr lang="en-US" baseline="0"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68</a:t>
            </a:fld>
            <a:endParaRPr lang="en-US"/>
          </a:p>
        </p:txBody>
      </p:sp>
    </p:spTree>
    <p:extLst>
      <p:ext uri="{BB962C8B-B14F-4D97-AF65-F5344CB8AC3E}">
        <p14:creationId xmlns:p14="http://schemas.microsoft.com/office/powerpoint/2010/main" val="24975707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69</a:t>
            </a:fld>
            <a:endParaRPr lang="en-US"/>
          </a:p>
        </p:txBody>
      </p:sp>
    </p:spTree>
    <p:extLst>
      <p:ext uri="{BB962C8B-B14F-4D97-AF65-F5344CB8AC3E}">
        <p14:creationId xmlns:p14="http://schemas.microsoft.com/office/powerpoint/2010/main" val="8364577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answers are False. </a:t>
            </a:r>
          </a:p>
          <a:p>
            <a:endParaRPr lang="en-US" dirty="0"/>
          </a:p>
          <a:p>
            <a:r>
              <a:rPr lang="en-US" dirty="0"/>
              <a:t>A customs declaration</a:t>
            </a:r>
            <a:r>
              <a:rPr lang="en-US" baseline="0" dirty="0"/>
              <a:t> </a:t>
            </a:r>
            <a:r>
              <a:rPr lang="en-US" b="1" baseline="0" dirty="0"/>
              <a:t>is required on all </a:t>
            </a:r>
            <a:r>
              <a:rPr lang="en-US" baseline="0" dirty="0"/>
              <a:t>international packages.</a:t>
            </a:r>
          </a:p>
          <a:p>
            <a:endParaRPr lang="en-US" baseline="0" dirty="0"/>
          </a:p>
          <a:p>
            <a:r>
              <a:rPr lang="en-US" baseline="0" dirty="0"/>
              <a:t>A customer signature </a:t>
            </a:r>
            <a:r>
              <a:rPr lang="en-US" b="1" baseline="0" dirty="0"/>
              <a:t>is required </a:t>
            </a:r>
            <a:r>
              <a:rPr lang="en-US" baseline="0" dirty="0"/>
              <a:t>on CN 22 and CN 23 customs forms.</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70</a:t>
            </a:fld>
            <a:endParaRPr lang="en-US"/>
          </a:p>
        </p:txBody>
      </p:sp>
    </p:spTree>
    <p:extLst>
      <p:ext uri="{BB962C8B-B14F-4D97-AF65-F5344CB8AC3E}">
        <p14:creationId xmlns:p14="http://schemas.microsoft.com/office/powerpoint/2010/main" val="17296026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In this module, we will cover acceptance of dangerous goods. Acceptance personnel </a:t>
            </a:r>
            <a:r>
              <a:rPr lang="en-US" b="1" dirty="0">
                <a:latin typeface="Arial" charset="0"/>
                <a:cs typeface="Arial" charset="0"/>
              </a:rPr>
              <a:t>may refuse</a:t>
            </a:r>
            <a:r>
              <a:rPr lang="en-US" dirty="0">
                <a:latin typeface="Arial" charset="0"/>
                <a:cs typeface="Arial" charset="0"/>
              </a:rPr>
              <a:t> a parcel containing dangerous goods if it is determined that the item does not meet the regulations. </a:t>
            </a:r>
          </a:p>
          <a:p>
            <a:pPr eaLnBrk="1" hangingPunct="1"/>
            <a:endParaRPr lang="en-US" dirty="0">
              <a:latin typeface="Arial" charset="0"/>
              <a:cs typeface="Arial" charset="0"/>
            </a:endParaRPr>
          </a:p>
          <a:p>
            <a:r>
              <a:rPr lang="en-US" dirty="0">
                <a:latin typeface="Arial" charset="0"/>
                <a:cs typeface="Arial" charset="0"/>
              </a:rPr>
              <a:t>Be familiar</a:t>
            </a:r>
            <a:r>
              <a:rPr lang="en-US" baseline="0" dirty="0">
                <a:latin typeface="Arial" charset="0"/>
                <a:cs typeface="Arial" charset="0"/>
              </a:rPr>
              <a:t> with the </a:t>
            </a:r>
            <a:r>
              <a:rPr lang="en-US" dirty="0">
                <a:latin typeface="Arial" charset="0"/>
                <a:cs typeface="Arial" charset="0"/>
              </a:rPr>
              <a:t>dangerous goods that may be accepted for international mail. </a:t>
            </a:r>
          </a:p>
          <a:p>
            <a:r>
              <a:rPr lang="en-US" dirty="0">
                <a:latin typeface="Arial" charset="0"/>
                <a:cs typeface="Arial" charset="0"/>
              </a:rPr>
              <a:t>Acceptance is limited to the few items specified on this slide.</a:t>
            </a:r>
          </a:p>
          <a:p>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71</a:t>
            </a:fld>
            <a:endParaRPr lang="en-US"/>
          </a:p>
        </p:txBody>
      </p:sp>
    </p:spTree>
    <p:extLst>
      <p:ext uri="{BB962C8B-B14F-4D97-AF65-F5344CB8AC3E}">
        <p14:creationId xmlns:p14="http://schemas.microsoft.com/office/powerpoint/2010/main" val="724940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93CBBF1-ED3E-47E6-8D58-F1368D04E007}"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5067549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Do</a:t>
            </a:r>
            <a:r>
              <a:rPr lang="en-US" baseline="0" dirty="0">
                <a:latin typeface="Arial" charset="0"/>
                <a:cs typeface="Arial" charset="0"/>
              </a:rPr>
              <a:t> NOT be afraid to ask the mailer questions regarding the contents of their parcel. </a:t>
            </a:r>
            <a:endParaRPr lang="en-US" dirty="0">
              <a:latin typeface="Arial" charset="0"/>
              <a:cs typeface="Arial" charset="0"/>
            </a:endParaRPr>
          </a:p>
          <a:p>
            <a:pPr eaLnBrk="1" hangingPunct="1"/>
            <a:endParaRPr lang="en-US" dirty="0">
              <a:latin typeface="Arial" charset="0"/>
              <a:cs typeface="Arial" charset="0"/>
            </a:endParaRPr>
          </a:p>
          <a:p>
            <a:pPr eaLnBrk="1" hangingPunct="1"/>
            <a:r>
              <a:rPr lang="en-US" dirty="0">
                <a:latin typeface="Arial" charset="0"/>
                <a:cs typeface="Arial" charset="0"/>
              </a:rPr>
              <a:t>To help identify undeclared hazardous materials you</a:t>
            </a:r>
            <a:r>
              <a:rPr lang="en-US" baseline="0" dirty="0">
                <a:latin typeface="Arial" charset="0"/>
                <a:cs typeface="Arial" charset="0"/>
              </a:rPr>
              <a:t> could ask a question such as, </a:t>
            </a:r>
            <a:r>
              <a:rPr lang="en-US" dirty="0">
                <a:latin typeface="Arial" charset="0"/>
                <a:cs typeface="Arial" charset="0"/>
              </a:rPr>
              <a:t>“Does this parcel contain anything liquid or potentially hazardous, such as lithium batteries or perfume?” or “Does this parcel contain cell phones, electronic toys or alcoholic</a:t>
            </a:r>
            <a:r>
              <a:rPr lang="en-US" baseline="0" dirty="0">
                <a:latin typeface="Arial" charset="0"/>
                <a:cs typeface="Arial" charset="0"/>
              </a:rPr>
              <a:t> beverages?”</a:t>
            </a: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72</a:t>
            </a:fld>
            <a:endParaRPr lang="en-US"/>
          </a:p>
        </p:txBody>
      </p:sp>
    </p:spTree>
    <p:extLst>
      <p:ext uri="{BB962C8B-B14F-4D97-AF65-F5344CB8AC3E}">
        <p14:creationId xmlns:p14="http://schemas.microsoft.com/office/powerpoint/2010/main" val="180648729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cs typeface="Arial" charset="0"/>
              </a:rPr>
              <a:t>One easy way to avoid the introduction of prohibited dangerous goods into the mail stream</a:t>
            </a:r>
            <a:r>
              <a:rPr lang="en-US" baseline="0" dirty="0">
                <a:latin typeface="Arial" charset="0"/>
                <a:cs typeface="Arial" charset="0"/>
              </a:rPr>
              <a:t> is for e</a:t>
            </a:r>
            <a:r>
              <a:rPr lang="en-US" dirty="0">
                <a:latin typeface="Arial" charset="0"/>
                <a:cs typeface="Arial" charset="0"/>
              </a:rPr>
              <a:t>mployees to use their senses.</a:t>
            </a:r>
          </a:p>
          <a:p>
            <a:endParaRPr lang="en-US" dirty="0">
              <a:latin typeface="Arial" charset="0"/>
              <a:cs typeface="Arial" charset="0"/>
            </a:endParaRPr>
          </a:p>
          <a:p>
            <a:r>
              <a:rPr lang="en-US" dirty="0">
                <a:latin typeface="Arial" charset="0"/>
                <a:cs typeface="Arial" charset="0"/>
              </a:rPr>
              <a:t>If you are unsure, ask your customer to verify the contents and use available job aids to make a determination.</a:t>
            </a:r>
            <a:r>
              <a:rPr lang="en-US" b="1" dirty="0">
                <a:latin typeface="Arial" charset="0"/>
                <a:cs typeface="Arial" charset="0"/>
              </a:rPr>
              <a:t> </a:t>
            </a:r>
            <a:r>
              <a:rPr lang="en-US" dirty="0">
                <a:latin typeface="Arial" charset="0"/>
                <a:cs typeface="Arial" charset="0"/>
              </a:rPr>
              <a:t>Inform the customer that</a:t>
            </a:r>
            <a:r>
              <a:rPr lang="en-US" baseline="0" dirty="0">
                <a:latin typeface="Arial" charset="0"/>
                <a:cs typeface="Arial" charset="0"/>
              </a:rPr>
              <a:t> </a:t>
            </a:r>
            <a:r>
              <a:rPr lang="en-US" dirty="0">
                <a:latin typeface="Arial" charset="0"/>
                <a:cs typeface="Arial" charset="0"/>
              </a:rPr>
              <a:t>most dangerous goods are non-</a:t>
            </a:r>
            <a:r>
              <a:rPr lang="en-US" dirty="0" err="1">
                <a:latin typeface="Arial" charset="0"/>
                <a:cs typeface="Arial" charset="0"/>
              </a:rPr>
              <a:t>mailable</a:t>
            </a:r>
            <a:r>
              <a:rPr lang="en-US" dirty="0">
                <a:latin typeface="Arial" charset="0"/>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73</a:t>
            </a:fld>
            <a:endParaRPr lang="en-US"/>
          </a:p>
        </p:txBody>
      </p:sp>
    </p:spTree>
    <p:extLst>
      <p:ext uri="{BB962C8B-B14F-4D97-AF65-F5344CB8AC3E}">
        <p14:creationId xmlns:p14="http://schemas.microsoft.com/office/powerpoint/2010/main" val="15217069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cs typeface="Arial" charset="0"/>
              </a:rPr>
              <a:t>Visually</a:t>
            </a:r>
            <a:r>
              <a:rPr lang="en-US" baseline="0" dirty="0">
                <a:latin typeface="Arial" charset="0"/>
                <a:cs typeface="Arial" charset="0"/>
              </a:rPr>
              <a:t> observe the package and look for indicators of dangerous goods.  </a:t>
            </a:r>
            <a:r>
              <a:rPr lang="en-US" dirty="0">
                <a:latin typeface="Arial" charset="0"/>
                <a:cs typeface="Arial" charset="0"/>
              </a:rPr>
              <a:t> </a:t>
            </a:r>
          </a:p>
          <a:p>
            <a:endParaRPr lang="en-US" dirty="0">
              <a:latin typeface="Arial" charset="0"/>
              <a:cs typeface="Arial" charset="0"/>
            </a:endParaRPr>
          </a:p>
          <a:p>
            <a:r>
              <a:rPr lang="en-US" dirty="0">
                <a:latin typeface="Arial" charset="0"/>
                <a:cs typeface="Arial" charset="0"/>
              </a:rPr>
              <a:t>Listen</a:t>
            </a:r>
            <a:r>
              <a:rPr lang="en-US" baseline="0" dirty="0">
                <a:latin typeface="Arial" charset="0"/>
                <a:cs typeface="Arial" charset="0"/>
              </a:rPr>
              <a:t> for buzzing, ticking, hissing noises which may indicated the presence of aerosols, battery operated devices or live animals.</a:t>
            </a:r>
          </a:p>
          <a:p>
            <a:endParaRPr lang="en-US" baseline="0" dirty="0">
              <a:latin typeface="Arial" charset="0"/>
              <a:cs typeface="Arial" charset="0"/>
            </a:endParaRPr>
          </a:p>
          <a:p>
            <a:r>
              <a:rPr lang="en-US" dirty="0">
                <a:latin typeface="Arial" charset="0"/>
                <a:cs typeface="Arial" charset="0"/>
              </a:rPr>
              <a:t>Feel the package for dampness or moisture which could indicate a</a:t>
            </a:r>
            <a:r>
              <a:rPr lang="en-US" baseline="0" dirty="0">
                <a:latin typeface="Arial" charset="0"/>
                <a:cs typeface="Arial" charset="0"/>
              </a:rPr>
              <a:t> leak or spill.  It could also indicated the presence of a refrigerant such as dry ice.</a:t>
            </a:r>
          </a:p>
          <a:p>
            <a:endParaRPr lang="en-US" baseline="0" dirty="0">
              <a:latin typeface="Arial" charset="0"/>
              <a:cs typeface="Arial" charset="0"/>
            </a:endParaRPr>
          </a:p>
          <a:p>
            <a:r>
              <a:rPr lang="en-US" baseline="0" dirty="0">
                <a:latin typeface="Arial" charset="0"/>
                <a:cs typeface="Arial" charset="0"/>
              </a:rPr>
              <a:t>Check to see if the package is giving off odors which could indicate a flammable fuel, chemicals, perfumes or colognes.</a:t>
            </a:r>
          </a:p>
          <a:p>
            <a:endParaRPr lang="en-US" baseline="0" dirty="0">
              <a:latin typeface="Arial" charset="0"/>
              <a:cs typeface="Arial" charset="0"/>
            </a:endParaRPr>
          </a:p>
          <a:p>
            <a:r>
              <a:rPr lang="en-US" b="0" dirty="0">
                <a:latin typeface="Arial" charset="0"/>
                <a:cs typeface="Arial" charset="0"/>
              </a:rPr>
              <a:t>If</a:t>
            </a:r>
            <a:r>
              <a:rPr lang="en-US" b="0" baseline="0" dirty="0">
                <a:latin typeface="Arial" charset="0"/>
                <a:cs typeface="Arial" charset="0"/>
              </a:rPr>
              <a:t> you observe anything that makes you suspicious, ask the customer about the contents and i</a:t>
            </a:r>
            <a:r>
              <a:rPr lang="en-US" b="0" dirty="0">
                <a:latin typeface="Arial" charset="0"/>
                <a:cs typeface="Arial" charset="0"/>
              </a:rPr>
              <a:t>nform them</a:t>
            </a:r>
            <a:r>
              <a:rPr lang="en-US" b="0" baseline="0" dirty="0">
                <a:latin typeface="Arial" charset="0"/>
                <a:cs typeface="Arial" charset="0"/>
              </a:rPr>
              <a:t> </a:t>
            </a:r>
            <a:r>
              <a:rPr lang="en-US" b="0" dirty="0">
                <a:latin typeface="Arial" charset="0"/>
                <a:cs typeface="Arial" charset="0"/>
              </a:rPr>
              <a:t>that most</a:t>
            </a:r>
            <a:r>
              <a:rPr lang="en-US" b="0" baseline="0" dirty="0">
                <a:latin typeface="Arial" charset="0"/>
                <a:cs typeface="Arial" charset="0"/>
              </a:rPr>
              <a:t> </a:t>
            </a:r>
            <a:r>
              <a:rPr lang="en-US" b="0" dirty="0">
                <a:latin typeface="Arial" charset="0"/>
                <a:cs typeface="Arial" charset="0"/>
              </a:rPr>
              <a:t>dangerous goods are not allowed in international mail.</a:t>
            </a:r>
          </a:p>
          <a:p>
            <a:endParaRPr lang="en-US" b="0" dirty="0">
              <a:latin typeface="Arial" charset="0"/>
              <a:cs typeface="Arial" charset="0"/>
            </a:endParaRPr>
          </a:p>
          <a:p>
            <a:r>
              <a:rPr lang="en-US" b="0" dirty="0">
                <a:latin typeface="Arial" charset="0"/>
                <a:cs typeface="Arial" charset="0"/>
              </a:rPr>
              <a:t>If you are</a:t>
            </a:r>
            <a:r>
              <a:rPr lang="en-US" b="0" baseline="0" dirty="0">
                <a:latin typeface="Arial" charset="0"/>
                <a:cs typeface="Arial" charset="0"/>
              </a:rPr>
              <a:t> unsure, contact</a:t>
            </a:r>
            <a:r>
              <a:rPr lang="en-US" b="0" dirty="0">
                <a:latin typeface="Arial" charset="0"/>
                <a:cs typeface="Arial" charset="0"/>
              </a:rPr>
              <a:t> a supervisor.</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74</a:t>
            </a:fld>
            <a:endParaRPr lang="en-US"/>
          </a:p>
        </p:txBody>
      </p:sp>
    </p:spTree>
    <p:extLst>
      <p:ext uri="{BB962C8B-B14F-4D97-AF65-F5344CB8AC3E}">
        <p14:creationId xmlns:p14="http://schemas.microsoft.com/office/powerpoint/2010/main" val="74627626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cs typeface="Arial" charset="0"/>
              </a:rPr>
              <a:t>A declared dangerous good is one that is identified by the mailer</a:t>
            </a:r>
            <a:r>
              <a:rPr lang="en-US" baseline="0" dirty="0">
                <a:latin typeface="Arial" charset="0"/>
                <a:cs typeface="Arial" charset="0"/>
              </a:rPr>
              <a:t> and properly</a:t>
            </a:r>
            <a:r>
              <a:rPr lang="en-US" dirty="0">
                <a:latin typeface="Arial" charset="0"/>
                <a:cs typeface="Arial" charset="0"/>
              </a:rPr>
              <a:t> packaged, labeled,</a:t>
            </a:r>
            <a:r>
              <a:rPr lang="en-US" baseline="0" dirty="0">
                <a:latin typeface="Arial" charset="0"/>
                <a:cs typeface="Arial" charset="0"/>
              </a:rPr>
              <a:t> documented, </a:t>
            </a:r>
            <a:r>
              <a:rPr lang="en-US" dirty="0">
                <a:latin typeface="Arial" charset="0"/>
                <a:cs typeface="Arial" charset="0"/>
              </a:rPr>
              <a:t>and accepted. When accepting dangerous goods, personnel should inspect the packaging, labels and markings, and documentation. If</a:t>
            </a:r>
            <a:r>
              <a:rPr lang="en-US" baseline="0" dirty="0">
                <a:latin typeface="Arial" charset="0"/>
                <a:cs typeface="Arial" charset="0"/>
              </a:rPr>
              <a:t> the material is allowed in the mail, the package can then be accepted.</a:t>
            </a:r>
            <a:endParaRPr lang="en-US" dirty="0">
              <a:latin typeface="Arial" charset="0"/>
              <a:cs typeface="Arial" charset="0"/>
            </a:endParaRPr>
          </a:p>
          <a:p>
            <a:endParaRPr lang="en-US" dirty="0">
              <a:latin typeface="Arial" charset="0"/>
              <a:cs typeface="Arial" charset="0"/>
            </a:endParaRPr>
          </a:p>
          <a:p>
            <a:r>
              <a:rPr lang="en-US" dirty="0">
                <a:latin typeface="Arial" charset="0"/>
                <a:cs typeface="Arial" charset="0"/>
              </a:rPr>
              <a:t>- Check that the packaging is strong and sturdy enough to protect the contents</a:t>
            </a:r>
          </a:p>
          <a:p>
            <a:r>
              <a:rPr lang="en-US" dirty="0">
                <a:latin typeface="Arial" charset="0"/>
                <a:cs typeface="Arial" charset="0"/>
              </a:rPr>
              <a:t>- Check</a:t>
            </a:r>
            <a:r>
              <a:rPr lang="en-US" baseline="0" dirty="0">
                <a:latin typeface="Arial" charset="0"/>
                <a:cs typeface="Arial" charset="0"/>
              </a:rPr>
              <a:t> </a:t>
            </a:r>
            <a:r>
              <a:rPr lang="en-US" dirty="0">
                <a:latin typeface="Arial" charset="0"/>
                <a:cs typeface="Arial" charset="0"/>
              </a:rPr>
              <a:t>there is sufficient cushioning to prevent breakage or damage</a:t>
            </a:r>
          </a:p>
          <a:p>
            <a:r>
              <a:rPr lang="en-US" dirty="0">
                <a:latin typeface="Arial" charset="0"/>
                <a:cs typeface="Arial" charset="0"/>
              </a:rPr>
              <a:t>- Check that all required labels and markings are present</a:t>
            </a:r>
          </a:p>
          <a:p>
            <a:pPr marL="0" indent="0">
              <a:buFontTx/>
              <a:buNone/>
            </a:pPr>
            <a:r>
              <a:rPr lang="en-US" dirty="0">
                <a:latin typeface="Arial" charset="0"/>
                <a:cs typeface="Arial" charset="0"/>
              </a:rPr>
              <a:t>- Check</a:t>
            </a:r>
            <a:r>
              <a:rPr lang="en-US" baseline="0" dirty="0">
                <a:latin typeface="Arial" charset="0"/>
                <a:cs typeface="Arial" charset="0"/>
              </a:rPr>
              <a:t> that </a:t>
            </a:r>
            <a:r>
              <a:rPr lang="en-US" dirty="0">
                <a:latin typeface="Arial" charset="0"/>
                <a:cs typeface="Arial" charset="0"/>
              </a:rPr>
              <a:t>the mailer has completed all required transport documents properly and affixed them to the package</a:t>
            </a:r>
          </a:p>
          <a:p>
            <a:r>
              <a:rPr lang="en-US" dirty="0">
                <a:latin typeface="Arial" charset="0"/>
                <a:cs typeface="Arial" charset="0"/>
              </a:rPr>
              <a:t>- Check for damage to the packaging</a:t>
            </a:r>
            <a:r>
              <a:rPr lang="en-US" baseline="0" dirty="0">
                <a:latin typeface="Arial" charset="0"/>
                <a:cs typeface="Arial" charset="0"/>
              </a:rPr>
              <a:t> (</a:t>
            </a:r>
            <a:r>
              <a:rPr lang="en-US" b="1" baseline="0" dirty="0">
                <a:latin typeface="Arial" charset="0"/>
                <a:cs typeface="Arial" charset="0"/>
              </a:rPr>
              <a:t>damaged packaging should not be accepted</a:t>
            </a:r>
            <a:r>
              <a:rPr lang="en-US" baseline="0" dirty="0">
                <a:latin typeface="Arial" charset="0"/>
                <a:cs typeface="Arial" charset="0"/>
              </a:rPr>
              <a:t>)</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75</a:t>
            </a:fld>
            <a:endParaRPr lang="en-US"/>
          </a:p>
        </p:txBody>
      </p:sp>
    </p:spTree>
    <p:extLst>
      <p:ext uri="{BB962C8B-B14F-4D97-AF65-F5344CB8AC3E}">
        <p14:creationId xmlns:p14="http://schemas.microsoft.com/office/powerpoint/2010/main" val="4430168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cs typeface="Arial" charset="0"/>
              </a:rPr>
              <a:t>Any parcel suspected of containing dangerous goods, which is not properly labeled or identified (undeclared), or containing prohibited dangerous goods is non-</a:t>
            </a:r>
            <a:r>
              <a:rPr lang="en-US" dirty="0" err="1">
                <a:latin typeface="Arial" charset="0"/>
                <a:cs typeface="Arial" charset="0"/>
              </a:rPr>
              <a:t>mailable</a:t>
            </a:r>
            <a:r>
              <a:rPr lang="en-US" dirty="0">
                <a:latin typeface="Arial" charset="0"/>
                <a:cs typeface="Arial" charset="0"/>
              </a:rPr>
              <a:t>. If you identify a non-</a:t>
            </a:r>
            <a:r>
              <a:rPr lang="en-US" dirty="0" err="1">
                <a:latin typeface="Arial" charset="0"/>
                <a:cs typeface="Arial" charset="0"/>
              </a:rPr>
              <a:t>mailable</a:t>
            </a:r>
            <a:r>
              <a:rPr lang="en-US" dirty="0">
                <a:latin typeface="Arial" charset="0"/>
                <a:cs typeface="Arial" charset="0"/>
              </a:rPr>
              <a:t> package, do not accept it.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76</a:t>
            </a:fld>
            <a:endParaRPr lang="en-US"/>
          </a:p>
        </p:txBody>
      </p:sp>
    </p:spTree>
    <p:extLst>
      <p:ext uri="{BB962C8B-B14F-4D97-AF65-F5344CB8AC3E}">
        <p14:creationId xmlns:p14="http://schemas.microsoft.com/office/powerpoint/2010/main" val="3740874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Use posters, brochures, or job aids to explain to the customer why their package is not </a:t>
            </a:r>
            <a:r>
              <a:rPr lang="en-US" dirty="0" err="1">
                <a:latin typeface="Arial" charset="0"/>
                <a:cs typeface="Arial" charset="0"/>
              </a:rPr>
              <a:t>mailable</a:t>
            </a:r>
            <a:r>
              <a:rPr lang="en-US" dirty="0">
                <a:latin typeface="Arial" charset="0"/>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77</a:t>
            </a:fld>
            <a:endParaRPr lang="en-US"/>
          </a:p>
        </p:txBody>
      </p:sp>
    </p:spTree>
    <p:extLst>
      <p:ext uri="{BB962C8B-B14F-4D97-AF65-F5344CB8AC3E}">
        <p14:creationId xmlns:p14="http://schemas.microsoft.com/office/powerpoint/2010/main" val="30257467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C.</a:t>
            </a:r>
          </a:p>
          <a:p>
            <a:endParaRPr lang="en-US" dirty="0"/>
          </a:p>
          <a:p>
            <a:r>
              <a:rPr lang="en-US" dirty="0"/>
              <a:t>Lithium batteries must be installed in equipment, spares</a:t>
            </a:r>
            <a:r>
              <a:rPr lang="en-US" baseline="0" dirty="0"/>
              <a:t> are not allowed in international mail</a:t>
            </a:r>
            <a:r>
              <a:rPr lang="en-US" dirty="0"/>
              <a:t>. </a:t>
            </a:r>
          </a:p>
        </p:txBody>
      </p:sp>
      <p:sp>
        <p:nvSpPr>
          <p:cNvPr id="4" name="Slide Number Placeholder 3"/>
          <p:cNvSpPr>
            <a:spLocks noGrp="1"/>
          </p:cNvSpPr>
          <p:nvPr>
            <p:ph type="sldNum" sz="quarter" idx="10"/>
          </p:nvPr>
        </p:nvSpPr>
        <p:spPr/>
        <p:txBody>
          <a:bodyPr/>
          <a:lstStyle/>
          <a:p>
            <a:fld id="{D4FA2455-4D87-4E6F-8E5A-57B3E7F8AEE2}" type="slidenum">
              <a:rPr lang="en-US" smtClean="0"/>
              <a:t>78</a:t>
            </a:fld>
            <a:endParaRPr lang="en-US"/>
          </a:p>
        </p:txBody>
      </p:sp>
    </p:spTree>
    <p:extLst>
      <p:ext uri="{BB962C8B-B14F-4D97-AF65-F5344CB8AC3E}">
        <p14:creationId xmlns:p14="http://schemas.microsoft.com/office/powerpoint/2010/main" val="336949995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D.</a:t>
            </a:r>
          </a:p>
          <a:p>
            <a:endParaRPr lang="en-US" dirty="0"/>
          </a:p>
          <a:p>
            <a:r>
              <a:rPr lang="en-US" dirty="0"/>
              <a:t>For your safety, you should never shake a</a:t>
            </a:r>
            <a:r>
              <a:rPr lang="en-US" baseline="0" dirty="0"/>
              <a:t> package with unknown contents, especially if it is suspected to contain dangerous goods</a:t>
            </a:r>
            <a:r>
              <a:rPr lang="en-US" dirty="0"/>
              <a:t>. </a:t>
            </a:r>
          </a:p>
        </p:txBody>
      </p:sp>
      <p:sp>
        <p:nvSpPr>
          <p:cNvPr id="4" name="Slide Number Placeholder 3"/>
          <p:cNvSpPr>
            <a:spLocks noGrp="1"/>
          </p:cNvSpPr>
          <p:nvPr>
            <p:ph type="sldNum" sz="quarter" idx="10"/>
          </p:nvPr>
        </p:nvSpPr>
        <p:spPr/>
        <p:txBody>
          <a:bodyPr/>
          <a:lstStyle/>
          <a:p>
            <a:fld id="{D4FA2455-4D87-4E6F-8E5A-57B3E7F8AEE2}" type="slidenum">
              <a:rPr lang="en-US" smtClean="0"/>
              <a:t>79</a:t>
            </a:fld>
            <a:endParaRPr lang="en-US"/>
          </a:p>
        </p:txBody>
      </p:sp>
    </p:spTree>
    <p:extLst>
      <p:ext uri="{BB962C8B-B14F-4D97-AF65-F5344CB8AC3E}">
        <p14:creationId xmlns:p14="http://schemas.microsoft.com/office/powerpoint/2010/main" val="312814360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In this module, we will cover recognition of undeclared dangerous goods. While it is the responsibility of acceptance personnel to help prevent undeclared dangerous goods from entering the mail stream, occasionally</a:t>
            </a:r>
            <a:r>
              <a:rPr lang="en-US" baseline="0" dirty="0">
                <a:latin typeface="Arial" charset="0"/>
                <a:cs typeface="Arial" charset="0"/>
              </a:rPr>
              <a:t>, </a:t>
            </a:r>
            <a:r>
              <a:rPr lang="en-US" dirty="0">
                <a:latin typeface="Arial" charset="0"/>
                <a:cs typeface="Arial" charset="0"/>
              </a:rPr>
              <a:t>non-</a:t>
            </a:r>
            <a:r>
              <a:rPr lang="en-US" dirty="0" err="1">
                <a:latin typeface="Arial" charset="0"/>
                <a:cs typeface="Arial" charset="0"/>
              </a:rPr>
              <a:t>mailable</a:t>
            </a:r>
            <a:r>
              <a:rPr lang="en-US" dirty="0">
                <a:latin typeface="Arial" charset="0"/>
                <a:cs typeface="Arial" charset="0"/>
              </a:rPr>
              <a:t> parcels are discovered</a:t>
            </a:r>
            <a:r>
              <a:rPr lang="en-US" baseline="0" dirty="0">
                <a:latin typeface="Arial" charset="0"/>
                <a:cs typeface="Arial" charset="0"/>
              </a:rPr>
              <a:t> in the mail</a:t>
            </a:r>
            <a:r>
              <a:rPr lang="en-US" dirty="0">
                <a:latin typeface="Arial" charset="0"/>
                <a:cs typeface="Arial" charset="0"/>
              </a:rPr>
              <a:t>. All employees share the responsibility to look for and remove suspected undeclared dangerous goods from the mail stream.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ＭＳ Ｐゴシック" pitchFamily="34" charset="-128"/>
                <a:cs typeface="Arial" charset="0"/>
              </a:rPr>
              <a:t>The photos on this slide show a package that was caught at an International Airport. The customs form identified the contents</a:t>
            </a:r>
            <a:r>
              <a:rPr lang="en-US" altLang="en-US" baseline="0" dirty="0">
                <a:latin typeface="Arial" charset="0"/>
                <a:ea typeface="ＭＳ Ｐゴシック" pitchFamily="34" charset="-128"/>
                <a:cs typeface="Arial" charset="0"/>
              </a:rPr>
              <a:t> as “magic tricks”; however, it actually </a:t>
            </a:r>
            <a:r>
              <a:rPr lang="en-US" altLang="en-US" dirty="0">
                <a:latin typeface="Arial" charset="0"/>
                <a:ea typeface="ＭＳ Ｐゴシック" pitchFamily="34" charset="-128"/>
                <a:cs typeface="Arial" charset="0"/>
              </a:rPr>
              <a:t>contained several packets of guncotton. Guncotton</a:t>
            </a:r>
            <a:r>
              <a:rPr lang="en-US" altLang="en-US" baseline="0" dirty="0">
                <a:latin typeface="Arial" charset="0"/>
                <a:ea typeface="ＭＳ Ｐゴシック" pitchFamily="34" charset="-128"/>
                <a:cs typeface="Arial" charset="0"/>
              </a:rPr>
              <a:t> i</a:t>
            </a:r>
            <a:r>
              <a:rPr lang="en-US" altLang="en-US" dirty="0">
                <a:latin typeface="Arial" charset="0"/>
                <a:ea typeface="ＭＳ Ｐゴシック" pitchFamily="34" charset="-128"/>
                <a:cs typeface="Arial" charset="0"/>
              </a:rPr>
              <a:t>s basically a raw form of nitrocellulose. This material is categorized as a Class 1 explosive. It is very energetic and can detonate under certain conditions.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80</a:t>
            </a:fld>
            <a:endParaRPr lang="en-US"/>
          </a:p>
        </p:txBody>
      </p:sp>
    </p:spTree>
    <p:extLst>
      <p:ext uri="{BB962C8B-B14F-4D97-AF65-F5344CB8AC3E}">
        <p14:creationId xmlns:p14="http://schemas.microsoft.com/office/powerpoint/2010/main" val="15654384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An undeclared dangerous good is any parcel containing prohibited dangerous goods or dangerous</a:t>
            </a:r>
            <a:r>
              <a:rPr lang="en-US" baseline="0" dirty="0">
                <a:latin typeface="Arial" charset="0"/>
                <a:cs typeface="Arial" charset="0"/>
              </a:rPr>
              <a:t> goods that are</a:t>
            </a:r>
            <a:r>
              <a:rPr lang="en-US" dirty="0">
                <a:latin typeface="Arial" charset="0"/>
                <a:cs typeface="Arial" charset="0"/>
              </a:rPr>
              <a:t> not properly labeled or identified. When presented with a parcel or bulky flat, you should examine all sides and check for these potential</a:t>
            </a:r>
            <a:r>
              <a:rPr lang="en-US" baseline="0" dirty="0">
                <a:latin typeface="Arial" charset="0"/>
                <a:cs typeface="Arial" charset="0"/>
              </a:rPr>
              <a:t> indicators of a dangerous good.</a:t>
            </a:r>
          </a:p>
          <a:p>
            <a:pPr eaLnBrk="1" hangingPunct="1"/>
            <a:r>
              <a:rPr lang="en-US" dirty="0">
                <a:latin typeface="Arial" charset="0"/>
                <a:cs typeface="Arial" charset="0"/>
              </a:rPr>
              <a:t> </a:t>
            </a:r>
          </a:p>
          <a:p>
            <a:pPr eaLnBrk="1" hangingPunct="1"/>
            <a:r>
              <a:rPr lang="en-US" dirty="0">
                <a:latin typeface="Arial" charset="0"/>
                <a:cs typeface="Arial" charset="0"/>
              </a:rPr>
              <a:t>If you identify a package that you suspect contains undeclared dangerous goods, take the parcel to your facility’s designated hazardous materials (dangerous goods) staging area and notify your supervisor. If the parcel is leaking, follow your facility’s Standard Operating Procedure (SOP) for spills and leaks.</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81</a:t>
            </a:fld>
            <a:endParaRPr lang="en-US"/>
          </a:p>
        </p:txBody>
      </p:sp>
    </p:spTree>
    <p:extLst>
      <p:ext uri="{BB962C8B-B14F-4D97-AF65-F5344CB8AC3E}">
        <p14:creationId xmlns:p14="http://schemas.microsoft.com/office/powerpoint/2010/main" val="3676460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Dangerous</a:t>
            </a:r>
            <a:r>
              <a:rPr lang="en-US" baseline="0" dirty="0"/>
              <a:t> goods are regularly carried as cargo on passenger and cargo aircraft. There are some unique risks posed when dangerous goods are transported by air as compared to surface transportation. Many dangerous goods that are relatively safe in everyday use may exhibit potentially dangerous characteristics when exposed to air transport conditions.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10</a:t>
            </a:fld>
            <a:endParaRPr lang="en-US"/>
          </a:p>
        </p:txBody>
      </p:sp>
    </p:spTree>
    <p:extLst>
      <p:ext uri="{BB962C8B-B14F-4D97-AF65-F5344CB8AC3E}">
        <p14:creationId xmlns:p14="http://schemas.microsoft.com/office/powerpoint/2010/main" val="17422620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False. </a:t>
            </a:r>
          </a:p>
          <a:p>
            <a:endParaRPr lang="en-US" dirty="0"/>
          </a:p>
          <a:p>
            <a:r>
              <a:rPr lang="en-US" dirty="0"/>
              <a:t>A prohibited dangerous good discovered in the mail, should never be</a:t>
            </a:r>
            <a:r>
              <a:rPr lang="en-US" baseline="0" dirty="0"/>
              <a:t> returned to the mail stream. </a:t>
            </a:r>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82</a:t>
            </a:fld>
            <a:endParaRPr lang="en-US"/>
          </a:p>
        </p:txBody>
      </p:sp>
    </p:spTree>
    <p:extLst>
      <p:ext uri="{BB962C8B-B14F-4D97-AF65-F5344CB8AC3E}">
        <p14:creationId xmlns:p14="http://schemas.microsoft.com/office/powerpoint/2010/main" val="15200301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In this module, we will discuss</a:t>
            </a:r>
            <a:r>
              <a:rPr lang="en-US" baseline="0" dirty="0">
                <a:latin typeface="Arial" charset="0"/>
                <a:cs typeface="Arial" charset="0"/>
              </a:rPr>
              <a:t> the general processing, </a:t>
            </a:r>
            <a:r>
              <a:rPr lang="en-US" dirty="0">
                <a:latin typeface="Arial" charset="0"/>
                <a:cs typeface="Arial" charset="0"/>
              </a:rPr>
              <a:t>staging,</a:t>
            </a:r>
            <a:r>
              <a:rPr lang="en-US" baseline="0" dirty="0">
                <a:latin typeface="Arial" charset="0"/>
                <a:cs typeface="Arial" charset="0"/>
              </a:rPr>
              <a:t> </a:t>
            </a:r>
            <a:r>
              <a:rPr lang="en-US" dirty="0">
                <a:latin typeface="Arial" charset="0"/>
                <a:cs typeface="Arial" charset="0"/>
              </a:rPr>
              <a:t>storage and handling procedures for dangerous goods. We will also cover the procedures for handling a leaking or prohibited item that is discovered in the mail.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83</a:t>
            </a:fld>
            <a:endParaRPr lang="en-US"/>
          </a:p>
        </p:txBody>
      </p:sp>
    </p:spTree>
    <p:extLst>
      <p:ext uri="{BB962C8B-B14F-4D97-AF65-F5344CB8AC3E}">
        <p14:creationId xmlns:p14="http://schemas.microsoft.com/office/powerpoint/2010/main" val="9869770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Packages containing dangerous goods must be handled manually. Any sack, pouch, or container that is identified as dangerous goods must be taken directly to the manual distribution operation.</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84</a:t>
            </a:fld>
            <a:endParaRPr lang="en-US"/>
          </a:p>
        </p:txBody>
      </p:sp>
    </p:spTree>
    <p:extLst>
      <p:ext uri="{BB962C8B-B14F-4D97-AF65-F5344CB8AC3E}">
        <p14:creationId xmlns:p14="http://schemas.microsoft.com/office/powerpoint/2010/main" val="393123228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If there is an incident</a:t>
            </a:r>
            <a:r>
              <a:rPr lang="en-US" baseline="0" dirty="0">
                <a:latin typeface="Arial" charset="0"/>
                <a:cs typeface="Arial" charset="0"/>
              </a:rPr>
              <a:t> involving dangerous goods, or you suspect something suspicious about a parcel, inform your supervisor and refer to your facilities standard operating procedures for dealing with dangerous goods or suspicious parcels.</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86</a:t>
            </a:fld>
            <a:endParaRPr lang="en-US"/>
          </a:p>
        </p:txBody>
      </p:sp>
    </p:spTree>
    <p:extLst>
      <p:ext uri="{BB962C8B-B14F-4D97-AF65-F5344CB8AC3E}">
        <p14:creationId xmlns:p14="http://schemas.microsoft.com/office/powerpoint/2010/main" val="21973542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C.</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87</a:t>
            </a:fld>
            <a:endParaRPr lang="en-US"/>
          </a:p>
        </p:txBody>
      </p:sp>
    </p:spTree>
    <p:extLst>
      <p:ext uri="{BB962C8B-B14F-4D97-AF65-F5344CB8AC3E}">
        <p14:creationId xmlns:p14="http://schemas.microsoft.com/office/powerpoint/2010/main" val="14061562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D.</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88</a:t>
            </a:fld>
            <a:endParaRPr lang="en-US"/>
          </a:p>
        </p:txBody>
      </p:sp>
    </p:spTree>
    <p:extLst>
      <p:ext uri="{BB962C8B-B14F-4D97-AF65-F5344CB8AC3E}">
        <p14:creationId xmlns:p14="http://schemas.microsoft.com/office/powerpoint/2010/main" val="24884330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a:latin typeface="Arial" charset="0"/>
                <a:cs typeface="Arial" charset="0"/>
              </a:rPr>
              <a:t>In this module, we will discuss dangerous goods that can be carried by passengers and crew. </a:t>
            </a:r>
          </a:p>
          <a:p>
            <a:pPr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89</a:t>
            </a:fld>
            <a:endParaRPr lang="en-US"/>
          </a:p>
        </p:txBody>
      </p:sp>
    </p:spTree>
    <p:extLst>
      <p:ext uri="{BB962C8B-B14F-4D97-AF65-F5344CB8AC3E}">
        <p14:creationId xmlns:p14="http://schemas.microsoft.com/office/powerpoint/2010/main" val="33456919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Many every</a:t>
            </a:r>
            <a:r>
              <a:rPr lang="en-US" baseline="0" dirty="0">
                <a:latin typeface="Arial" charset="0"/>
                <a:cs typeface="Arial" charset="0"/>
              </a:rPr>
              <a:t>day, necessary items, like toiletries or cosmetics, are considered dangerous goods. For this reason, they are subject to certain controls, in order to be carried by passengers and crew, either on their person, or packed in checked or carry-on baggage. </a:t>
            </a:r>
            <a:endParaRPr lang="en-US" dirty="0">
              <a:latin typeface="Arial" charset="0"/>
              <a:cs typeface="Arial" charset="0"/>
            </a:endParaRPr>
          </a:p>
          <a:p>
            <a:pPr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90</a:t>
            </a:fld>
            <a:endParaRPr lang="en-US"/>
          </a:p>
        </p:txBody>
      </p:sp>
    </p:spTree>
    <p:extLst>
      <p:ext uri="{BB962C8B-B14F-4D97-AF65-F5344CB8AC3E}">
        <p14:creationId xmlns:p14="http://schemas.microsoft.com/office/powerpoint/2010/main" val="14768350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In this module, we will discuss emergency procedures for</a:t>
            </a:r>
            <a:r>
              <a:rPr lang="en-US" baseline="0" dirty="0">
                <a:latin typeface="Arial" charset="0"/>
                <a:cs typeface="Arial" charset="0"/>
              </a:rPr>
              <a:t> managing dangerous goods incidents</a:t>
            </a:r>
            <a:r>
              <a:rPr lang="en-US" dirty="0">
                <a:latin typeface="Arial" charset="0"/>
                <a:cs typeface="Arial"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Dangerous</a:t>
            </a:r>
            <a:r>
              <a:rPr lang="en-US" baseline="0" dirty="0">
                <a:latin typeface="Arial" charset="0"/>
                <a:cs typeface="Arial" charset="0"/>
              </a:rPr>
              <a:t> goods incidents may occur for many reasons. Customers may not have been aware of current regulations regarding dangerous goods that are forbidden in international airmail. Dangerous goods that were allowed in the mail may not have been packaged</a:t>
            </a:r>
            <a:r>
              <a:rPr lang="en-US" baseline="0">
                <a:latin typeface="Arial" charset="0"/>
                <a:cs typeface="Arial" charset="0"/>
              </a:rPr>
              <a:t>, or </a:t>
            </a:r>
            <a:r>
              <a:rPr lang="en-US" baseline="0" dirty="0">
                <a:latin typeface="Arial" charset="0"/>
                <a:cs typeface="Arial" charset="0"/>
              </a:rPr>
              <a:t>labeled properly.</a:t>
            </a:r>
          </a:p>
          <a:p>
            <a:pPr eaLnBrk="1" hangingPunct="1"/>
            <a:endParaRPr lang="en-US" baseline="0"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91</a:t>
            </a:fld>
            <a:endParaRPr lang="en-US"/>
          </a:p>
        </p:txBody>
      </p:sp>
    </p:spTree>
    <p:extLst>
      <p:ext uri="{BB962C8B-B14F-4D97-AF65-F5344CB8AC3E}">
        <p14:creationId xmlns:p14="http://schemas.microsoft.com/office/powerpoint/2010/main" val="34491986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charset="0"/>
                <a:cs typeface="Arial" charset="0"/>
              </a:rPr>
              <a:t>Be observant for stains, leakage, unusual odors, or hot temperature. If you encounter a parcel with any of these characteristics, </a:t>
            </a:r>
            <a:r>
              <a:rPr lang="en-US" b="1" dirty="0">
                <a:latin typeface="Arial" charset="0"/>
                <a:cs typeface="Arial" charset="0"/>
              </a:rPr>
              <a:t>do not </a:t>
            </a:r>
            <a:r>
              <a:rPr lang="en-US" dirty="0">
                <a:latin typeface="Arial" charset="0"/>
                <a:cs typeface="Arial" charset="0"/>
              </a:rPr>
              <a:t>touch or smell the parcel to determine the contents. Apply</a:t>
            </a:r>
            <a:r>
              <a:rPr lang="en-US" baseline="0" dirty="0">
                <a:latin typeface="Arial" charset="0"/>
                <a:cs typeface="Arial" charset="0"/>
              </a:rPr>
              <a:t> the appropriate response procedures outlined by your facility. This could include, hazardous materials response, suspicious items response, or emergency response by local authorities.</a:t>
            </a:r>
            <a:endParaRPr lang="en-US" dirty="0">
              <a:latin typeface="Arial" charset="0"/>
              <a:cs typeface="Arial" charset="0"/>
            </a:endParaRPr>
          </a:p>
          <a:p>
            <a:pPr eaLnBrk="1" hangingPunct="1"/>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92</a:t>
            </a:fld>
            <a:endParaRPr lang="en-US"/>
          </a:p>
        </p:txBody>
      </p:sp>
    </p:spTree>
    <p:extLst>
      <p:ext uri="{BB962C8B-B14F-4D97-AF65-F5344CB8AC3E}">
        <p14:creationId xmlns:p14="http://schemas.microsoft.com/office/powerpoint/2010/main" val="4090868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a:latin typeface="Articulate"/>
                <a:cs typeface="Arial" charset="0"/>
              </a:rPr>
              <a:t>This image</a:t>
            </a:r>
            <a:r>
              <a:rPr lang="en-US" baseline="0" dirty="0">
                <a:latin typeface="Articulate"/>
                <a:cs typeface="Arial" charset="0"/>
              </a:rPr>
              <a:t> shows damage to a unit load device (ULD) that was caused by sodium hydroxide spilling out of a package. Several other parcels were damaged as well. Sodium hydroxide is corrosive and reacts vigorously with aluminum. This could have potentially caused damage to the aircraft. </a:t>
            </a:r>
            <a:endParaRPr lang="en-US" dirty="0">
              <a:latin typeface="Articulate"/>
              <a:cs typeface="Arial" charset="0"/>
            </a:endParaRPr>
          </a:p>
          <a:p>
            <a:pPr>
              <a:lnSpc>
                <a:spcPct val="90000"/>
              </a:lnSpc>
            </a:pPr>
            <a:endParaRPr lang="en-US" dirty="0">
              <a:latin typeface="Articulate"/>
              <a:cs typeface="Arial" charset="0"/>
            </a:endParaRPr>
          </a:p>
          <a:p>
            <a:pPr>
              <a:lnSpc>
                <a:spcPct val="90000"/>
              </a:lnSpc>
            </a:pPr>
            <a:r>
              <a:rPr lang="en-US" dirty="0">
                <a:latin typeface="Articulate"/>
                <a:cs typeface="Arial" charset="0"/>
              </a:rPr>
              <a:t>Here are some more severe</a:t>
            </a:r>
            <a:r>
              <a:rPr lang="en-US" baseline="0" dirty="0">
                <a:latin typeface="Articulate"/>
                <a:cs typeface="Arial" charset="0"/>
              </a:rPr>
              <a:t> examples of what can happen when </a:t>
            </a:r>
            <a:r>
              <a:rPr lang="en-US" dirty="0">
                <a:latin typeface="Articulate"/>
                <a:cs typeface="Arial" charset="0"/>
              </a:rPr>
              <a:t>dangerous goods are transported by air:</a:t>
            </a:r>
          </a:p>
          <a:p>
            <a:pPr>
              <a:lnSpc>
                <a:spcPct val="90000"/>
              </a:lnSpc>
            </a:pPr>
            <a:endParaRPr lang="en-US" dirty="0">
              <a:latin typeface="Articulate"/>
              <a:cs typeface="Arial" charset="0"/>
            </a:endParaRPr>
          </a:p>
          <a:p>
            <a:pPr>
              <a:lnSpc>
                <a:spcPct val="90000"/>
              </a:lnSpc>
            </a:pPr>
            <a:r>
              <a:rPr lang="en-US" dirty="0">
                <a:latin typeface="Articulate"/>
                <a:cs typeface="Arial" charset="0"/>
              </a:rPr>
              <a:t>In 1988, an American Airlines passenger flight made an emergency landing due to a fire caused by undeclared chemicals in the cargo hold. Nine passengers and crew were injured, and the plane was destroyed.</a:t>
            </a:r>
          </a:p>
          <a:p>
            <a:pPr>
              <a:lnSpc>
                <a:spcPct val="90000"/>
              </a:lnSpc>
            </a:pPr>
            <a:endParaRPr lang="en-US" dirty="0">
              <a:latin typeface="Articulate"/>
              <a:cs typeface="Arial" charset="0"/>
            </a:endParaRPr>
          </a:p>
          <a:p>
            <a:pPr>
              <a:lnSpc>
                <a:spcPct val="90000"/>
              </a:lnSpc>
            </a:pPr>
            <a:r>
              <a:rPr lang="en-US" dirty="0">
                <a:latin typeface="Articulate"/>
                <a:cs typeface="Arial" charset="0"/>
              </a:rPr>
              <a:t>In 1996, 110 passengers and crew on a ValuJet flight perished in a crash caused by oxygen generators placed in the cargo hold.</a:t>
            </a:r>
          </a:p>
          <a:p>
            <a:pPr>
              <a:lnSpc>
                <a:spcPct val="90000"/>
              </a:lnSpc>
            </a:pPr>
            <a:endParaRPr lang="en-US" dirty="0">
              <a:solidFill>
                <a:srgbClr val="FFFF00"/>
              </a:solidFill>
              <a:latin typeface="Articulate"/>
              <a:cs typeface="Arial" charset="0"/>
            </a:endParaRPr>
          </a:p>
          <a:p>
            <a:pPr>
              <a:lnSpc>
                <a:spcPct val="90000"/>
              </a:lnSpc>
            </a:pPr>
            <a:r>
              <a:rPr lang="en-US" dirty="0">
                <a:solidFill>
                  <a:srgbClr val="002060"/>
                </a:solidFill>
                <a:latin typeface="Articulate"/>
                <a:cs typeface="Arial" charset="0"/>
              </a:rPr>
              <a:t>In 2010, a cargo plane crashed in Saudi Arabia, killing the 2 pilots. The crash was the result of a fire caused by a large shipment of undeclared lithium batteries.</a:t>
            </a:r>
          </a:p>
          <a:p>
            <a:pPr>
              <a:lnSpc>
                <a:spcPct val="90000"/>
              </a:lnSpc>
            </a:pPr>
            <a:endParaRPr lang="en-US" dirty="0">
              <a:latin typeface="Articulate"/>
              <a:cs typeface="Arial" charset="0"/>
            </a:endParaRPr>
          </a:p>
          <a:p>
            <a:pPr>
              <a:lnSpc>
                <a:spcPct val="90000"/>
              </a:lnSpc>
            </a:pPr>
            <a:r>
              <a:rPr lang="en-US" dirty="0">
                <a:latin typeface="Articulate"/>
                <a:cs typeface="Arial" charset="0"/>
              </a:rPr>
              <a:t>Although none of these incidents occurred due to mail, these are examples of what can happen if we are not vigilant about accepting dangerous goods into the mail stream.</a:t>
            </a:r>
            <a:endParaRPr lang="en-US" dirty="0">
              <a:latin typeface="Arial" charset="0"/>
              <a:cs typeface="Arial" charset="0"/>
            </a:endParaRP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11</a:t>
            </a:fld>
            <a:endParaRPr lang="en-US"/>
          </a:p>
        </p:txBody>
      </p:sp>
    </p:spTree>
    <p:extLst>
      <p:ext uri="{BB962C8B-B14F-4D97-AF65-F5344CB8AC3E}">
        <p14:creationId xmlns:p14="http://schemas.microsoft.com/office/powerpoint/2010/main" val="419921745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In order to resolve an incident, follow the facility standard operating procedure for responding to spills, leaks or suspicious</a:t>
            </a:r>
            <a:r>
              <a:rPr lang="en-US" baseline="0" dirty="0">
                <a:latin typeface="Arial" charset="0"/>
                <a:cs typeface="Arial" charset="0"/>
              </a:rPr>
              <a:t> items</a:t>
            </a:r>
            <a:r>
              <a:rPr lang="en-US" dirty="0">
                <a:latin typeface="Arial" charset="0"/>
                <a:cs typeface="Arial" charset="0"/>
              </a:rPr>
              <a:t>. In the case of suspicious</a:t>
            </a:r>
            <a:r>
              <a:rPr lang="en-US" baseline="0" dirty="0">
                <a:latin typeface="Arial" charset="0"/>
                <a:cs typeface="Arial" charset="0"/>
              </a:rPr>
              <a:t> </a:t>
            </a:r>
            <a:r>
              <a:rPr lang="en-US" dirty="0">
                <a:latin typeface="Arial" charset="0"/>
                <a:cs typeface="Arial" charset="0"/>
              </a:rPr>
              <a:t>items,</a:t>
            </a:r>
            <a:r>
              <a:rPr lang="en-US" baseline="0" dirty="0">
                <a:latin typeface="Arial" charset="0"/>
                <a:cs typeface="Arial" charset="0"/>
              </a:rPr>
              <a:t> this could include the use of alternate screening methods.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Arial" charset="0"/>
                <a:cs typeface="Arial" charset="0"/>
              </a:rPr>
              <a:t> </a:t>
            </a:r>
            <a:endParaRPr lang="en-US" dirty="0">
              <a:latin typeface="Arial" charset="0"/>
              <a:cs typeface="Arial" charset="0"/>
            </a:endParaRPr>
          </a:p>
          <a:p>
            <a:pPr eaLnBrk="1" hangingPunct="1"/>
            <a:r>
              <a:rPr lang="en-GB" dirty="0">
                <a:latin typeface="Arial" charset="0"/>
                <a:cs typeface="Arial" charset="0"/>
              </a:rPr>
              <a:t>Cognisant of National Civil</a:t>
            </a:r>
            <a:r>
              <a:rPr lang="en-GB" baseline="0" dirty="0">
                <a:latin typeface="Arial" charset="0"/>
                <a:cs typeface="Arial" charset="0"/>
              </a:rPr>
              <a:t> Aviation Security Program </a:t>
            </a:r>
            <a:r>
              <a:rPr lang="en-GB" dirty="0">
                <a:latin typeface="Arial" charset="0"/>
                <a:cs typeface="Arial" charset="0"/>
              </a:rPr>
              <a:t>requirements, if the designated</a:t>
            </a:r>
            <a:r>
              <a:rPr lang="en-GB" baseline="0" dirty="0">
                <a:latin typeface="Arial" charset="0"/>
                <a:cs typeface="Arial" charset="0"/>
              </a:rPr>
              <a:t> operator</a:t>
            </a:r>
            <a:r>
              <a:rPr lang="en-GB" dirty="0">
                <a:latin typeface="Arial" charset="0"/>
                <a:cs typeface="Arial" charset="0"/>
              </a:rPr>
              <a:t> or screening designee cannot resolve an item after following the procedures outlined above, the mail piece shall not be handed over, loaded or transported to any carrier/aircraft.</a:t>
            </a:r>
          </a:p>
          <a:p>
            <a:pPr eaLnBrk="1" hangingPunct="1"/>
            <a:endParaRPr lang="en-GB" dirty="0">
              <a:latin typeface="Arial" charset="0"/>
              <a:cs typeface="Arial" charset="0"/>
            </a:endParaRPr>
          </a:p>
          <a:p>
            <a:pPr eaLnBrk="1" hangingPunct="1"/>
            <a:r>
              <a:rPr lang="en-GB" dirty="0">
                <a:latin typeface="Arial" charset="0"/>
                <a:cs typeface="Arial" charset="0"/>
              </a:rPr>
              <a:t>The mail piece shall be isolated in a secure location, controlled, and physically guarded to prevent unauthorized access to it. </a:t>
            </a:r>
          </a:p>
          <a:p>
            <a:pPr eaLnBrk="1" hangingPunct="1"/>
            <a:endParaRPr lang="en-GB" dirty="0">
              <a:latin typeface="Arial" charset="0"/>
              <a:cs typeface="Arial" charset="0"/>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93</a:t>
            </a:fld>
            <a:endParaRPr lang="en-US"/>
          </a:p>
        </p:txBody>
      </p:sp>
    </p:spTree>
    <p:extLst>
      <p:ext uri="{BB962C8B-B14F-4D97-AF65-F5344CB8AC3E}">
        <p14:creationId xmlns:p14="http://schemas.microsoft.com/office/powerpoint/2010/main" val="34851979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a:latin typeface="Arial" charset="0"/>
                <a:cs typeface="Arial" charset="0"/>
              </a:rPr>
              <a:t>The designate</a:t>
            </a:r>
            <a:r>
              <a:rPr lang="en-GB" baseline="0" dirty="0">
                <a:latin typeface="Arial" charset="0"/>
                <a:cs typeface="Arial" charset="0"/>
              </a:rPr>
              <a:t>d operator</a:t>
            </a:r>
            <a:r>
              <a:rPr lang="en-GB" dirty="0">
                <a:latin typeface="Arial" charset="0"/>
                <a:cs typeface="Arial" charset="0"/>
              </a:rPr>
              <a:t> or screening designee should</a:t>
            </a:r>
            <a:r>
              <a:rPr lang="en-GB" baseline="0" dirty="0">
                <a:latin typeface="Arial" charset="0"/>
                <a:cs typeface="Arial" charset="0"/>
              </a:rPr>
              <a:t> report the incident to all appropriate entities. </a:t>
            </a:r>
            <a:endParaRPr lang="en-GB" dirty="0">
              <a:latin typeface="Arial" charset="0"/>
              <a:cs typeface="Arial" charset="0"/>
            </a:endParaRPr>
          </a:p>
        </p:txBody>
      </p:sp>
      <p:sp>
        <p:nvSpPr>
          <p:cNvPr id="4" name="Slide Number Placeholder 3"/>
          <p:cNvSpPr>
            <a:spLocks noGrp="1"/>
          </p:cNvSpPr>
          <p:nvPr>
            <p:ph type="sldNum" sz="quarter" idx="10"/>
          </p:nvPr>
        </p:nvSpPr>
        <p:spPr/>
        <p:txBody>
          <a:bodyPr/>
          <a:lstStyle/>
          <a:p>
            <a:fld id="{D4FA2455-4D87-4E6F-8E5A-57B3E7F8AEE2}" type="slidenum">
              <a:rPr lang="en-US" smtClean="0"/>
              <a:t>94</a:t>
            </a:fld>
            <a:endParaRPr lang="en-US"/>
          </a:p>
        </p:txBody>
      </p:sp>
    </p:spTree>
    <p:extLst>
      <p:ext uri="{BB962C8B-B14F-4D97-AF65-F5344CB8AC3E}">
        <p14:creationId xmlns:p14="http://schemas.microsoft.com/office/powerpoint/2010/main" val="230208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E.</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95</a:t>
            </a:fld>
            <a:endParaRPr lang="en-US"/>
          </a:p>
        </p:txBody>
      </p:sp>
    </p:spTree>
    <p:extLst>
      <p:ext uri="{BB962C8B-B14F-4D97-AF65-F5344CB8AC3E}">
        <p14:creationId xmlns:p14="http://schemas.microsoft.com/office/powerpoint/2010/main" val="190816851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answer is D.</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96</a:t>
            </a:fld>
            <a:endParaRPr lang="en-US"/>
          </a:p>
        </p:txBody>
      </p:sp>
    </p:spTree>
    <p:extLst>
      <p:ext uri="{BB962C8B-B14F-4D97-AF65-F5344CB8AC3E}">
        <p14:creationId xmlns:p14="http://schemas.microsoft.com/office/powerpoint/2010/main" val="55509186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Why is it important to prevent prohibited dangerous goods from entering the mail and ensuring admissible dangerous goods are properly packed and marked?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charset="0"/>
                <a:ea typeface="ＭＳ Ｐゴシック" pitchFamily="34" charset="-128"/>
                <a:cs typeface="Arial" charset="0"/>
              </a:rPr>
              <a:t>Regulating hazardous materials and keeping prohibited items out of the mail helps to </a:t>
            </a:r>
            <a:r>
              <a:rPr lang="en-US" altLang="en-US" b="1" dirty="0">
                <a:latin typeface="Arial" charset="0"/>
                <a:ea typeface="ＭＳ Ｐゴシック" pitchFamily="34" charset="-128"/>
                <a:cs typeface="Arial" charset="0"/>
              </a:rPr>
              <a:t>protect customers, co-workers, transportation</a:t>
            </a:r>
            <a:r>
              <a:rPr lang="en-US" altLang="en-US" b="1" baseline="0" dirty="0">
                <a:latin typeface="Arial" charset="0"/>
                <a:ea typeface="ＭＳ Ｐゴシック" pitchFamily="34" charset="-128"/>
                <a:cs typeface="Arial" charset="0"/>
              </a:rPr>
              <a:t> networks </a:t>
            </a:r>
            <a:r>
              <a:rPr lang="en-US" altLang="en-US" b="1" dirty="0">
                <a:latin typeface="Arial" charset="0"/>
                <a:ea typeface="ＭＳ Ｐゴシック" pitchFamily="34" charset="-128"/>
                <a:cs typeface="Arial" charset="0"/>
              </a:rPr>
              <a:t>and infrastructure</a:t>
            </a:r>
            <a:r>
              <a:rPr lang="en-US" altLang="en-US" dirty="0">
                <a:latin typeface="Arial" charset="0"/>
                <a:ea typeface="ＭＳ Ｐゴシック" pitchFamily="34" charset="-128"/>
                <a:cs typeface="Arial" charset="0"/>
              </a:rPr>
              <a:t>. In order</a:t>
            </a:r>
            <a:r>
              <a:rPr lang="en-US" altLang="en-US" baseline="0" dirty="0">
                <a:latin typeface="Arial" charset="0"/>
                <a:ea typeface="ＭＳ Ｐゴシック" pitchFamily="34" charset="-128"/>
                <a:cs typeface="Arial" charset="0"/>
              </a:rPr>
              <a:t> to do this, it is critical employees have a g</a:t>
            </a:r>
            <a:r>
              <a:rPr lang="en-US" altLang="en-US" dirty="0">
                <a:latin typeface="Arial" charset="0"/>
                <a:ea typeface="ＭＳ Ｐゴシック" pitchFamily="34" charset="-128"/>
                <a:cs typeface="Arial" charset="0"/>
              </a:rPr>
              <a:t>eneral awareness of dangerous goods</a:t>
            </a:r>
            <a:r>
              <a:rPr lang="en-US" altLang="en-US" baseline="0" dirty="0">
                <a:latin typeface="Arial" charset="0"/>
                <a:ea typeface="ＭＳ Ｐゴシック" pitchFamily="34" charset="-128"/>
                <a:cs typeface="Arial" charset="0"/>
              </a:rPr>
              <a:t> and their proper acceptance and handling</a:t>
            </a:r>
            <a:r>
              <a:rPr lang="en-US" altLang="en-US" dirty="0">
                <a:latin typeface="Arial" charset="0"/>
                <a:ea typeface="ＭＳ Ｐゴシック" pitchFamily="34" charset="-128"/>
                <a:cs typeface="Arial" charset="0"/>
              </a:rPr>
              <a:t>.</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97</a:t>
            </a:fld>
            <a:endParaRPr lang="en-US"/>
          </a:p>
        </p:txBody>
      </p:sp>
    </p:spTree>
    <p:extLst>
      <p:ext uri="{BB962C8B-B14F-4D97-AF65-F5344CB8AC3E}">
        <p14:creationId xmlns:p14="http://schemas.microsoft.com/office/powerpoint/2010/main" val="7634073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cs typeface="Arial" charset="0"/>
              </a:rPr>
              <a:t>The major risk associated with the transport of batteries and battery-powered equipment is short circuit as a result of the battery terminals coming into contact with other batteries, metal objects, or conductive surfaces. Short circuits cause a buildup of heat, which can lead to fire. This is the reason, there are limitations on the mailing of lithium batteries. These pictures show fires that resulted from lithium batteries. </a:t>
            </a:r>
          </a:p>
          <a:p>
            <a:endParaRPr lang="en-US" dirty="0"/>
          </a:p>
        </p:txBody>
      </p:sp>
      <p:sp>
        <p:nvSpPr>
          <p:cNvPr id="4" name="Slide Number Placeholder 3"/>
          <p:cNvSpPr>
            <a:spLocks noGrp="1"/>
          </p:cNvSpPr>
          <p:nvPr>
            <p:ph type="sldNum" sz="quarter" idx="10"/>
          </p:nvPr>
        </p:nvSpPr>
        <p:spPr/>
        <p:txBody>
          <a:bodyPr/>
          <a:lstStyle/>
          <a:p>
            <a:fld id="{D4FA2455-4D87-4E6F-8E5A-57B3E7F8AEE2}" type="slidenum">
              <a:rPr lang="en-US" smtClean="0"/>
              <a:t>98</a:t>
            </a:fld>
            <a:endParaRPr lang="en-US"/>
          </a:p>
        </p:txBody>
      </p:sp>
    </p:spTree>
    <p:extLst>
      <p:ext uri="{BB962C8B-B14F-4D97-AF65-F5344CB8AC3E}">
        <p14:creationId xmlns:p14="http://schemas.microsoft.com/office/powerpoint/2010/main" val="2841001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Picture 9" descr="fond_page_titre_ppt_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hasCustomPrompt="1"/>
          </p:nvPr>
        </p:nvSpPr>
        <p:spPr>
          <a:xfrm>
            <a:off x="468368" y="2061008"/>
            <a:ext cx="7416000" cy="1440000"/>
          </a:xfrm>
        </p:spPr>
        <p:txBody>
          <a:bodyPr anchor="t" anchorCtr="0">
            <a:normAutofit/>
          </a:bodyPr>
          <a:lstStyle>
            <a:lvl1pPr marL="0" indent="0" algn="l">
              <a:tabLst/>
              <a:defRPr sz="3000" b="1">
                <a:solidFill>
                  <a:schemeClr val="bg1"/>
                </a:solidFill>
                <a:latin typeface="Verdana" pitchFamily="34" charset="0"/>
                <a:ea typeface="Verdana" pitchFamily="34" charset="0"/>
                <a:cs typeface="Verdana" pitchFamily="34" charset="0"/>
              </a:defRPr>
            </a:lvl1pPr>
          </a:lstStyle>
          <a:p>
            <a:r>
              <a:rPr lang="en-GB" noProof="0" dirty="0"/>
              <a:t>Title of presentation (</a:t>
            </a:r>
            <a:r>
              <a:rPr lang="en-GB" noProof="0" dirty="0" err="1"/>
              <a:t>verdana</a:t>
            </a:r>
            <a:r>
              <a:rPr lang="en-GB" noProof="0" dirty="0"/>
              <a:t> font size 30-40)</a:t>
            </a:r>
          </a:p>
        </p:txBody>
      </p:sp>
      <p:sp>
        <p:nvSpPr>
          <p:cNvPr id="3" name="Sous-titre 2"/>
          <p:cNvSpPr>
            <a:spLocks noGrp="1"/>
          </p:cNvSpPr>
          <p:nvPr>
            <p:ph type="subTitle" idx="1" hasCustomPrompt="1"/>
          </p:nvPr>
        </p:nvSpPr>
        <p:spPr>
          <a:xfrm>
            <a:off x="467544" y="3859388"/>
            <a:ext cx="7416000" cy="900000"/>
          </a:xfrm>
        </p:spPr>
        <p:txBody>
          <a:bodyPr>
            <a:normAutofit/>
          </a:bodyPr>
          <a:lstStyle>
            <a:lvl1pPr marL="0" indent="0" algn="l">
              <a:spcBef>
                <a:spcPts val="0"/>
              </a:spcBef>
              <a:buNone/>
              <a:defRPr sz="22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t>
            </a:r>
            <a:r>
              <a:rPr lang="en-GB" noProof="0" dirty="0" err="1"/>
              <a:t>verdana</a:t>
            </a:r>
            <a:r>
              <a:rPr lang="en-GB" noProof="0" dirty="0"/>
              <a:t> font size 22-32)</a:t>
            </a:r>
          </a:p>
          <a:p>
            <a:endParaRPr lang="en-GB" noProof="0" dirty="0"/>
          </a:p>
        </p:txBody>
      </p:sp>
      <p:sp>
        <p:nvSpPr>
          <p:cNvPr id="11" name="Espace réservé du texte 10"/>
          <p:cNvSpPr>
            <a:spLocks noGrp="1"/>
          </p:cNvSpPr>
          <p:nvPr>
            <p:ph type="body" sz="quarter" idx="14"/>
          </p:nvPr>
        </p:nvSpPr>
        <p:spPr>
          <a:xfrm>
            <a:off x="179388" y="6453188"/>
            <a:ext cx="4392612" cy="215900"/>
          </a:xfrm>
        </p:spPr>
        <p:txBody>
          <a:bodyPr>
            <a:noAutofit/>
          </a:bodyPr>
          <a:lstStyle>
            <a:lvl1pPr marL="0" indent="0">
              <a:buNone/>
              <a:defRPr sz="1000">
                <a:solidFill>
                  <a:schemeClr val="bg1"/>
                </a:solidFill>
                <a:latin typeface="Arial" pitchFamily="34" charset="0"/>
                <a:cs typeface="Arial" pitchFamily="34" charset="0"/>
              </a:defRPr>
            </a:lvl1pPr>
          </a:lstStyle>
          <a:p>
            <a:pPr lvl="0"/>
            <a:r>
              <a:rPr lang="fr-FR" noProof="0"/>
              <a:t>Modifier les styles du texte du masque</a:t>
            </a:r>
          </a:p>
        </p:txBody>
      </p:sp>
      <p:sp>
        <p:nvSpPr>
          <p:cNvPr id="12" name="ZoneTexte 11"/>
          <p:cNvSpPr txBox="1"/>
          <p:nvPr userDrawn="1"/>
        </p:nvSpPr>
        <p:spPr>
          <a:xfrm>
            <a:off x="5508104" y="6453336"/>
            <a:ext cx="3240360"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Verdana" pitchFamily="34" charset="0"/>
                <a:ea typeface="+mn-ea"/>
                <a:cs typeface="Arial" charset="0"/>
              </a:rPr>
              <a:t>© UPU 2021 – All rights reserved</a:t>
            </a:r>
          </a:p>
        </p:txBody>
      </p:sp>
    </p:spTree>
    <p:extLst>
      <p:ext uri="{BB962C8B-B14F-4D97-AF65-F5344CB8AC3E}">
        <p14:creationId xmlns:p14="http://schemas.microsoft.com/office/powerpoint/2010/main" val="415714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824536" y="332656"/>
            <a:ext cx="3995936" cy="648072"/>
          </a:xfrm>
        </p:spPr>
        <p:txBody>
          <a:bodyPr lIns="0" tIns="0" rIns="0" bIns="0" anchor="t" anchorCtr="0"/>
          <a:lstStyle>
            <a:lvl1pPr algn="r">
              <a:defRPr>
                <a:solidFill>
                  <a:schemeClr val="bg1"/>
                </a:solidFill>
              </a:defRPr>
            </a:lvl1pPr>
          </a:lstStyle>
          <a:p>
            <a:r>
              <a:rPr lang="en-GB" noProof="0" dirty="0"/>
              <a:t>Title (</a:t>
            </a:r>
            <a:r>
              <a:rPr lang="en-GB" noProof="0" dirty="0" err="1"/>
              <a:t>verdana</a:t>
            </a:r>
            <a:r>
              <a:rPr lang="en-GB" noProof="0" dirty="0"/>
              <a:t> font size 18-28)</a:t>
            </a:r>
          </a:p>
        </p:txBody>
      </p:sp>
      <p:sp>
        <p:nvSpPr>
          <p:cNvPr id="3" name="Espace réservé du contenu 2"/>
          <p:cNvSpPr>
            <a:spLocks noGrp="1"/>
          </p:cNvSpPr>
          <p:nvPr>
            <p:ph idx="1" hasCustomPrompt="1"/>
          </p:nvPr>
        </p:nvSpPr>
        <p:spPr>
          <a:xfrm>
            <a:off x="467544" y="1556792"/>
            <a:ext cx="8532440" cy="4824536"/>
          </a:xfrm>
        </p:spPr>
        <p:txBody>
          <a:bodyPr lIns="0" tIns="0" rIns="0" bIns="0"/>
          <a:lstStyle>
            <a:lvl1pPr marL="0" indent="0">
              <a:buFont typeface="Arial" pitchFamily="34" charset="0"/>
              <a:buNone/>
              <a:tabLst/>
              <a:defRPr lang="de-CH" sz="1600" kern="1200" dirty="0" smtClean="0">
                <a:solidFill>
                  <a:schemeClr val="tx1"/>
                </a:solidFill>
                <a:latin typeface="Verdana" pitchFamily="34" charset="0"/>
                <a:ea typeface="Verdana" pitchFamily="34" charset="0"/>
                <a:cs typeface="Verdana" pitchFamily="34" charset="0"/>
              </a:defRPr>
            </a:lvl1pPr>
            <a:lvl2pPr marL="358775" indent="-358775">
              <a:spcBef>
                <a:spcPts val="600"/>
              </a:spcBef>
              <a:defRPr sz="1600"/>
            </a:lvl2pPr>
            <a:lvl3pPr marL="715963" indent="-357188">
              <a:spcBef>
                <a:spcPts val="600"/>
              </a:spcBef>
              <a:defRPr sz="1600"/>
            </a:lvl3pPr>
            <a:lvl4pPr marL="1074738" indent="-358775">
              <a:spcBef>
                <a:spcPts val="600"/>
              </a:spcBef>
              <a:defRPr sz="1600"/>
            </a:lvl4pPr>
            <a:lvl5pPr>
              <a:defRPr sz="1600"/>
            </a:lvl5pPr>
          </a:lstStyle>
          <a:p>
            <a:pPr lvl="0"/>
            <a:r>
              <a:rPr lang="en-GB" noProof="0" dirty="0"/>
              <a:t>Insert text here (</a:t>
            </a:r>
            <a:r>
              <a:rPr lang="en-GB" noProof="0" dirty="0" err="1"/>
              <a:t>verdana</a:t>
            </a:r>
            <a:r>
              <a:rPr lang="en-GB" noProof="0" dirty="0"/>
              <a:t> font size 16-26).</a:t>
            </a:r>
          </a:p>
          <a:p>
            <a:pPr lvl="0"/>
            <a:r>
              <a:rPr lang="en-GB" noProof="0" dirty="0"/>
              <a:t>Click to edit Master text styles</a:t>
            </a:r>
          </a:p>
        </p:txBody>
      </p:sp>
    </p:spTree>
    <p:extLst>
      <p:ext uri="{BB962C8B-B14F-4D97-AF65-F5344CB8AC3E}">
        <p14:creationId xmlns:p14="http://schemas.microsoft.com/office/powerpoint/2010/main" val="43692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5164138" y="6249988"/>
            <a:ext cx="3786187" cy="365125"/>
          </a:xfrm>
          <a:prstGeom prst="rect">
            <a:avLst/>
          </a:prstGeom>
        </p:spPr>
        <p:txBody>
          <a:bodyPr/>
          <a:lstStyle>
            <a:lvl1pPr>
              <a:defRPr/>
            </a:lvl1pPr>
          </a:lstStyle>
          <a:p>
            <a:pPr>
              <a:defRPr/>
            </a:pPr>
            <a:endParaRPr lang="en-US" dirty="0"/>
          </a:p>
        </p:txBody>
      </p:sp>
      <p:sp>
        <p:nvSpPr>
          <p:cNvPr id="4" name="Footer Placeholder 4"/>
          <p:cNvSpPr>
            <a:spLocks noGrp="1"/>
          </p:cNvSpPr>
          <p:nvPr>
            <p:ph type="ftr" sz="quarter" idx="11"/>
          </p:nvPr>
        </p:nvSpPr>
        <p:spPr>
          <a:xfrm>
            <a:off x="193675" y="6249988"/>
            <a:ext cx="3786188"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a:xfrm>
            <a:off x="3990975" y="6249988"/>
            <a:ext cx="1162050" cy="365125"/>
          </a:xfrm>
          <a:prstGeom prst="rect">
            <a:avLst/>
          </a:prstGeom>
        </p:spPr>
        <p:txBody>
          <a:bodyPr/>
          <a:lstStyle>
            <a:lvl1pPr>
              <a:defRPr/>
            </a:lvl1pPr>
          </a:lstStyle>
          <a:p>
            <a:pPr>
              <a:defRPr/>
            </a:pPr>
            <a:fld id="{2E04C7A4-7563-45ED-B3DE-DF21CBE87B19}" type="slidenum">
              <a:rPr lang="en-US"/>
              <a:pPr>
                <a:defRPr/>
              </a:pPr>
              <a:t>‹#›</a:t>
            </a:fld>
            <a:endParaRPr lang="en-US" dirty="0"/>
          </a:p>
        </p:txBody>
      </p:sp>
    </p:spTree>
    <p:extLst>
      <p:ext uri="{BB962C8B-B14F-4D97-AF65-F5344CB8AC3E}">
        <p14:creationId xmlns:p14="http://schemas.microsoft.com/office/powerpoint/2010/main" val="343565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11" descr="fond_page_courante_ppt_en"/>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itre 1"/>
          <p:cNvSpPr>
            <a:spLocks noGrp="1"/>
          </p:cNvSpPr>
          <p:nvPr>
            <p:ph type="title"/>
          </p:nvPr>
        </p:nvSpPr>
        <p:spPr>
          <a:xfrm>
            <a:off x="4683596" y="332656"/>
            <a:ext cx="4208884" cy="648072"/>
          </a:xfrm>
          <a:prstGeom prst="rect">
            <a:avLst/>
          </a:prstGeom>
        </p:spPr>
        <p:txBody>
          <a:bodyPr vert="horz" lIns="0" tIns="0" rIns="0" bIns="0" rtlCol="0" anchor="t" anchorCtr="0">
            <a:normAutofit/>
          </a:bodyPr>
          <a:lstStyle/>
          <a:p>
            <a:r>
              <a:rPr lang="en-GB" noProof="0" dirty="0"/>
              <a:t>Title (</a:t>
            </a:r>
            <a:r>
              <a:rPr lang="en-GB" noProof="0" dirty="0" err="1"/>
              <a:t>verdana</a:t>
            </a:r>
            <a:r>
              <a:rPr lang="en-GB" noProof="0" dirty="0"/>
              <a:t> font size 18-28)</a:t>
            </a:r>
          </a:p>
        </p:txBody>
      </p:sp>
      <p:sp>
        <p:nvSpPr>
          <p:cNvPr id="3" name="Espace réservé du texte 2"/>
          <p:cNvSpPr>
            <a:spLocks noGrp="1"/>
          </p:cNvSpPr>
          <p:nvPr>
            <p:ph type="body" idx="1"/>
          </p:nvPr>
        </p:nvSpPr>
        <p:spPr>
          <a:xfrm>
            <a:off x="467544" y="1556792"/>
            <a:ext cx="8424936" cy="4731751"/>
          </a:xfrm>
          <a:prstGeom prst="rect">
            <a:avLst/>
          </a:prstGeom>
        </p:spPr>
        <p:txBody>
          <a:bodyPr vert="horz" lIns="0" tIns="0" rIns="0" bIns="0" rtlCol="0">
            <a:normAutofit/>
          </a:bodyPr>
          <a:lstStyle/>
          <a:p>
            <a:pPr lvl="0"/>
            <a:r>
              <a:rPr lang="en-GB" noProof="0" dirty="0"/>
              <a:t>Insert text here (</a:t>
            </a:r>
            <a:r>
              <a:rPr lang="en-GB" noProof="0" dirty="0" err="1"/>
              <a:t>verdana</a:t>
            </a:r>
            <a:r>
              <a:rPr lang="en-GB" noProof="0" dirty="0"/>
              <a:t> font size 16-26).</a:t>
            </a:r>
          </a:p>
        </p:txBody>
      </p:sp>
      <p:sp>
        <p:nvSpPr>
          <p:cNvPr id="8" name="ZoneTexte 7"/>
          <p:cNvSpPr txBox="1"/>
          <p:nvPr userDrawn="1"/>
        </p:nvSpPr>
        <p:spPr>
          <a:xfrm>
            <a:off x="5508104" y="6453336"/>
            <a:ext cx="3240360" cy="246221"/>
          </a:xfrm>
          <a:prstGeom prst="rect">
            <a:avLst/>
          </a:prstGeom>
          <a:noFill/>
        </p:spPr>
        <p:txBody>
          <a:bodyPr wrap="square" rtlCol="0">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A9ED1230-D57C-43F6-BC3D-888758FDD2FD}" type="slidenum">
              <a:rPr kumimoji="0" lang="en-GB" sz="1000" b="0" i="0" u="none" strike="noStrike" kern="1200" cap="none" spc="0" normalizeH="0" baseline="0" noProof="0" smtClean="0">
                <a:ln>
                  <a:noFill/>
                </a:ln>
                <a:solidFill>
                  <a:schemeClr val="tx2"/>
                </a:solidFill>
                <a:effectLst/>
                <a:uLnTx/>
                <a:uFillTx/>
                <a:latin typeface="Verdana" pitchFamily="34" charset="0"/>
                <a:ea typeface="+mn-ea"/>
                <a:cs typeface="Arial" charset="0"/>
              </a:rPr>
              <a:t>‹#›</a:t>
            </a:fld>
            <a:endParaRPr kumimoji="0" lang="en-GB" sz="1000" b="0" i="0" u="none" strike="noStrike" kern="1200" cap="none" spc="0" normalizeH="0" baseline="0" noProof="0" dirty="0">
              <a:ln>
                <a:noFill/>
              </a:ln>
              <a:solidFill>
                <a:schemeClr val="tx2"/>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088896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r" defTabSz="914400" rtl="0" eaLnBrk="1" latinLnBrk="0" hangingPunct="1">
        <a:spcBef>
          <a:spcPct val="0"/>
        </a:spcBef>
        <a:buNone/>
        <a:defRPr sz="1800" b="1" kern="1200">
          <a:solidFill>
            <a:schemeClr val="bg1"/>
          </a:solidFill>
          <a:latin typeface="Verdana" pitchFamily="34" charset="0"/>
          <a:ea typeface="Verdana" pitchFamily="34" charset="0"/>
          <a:cs typeface="Verdana" pitchFamily="34" charset="0"/>
        </a:defRPr>
      </a:lvl1pPr>
    </p:titleStyle>
    <p:bodyStyle>
      <a:lvl1pPr marL="0" indent="0" algn="l" defTabSz="914400" rtl="0" eaLnBrk="1" latinLnBrk="0" hangingPunct="1">
        <a:spcBef>
          <a:spcPts val="0"/>
        </a:spcBef>
        <a:buFont typeface="Arial" pitchFamily="34" charset="0"/>
        <a:buNone/>
        <a:tabLst/>
        <a:defRPr sz="1600" kern="1200">
          <a:solidFill>
            <a:schemeClr val="tx1"/>
          </a:solidFill>
          <a:latin typeface="Verdana" pitchFamily="34" charset="0"/>
          <a:ea typeface="Verdana" pitchFamily="34" charset="0"/>
          <a:cs typeface="Verdana" pitchFamily="34" charset="0"/>
        </a:defRPr>
      </a:lvl1pPr>
      <a:lvl2pPr marL="360363" indent="-360363"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2pPr>
      <a:lvl3pPr marL="712788" indent="-358775"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3pPr>
      <a:lvl4pPr marL="1074738" indent="-360363"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30.jpe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8.xml"/><Relationship Id="rId7" Type="http://schemas.openxmlformats.org/officeDocument/2006/relationships/image" Target="../media/image34.pn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6.pn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jp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62.jpe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25.xml"/><Relationship Id="rId7" Type="http://schemas.openxmlformats.org/officeDocument/2006/relationships/image" Target="../media/image66.pn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gif"/></Relationships>
</file>

<file path=ppt/slides/_rels/slide2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6.xml"/><Relationship Id="rId7" Type="http://schemas.openxmlformats.org/officeDocument/2006/relationships/image" Target="../media/image71.jp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tags" Target="../tags/tag9.xml"/><Relationship Id="rId7" Type="http://schemas.openxmlformats.org/officeDocument/2006/relationships/image" Target="../media/image62.jpe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3.xml"/><Relationship Id="rId5" Type="http://schemas.openxmlformats.org/officeDocument/2006/relationships/slideLayout" Target="../slideLayouts/slideLayout3.xml"/><Relationship Id="rId10" Type="http://schemas.openxmlformats.org/officeDocument/2006/relationships/image" Target="../media/image78.jpeg"/><Relationship Id="rId4" Type="http://schemas.openxmlformats.org/officeDocument/2006/relationships/tags" Target="../tags/tag10.xml"/><Relationship Id="rId9" Type="http://schemas.openxmlformats.org/officeDocument/2006/relationships/image" Target="../media/image77.jpeg"/></Relationships>
</file>

<file path=ppt/slides/_rels/slide36.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87.jpeg"/><Relationship Id="rId5" Type="http://schemas.openxmlformats.org/officeDocument/2006/relationships/image" Target="../media/image86.jpeg"/><Relationship Id="rId10" Type="http://schemas.openxmlformats.org/officeDocument/2006/relationships/image" Target="../media/image91.jpeg"/><Relationship Id="rId4" Type="http://schemas.openxmlformats.org/officeDocument/2006/relationships/image" Target="../media/image85.jpeg"/><Relationship Id="rId9" Type="http://schemas.openxmlformats.org/officeDocument/2006/relationships/image" Target="../media/image90.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tags" Target="../tags/tag13.xml"/><Relationship Id="rId7" Type="http://schemas.openxmlformats.org/officeDocument/2006/relationships/image" Target="../media/image92.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38.xml"/><Relationship Id="rId5" Type="http://schemas.openxmlformats.org/officeDocument/2006/relationships/slideLayout" Target="../slideLayouts/slideLayout3.xml"/><Relationship Id="rId10" Type="http://schemas.openxmlformats.org/officeDocument/2006/relationships/image" Target="../media/image95.jpeg"/><Relationship Id="rId4" Type="http://schemas.openxmlformats.org/officeDocument/2006/relationships/tags" Target="../tags/tag14.xml"/><Relationship Id="rId9" Type="http://schemas.openxmlformats.org/officeDocument/2006/relationships/image" Target="../media/image94.jpeg"/></Relationships>
</file>

<file path=ppt/slides/_rels/slide4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slideLayout" Target="../slideLayouts/slideLayout3.xml"/><Relationship Id="rId7" Type="http://schemas.openxmlformats.org/officeDocument/2006/relationships/image" Target="../media/image98.jp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97.jpeg"/><Relationship Id="rId5" Type="http://schemas.openxmlformats.org/officeDocument/2006/relationships/image" Target="../media/image96.jpg"/><Relationship Id="rId4" Type="http://schemas.openxmlformats.org/officeDocument/2006/relationships/notesSlide" Target="../notesSlides/notesSlide39.xml"/><Relationship Id="rId9" Type="http://schemas.openxmlformats.org/officeDocument/2006/relationships/image" Target="../media/image100.png"/></Relationships>
</file>

<file path=ppt/slides/_rels/slide42.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tags" Target="../tags/tag19.xml"/><Relationship Id="rId7" Type="http://schemas.openxmlformats.org/officeDocument/2006/relationships/image" Target="../media/image102.jp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01.jpeg"/><Relationship Id="rId5" Type="http://schemas.openxmlformats.org/officeDocument/2006/relationships/notesSlide" Target="../notesSlides/notesSlide40.xml"/><Relationship Id="rId10" Type="http://schemas.openxmlformats.org/officeDocument/2006/relationships/image" Target="../media/image105.png"/><Relationship Id="rId4" Type="http://schemas.openxmlformats.org/officeDocument/2006/relationships/slideLayout" Target="../slideLayouts/slideLayout3.xml"/><Relationship Id="rId9" Type="http://schemas.openxmlformats.org/officeDocument/2006/relationships/image" Target="../media/image104.jpeg"/></Relationships>
</file>

<file path=ppt/slides/_rels/slide4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09.jpeg"/></Relationships>
</file>

<file path=ppt/slides/_rels/slide4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58.jpg"/><Relationship Id="rId5" Type="http://schemas.openxmlformats.org/officeDocument/2006/relationships/image" Target="../media/image112.jpg"/><Relationship Id="rId4" Type="http://schemas.openxmlformats.org/officeDocument/2006/relationships/image" Target="../media/image111.png"/></Relationships>
</file>

<file path=ppt/slides/_rels/slide4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video" Target="https://www.youtube.com/embed/J2I6era3eao?feature=oembed" TargetMode="Externa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119.gif"/><Relationship Id="rId11" Type="http://schemas.openxmlformats.org/officeDocument/2006/relationships/image" Target="../media/image124.png"/><Relationship Id="rId5" Type="http://schemas.openxmlformats.org/officeDocument/2006/relationships/image" Target="../media/image118.png"/><Relationship Id="rId10" Type="http://schemas.openxmlformats.org/officeDocument/2006/relationships/image" Target="../media/image123.jpg"/><Relationship Id="rId4" Type="http://schemas.openxmlformats.org/officeDocument/2006/relationships/image" Target="../media/image117.png"/><Relationship Id="rId9" Type="http://schemas.openxmlformats.org/officeDocument/2006/relationships/image" Target="../media/image122.jpg"/></Relationships>
</file>

<file path=ppt/slides/_rels/slide5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28.jp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27.jpg"/><Relationship Id="rId5" Type="http://schemas.openxmlformats.org/officeDocument/2006/relationships/image" Target="../media/image126.png"/><Relationship Id="rId4" Type="http://schemas.openxmlformats.org/officeDocument/2006/relationships/notesSlide" Target="../notesSlides/notesSlide51.xml"/></Relationships>
</file>

<file path=ppt/slides/_rels/slide5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30.gif"/><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31.jpg"/><Relationship Id="rId7"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png"/></Relationships>
</file>

<file path=ppt/slides/_rels/slide57.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135.jpeg"/><Relationship Id="rId4" Type="http://schemas.openxmlformats.org/officeDocument/2006/relationships/image" Target="../media/image119.gif"/></Relationships>
</file>

<file path=ppt/slides/_rels/slide58.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138.png"/><Relationship Id="rId4" Type="http://schemas.openxmlformats.org/officeDocument/2006/relationships/image" Target="../media/image137.jpg"/></Relationships>
</file>

<file path=ppt/slides/_rels/slide5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140.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14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144.png"/><Relationship Id="rId4" Type="http://schemas.openxmlformats.org/officeDocument/2006/relationships/image" Target="../media/image143.png"/></Relationships>
</file>

<file path=ppt/slides/_rels/slide66.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146.jpg"/></Relationships>
</file>

<file path=ppt/slides/_rels/slide67.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comments" Target="../comments/comment1.xml"/><Relationship Id="rId4" Type="http://schemas.openxmlformats.org/officeDocument/2006/relationships/image" Target="../media/image146.jpg"/></Relationships>
</file>

<file path=ppt/slides/_rels/slide6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150.jpeg"/></Relationships>
</file>

<file path=ppt/slides/_rels/slide7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152.png"/></Relationships>
</file>

<file path=ppt/slides/_rels/slide7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155.png"/><Relationship Id="rId4" Type="http://schemas.openxmlformats.org/officeDocument/2006/relationships/image" Target="../media/image154.png"/></Relationships>
</file>

<file path=ppt/slides/_rels/slide7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59.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63.jpg"/><Relationship Id="rId2" Type="http://schemas.openxmlformats.org/officeDocument/2006/relationships/notesSlide" Target="../notesSlides/notesSlide81.xml"/><Relationship Id="rId1" Type="http://schemas.openxmlformats.org/officeDocument/2006/relationships/slideLayout" Target="../slideLayouts/slideLayout3.xml"/><Relationship Id="rId4" Type="http://schemas.openxmlformats.org/officeDocument/2006/relationships/image" Target="../media/image164.jp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vmlDrawing" Target="../drawings/vmlDrawing1.vml"/><Relationship Id="rId6" Type="http://schemas.openxmlformats.org/officeDocument/2006/relationships/image" Target="../media/image165.wmf"/><Relationship Id="rId5" Type="http://schemas.openxmlformats.org/officeDocument/2006/relationships/oleObject" Target="../embeddings/oleObject1.bin"/><Relationship Id="rId4" Type="http://schemas.openxmlformats.org/officeDocument/2006/relationships/notesSlide" Target="../notesSlides/notesSlide82.xml"/></Relationships>
</file>

<file path=ppt/slides/_rels/slide85.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83.xml"/><Relationship Id="rId1" Type="http://schemas.openxmlformats.org/officeDocument/2006/relationships/slideLayout" Target="../slideLayouts/slideLayout3.xml"/><Relationship Id="rId4" Type="http://schemas.openxmlformats.org/officeDocument/2006/relationships/image" Target="../media/image16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86.xml"/><Relationship Id="rId1" Type="http://schemas.openxmlformats.org/officeDocument/2006/relationships/slideLayout" Target="../slideLayouts/slideLayout3.xml"/><Relationship Id="rId4" Type="http://schemas.openxmlformats.org/officeDocument/2006/relationships/image" Target="../media/image17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image" Target="../media/image172.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6.jpe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175.png"/><Relationship Id="rId5" Type="http://schemas.openxmlformats.org/officeDocument/2006/relationships/image" Target="../media/image174.jpeg"/><Relationship Id="rId4" Type="http://schemas.openxmlformats.org/officeDocument/2006/relationships/notesSlide" Target="../notesSlides/notesSlide95.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144.png"/><Relationship Id="rId4" Type="http://schemas.openxmlformats.org/officeDocument/2006/relationships/image" Target="../media/image17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ctrTitle"/>
          </p:nvPr>
        </p:nvSpPr>
        <p:spPr>
          <a:xfrm>
            <a:off x="899592" y="1730209"/>
            <a:ext cx="7344816" cy="1015219"/>
          </a:xfrm>
        </p:spPr>
        <p:txBody>
          <a:bodyPr anchor="t" anchorCtr="0">
            <a:normAutofit/>
          </a:bodyPr>
          <a:lstStyle>
            <a:lvl1pPr marL="0" indent="0" algn="l">
              <a:defRPr sz="3000" b="1">
                <a:solidFill>
                  <a:schemeClr val="bg1"/>
                </a:solidFill>
                <a:latin typeface="Verdana" pitchFamily="34" charset="0"/>
                <a:ea typeface="Verdana" pitchFamily="34" charset="0"/>
                <a:cs typeface="Verdana" pitchFamily="34" charset="0"/>
              </a:defRPr>
            </a:lvl1pPr>
          </a:lstStyle>
          <a:p>
            <a:pPr algn="ctr"/>
            <a:r>
              <a:rPr lang="en-GB" noProof="0" dirty="0"/>
              <a:t>International Mailing of Dangerous Goods by Air</a:t>
            </a:r>
          </a:p>
        </p:txBody>
      </p:sp>
      <p:pic>
        <p:nvPicPr>
          <p:cNvPr id="3" name="Picture 2"/>
          <p:cNvPicPr>
            <a:picLocks noChangeAspect="1"/>
          </p:cNvPicPr>
          <p:nvPr/>
        </p:nvPicPr>
        <p:blipFill>
          <a:blip r:embed="rId3"/>
          <a:stretch>
            <a:fillRect/>
          </a:stretch>
        </p:blipFill>
        <p:spPr>
          <a:xfrm>
            <a:off x="0" y="3074294"/>
            <a:ext cx="9144000" cy="3050300"/>
          </a:xfrm>
          <a:prstGeom prst="rect">
            <a:avLst/>
          </a:prstGeom>
        </p:spPr>
      </p:pic>
    </p:spTree>
    <p:extLst>
      <p:ext uri="{BB962C8B-B14F-4D97-AF65-F5344CB8AC3E}">
        <p14:creationId xmlns:p14="http://schemas.microsoft.com/office/powerpoint/2010/main" val="2394224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45874" y="4221088"/>
            <a:ext cx="7920880" cy="2308324"/>
          </a:xfrm>
          <a:prstGeom prst="rect">
            <a:avLst/>
          </a:prstGeom>
          <a:noFill/>
        </p:spPr>
        <p:txBody>
          <a:bodyPr wrap="square" rtlCol="0">
            <a:spAutoFit/>
          </a:bodyPr>
          <a:lstStyle/>
          <a:p>
            <a:r>
              <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rPr>
              <a:t>When transported by air, dangerous goods can be exposed to:</a:t>
            </a:r>
          </a:p>
          <a:p>
            <a:endPar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Wingdings" panose="05000000000000000000" pitchFamily="2" charset="2"/>
              <a:buChar char="§"/>
            </a:pPr>
            <a:r>
              <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rPr>
              <a:t>Improper handling</a:t>
            </a:r>
          </a:p>
          <a:p>
            <a:pPr marL="742950" lvl="1" indent="-285750">
              <a:buFont typeface="Wingdings" panose="05000000000000000000" pitchFamily="2" charset="2"/>
              <a:buChar char="§"/>
            </a:pPr>
            <a:r>
              <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rPr>
              <a:t>Extremes in temperature</a:t>
            </a:r>
          </a:p>
          <a:p>
            <a:pPr marL="742950" lvl="1" indent="-285750">
              <a:buFont typeface="Wingdings" panose="05000000000000000000" pitchFamily="2" charset="2"/>
              <a:buChar char="§"/>
            </a:pPr>
            <a:r>
              <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rPr>
              <a:t>Extremes in pressure</a:t>
            </a:r>
          </a:p>
          <a:p>
            <a:pPr marL="742950" lvl="1" indent="-285750">
              <a:buFont typeface="Wingdings" panose="05000000000000000000" pitchFamily="2" charset="2"/>
              <a:buChar char="§"/>
            </a:pPr>
            <a:r>
              <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rPr>
              <a:t>Vibration</a:t>
            </a:r>
          </a:p>
          <a:p>
            <a:endParaRPr lang="en-US" sz="16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1400" dirty="0">
                <a:solidFill>
                  <a:schemeClr val="tx2"/>
                </a:solidFill>
                <a:latin typeface="Verdana" panose="020B0604030504040204" pitchFamily="34" charset="0"/>
                <a:ea typeface="Verdana" panose="020B0604030504040204" pitchFamily="34" charset="0"/>
                <a:cs typeface="Verdana" panose="020B0604030504040204" pitchFamily="34" charset="0"/>
              </a:rPr>
              <a:t>These conditions could potentially cause dangerous goods that are relatively safe in everyday use to exhibit threatening characteristics.</a:t>
            </a:r>
          </a:p>
        </p:txBody>
      </p:sp>
      <p:pic>
        <p:nvPicPr>
          <p:cNvPr id="2" name="Picture 1"/>
          <p:cNvPicPr>
            <a:picLocks noChangeAspect="1"/>
          </p:cNvPicPr>
          <p:nvPr/>
        </p:nvPicPr>
        <p:blipFill rotWithShape="1">
          <a:blip r:embed="rId3">
            <a:duotone>
              <a:schemeClr val="accent1">
                <a:shade val="45000"/>
                <a:satMod val="135000"/>
              </a:schemeClr>
              <a:prstClr val="white"/>
            </a:duotone>
          </a:blip>
          <a:srcRect l="29415" t="7402" r="26141" b="7779"/>
          <a:stretch/>
        </p:blipFill>
        <p:spPr>
          <a:xfrm>
            <a:off x="4682560" y="4766370"/>
            <a:ext cx="468628" cy="937256"/>
          </a:xfrm>
          <a:prstGeom prst="rect">
            <a:avLst/>
          </a:prstGeom>
        </p:spPr>
      </p:pic>
      <p:pic>
        <p:nvPicPr>
          <p:cNvPr id="4" name="Picture 3"/>
          <p:cNvPicPr>
            <a:picLocks noChangeAspect="1"/>
          </p:cNvPicPr>
          <p:nvPr/>
        </p:nvPicPr>
        <p:blipFill rotWithShape="1">
          <a:blip r:embed="rId4">
            <a:duotone>
              <a:schemeClr val="accent1">
                <a:shade val="45000"/>
                <a:satMod val="135000"/>
              </a:schemeClr>
              <a:prstClr val="white"/>
            </a:duotone>
          </a:blip>
          <a:srcRect l="8577" r="-1" b="-1412"/>
          <a:stretch/>
        </p:blipFill>
        <p:spPr>
          <a:xfrm>
            <a:off x="5159177" y="4653136"/>
            <a:ext cx="354071" cy="361939"/>
          </a:xfrm>
          <a:prstGeom prst="rect">
            <a:avLst/>
          </a:prstGeom>
        </p:spPr>
      </p:pic>
      <p:pic>
        <p:nvPicPr>
          <p:cNvPr id="5" name="Picture 4"/>
          <p:cNvPicPr>
            <a:picLocks noChangeAspect="1"/>
          </p:cNvPicPr>
          <p:nvPr/>
        </p:nvPicPr>
        <p:blipFill rotWithShape="1">
          <a:blip r:embed="rId5"/>
          <a:srcRect t="8606"/>
          <a:stretch/>
        </p:blipFill>
        <p:spPr>
          <a:xfrm>
            <a:off x="3205076" y="2517435"/>
            <a:ext cx="2589831" cy="1440160"/>
          </a:xfrm>
          <a:prstGeom prst="rect">
            <a:avLst/>
          </a:prstGeom>
        </p:spPr>
      </p:pic>
      <p:sp>
        <p:nvSpPr>
          <p:cNvPr id="6" name="TextBox 5"/>
          <p:cNvSpPr txBox="1"/>
          <p:nvPr/>
        </p:nvSpPr>
        <p:spPr>
          <a:xfrm>
            <a:off x="503548" y="1537863"/>
            <a:ext cx="8136904" cy="646331"/>
          </a:xfrm>
          <a:prstGeom prst="rect">
            <a:avLst/>
          </a:prstGeom>
          <a:noFill/>
        </p:spPr>
        <p:txBody>
          <a:bodyPr wrap="square" rtlCol="0">
            <a:spAutoFit/>
          </a:bodyPr>
          <a:lstStyle/>
          <a:p>
            <a:pPr algn="ctr"/>
            <a:r>
              <a:rPr lang="en-US" b="1" u="sng" dirty="0">
                <a:solidFill>
                  <a:schemeClr val="tx2"/>
                </a:solidFill>
                <a:latin typeface="Verdana" panose="020B0604030504040204" pitchFamily="34" charset="0"/>
                <a:ea typeface="Verdana" panose="020B0604030504040204" pitchFamily="34" charset="0"/>
                <a:cs typeface="Verdana" panose="020B0604030504040204" pitchFamily="34" charset="0"/>
              </a:rPr>
              <a:t>Special Considerations for Dangerous Goods in </a:t>
            </a:r>
          </a:p>
          <a:p>
            <a:pPr algn="ctr"/>
            <a:r>
              <a:rPr lang="en-US" b="1" u="sng" dirty="0">
                <a:solidFill>
                  <a:schemeClr val="tx2"/>
                </a:solidFill>
                <a:latin typeface="Verdana" panose="020B0604030504040204" pitchFamily="34" charset="0"/>
                <a:ea typeface="Verdana" panose="020B0604030504040204" pitchFamily="34" charset="0"/>
                <a:cs typeface="Verdana" panose="020B0604030504040204" pitchFamily="34" charset="0"/>
              </a:rPr>
              <a:t>Air Transportation</a:t>
            </a:r>
          </a:p>
        </p:txBody>
      </p:sp>
    </p:spTree>
    <p:extLst>
      <p:ext uri="{BB962C8B-B14F-4D97-AF65-F5344CB8AC3E}">
        <p14:creationId xmlns:p14="http://schemas.microsoft.com/office/powerpoint/2010/main" val="2280460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7544" y="1844824"/>
            <a:ext cx="8280920" cy="707886"/>
          </a:xfrm>
          <a:prstGeom prst="rect">
            <a:avLst/>
          </a:prstGeom>
          <a:noFill/>
        </p:spPr>
        <p:txBody>
          <a:bodyPr wrap="square" rtlCol="0">
            <a:spAutoFit/>
          </a:bodyPr>
          <a:lstStyle/>
          <a:p>
            <a:pPr algn="ctr"/>
            <a:r>
              <a:rPr lang="en-US" sz="2000" b="1" u="sng" dirty="0">
                <a:solidFill>
                  <a:schemeClr val="tx2"/>
                </a:solidFill>
                <a:latin typeface="Verdana" panose="020B0604030504040204" pitchFamily="34" charset="0"/>
                <a:ea typeface="Verdana" panose="020B0604030504040204" pitchFamily="34" charset="0"/>
                <a:cs typeface="Verdana" panose="020B0604030504040204" pitchFamily="34" charset="0"/>
              </a:rPr>
              <a:t>An Example of What Can Happen When Dangerous Goods are Transported by Air</a:t>
            </a:r>
          </a:p>
        </p:txBody>
      </p:sp>
      <p:pic>
        <p:nvPicPr>
          <p:cNvPr id="2" name="Picture 1"/>
          <p:cNvPicPr>
            <a:picLocks noChangeAspect="1"/>
          </p:cNvPicPr>
          <p:nvPr/>
        </p:nvPicPr>
        <p:blipFill rotWithShape="1">
          <a:blip r:embed="rId3"/>
          <a:srcRect t="21652" b="6950"/>
          <a:stretch/>
        </p:blipFill>
        <p:spPr>
          <a:xfrm>
            <a:off x="1115616" y="2780928"/>
            <a:ext cx="3886390" cy="3699792"/>
          </a:xfrm>
          <a:prstGeom prst="rect">
            <a:avLst/>
          </a:prstGeom>
        </p:spPr>
      </p:pic>
      <p:pic>
        <p:nvPicPr>
          <p:cNvPr id="3" name="Picture 2"/>
          <p:cNvPicPr>
            <a:picLocks noChangeAspect="1"/>
          </p:cNvPicPr>
          <p:nvPr/>
        </p:nvPicPr>
        <p:blipFill rotWithShape="1">
          <a:blip r:embed="rId4"/>
          <a:srcRect t="15350"/>
          <a:stretch/>
        </p:blipFill>
        <p:spPr>
          <a:xfrm>
            <a:off x="5652120" y="2781507"/>
            <a:ext cx="2461110" cy="3704703"/>
          </a:xfrm>
          <a:prstGeom prst="rect">
            <a:avLst/>
          </a:prstGeom>
        </p:spPr>
      </p:pic>
    </p:spTree>
    <p:extLst>
      <p:ext uri="{BB962C8B-B14F-4D97-AF65-F5344CB8AC3E}">
        <p14:creationId xmlns:p14="http://schemas.microsoft.com/office/powerpoint/2010/main" val="661548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Elbow Connector 3"/>
          <p:cNvCxnSpPr/>
          <p:nvPr/>
        </p:nvCxnSpPr>
        <p:spPr>
          <a:xfrm>
            <a:off x="598076" y="2564706"/>
            <a:ext cx="2821795" cy="838943"/>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6200000" flipH="1">
            <a:off x="3237527" y="3566984"/>
            <a:ext cx="1753346" cy="1426679"/>
          </a:xfrm>
          <a:prstGeom prst="bentConnector3">
            <a:avLst>
              <a:gd name="adj1"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509881" y="2133572"/>
            <a:ext cx="5511791" cy="3514053"/>
          </a:xfrm>
          <a:prstGeom prst="straightConnector1">
            <a:avLst/>
          </a:prstGeom>
          <a:ln w="136525">
            <a:gradFill flip="none" rotWithShape="1">
              <a:gsLst>
                <a:gs pos="100000">
                  <a:srgbClr val="FF0000"/>
                </a:gs>
                <a:gs pos="81000">
                  <a:schemeClr val="accent2">
                    <a:lumMod val="97000"/>
                    <a:lumOff val="3000"/>
                  </a:schemeClr>
                </a:gs>
                <a:gs pos="0">
                  <a:srgbClr val="00B0F0"/>
                </a:gs>
              </a:gsLst>
              <a:lin ang="16200000" scaled="1"/>
              <a:tileRect/>
            </a:gradFill>
            <a:tailEnd type="triangle"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59004" y="1618278"/>
            <a:ext cx="1944216" cy="461665"/>
          </a:xfrm>
          <a:prstGeom prst="rect">
            <a:avLst/>
          </a:prstGeom>
          <a:noFill/>
        </p:spPr>
        <p:txBody>
          <a:bodyPr wrap="square" rtlCol="0">
            <a:spAutoFit/>
          </a:bodyPr>
          <a:lstStyle/>
          <a:p>
            <a:pPr algn="ctr"/>
            <a:r>
              <a:rPr lang="en-US" sz="2400" b="1" dirty="0">
                <a:solidFill>
                  <a:srgbClr val="FF0000"/>
                </a:solidFill>
              </a:rPr>
              <a:t>Higher Risk</a:t>
            </a:r>
          </a:p>
        </p:txBody>
      </p:sp>
      <p:sp>
        <p:nvSpPr>
          <p:cNvPr id="14" name="TextBox 13"/>
          <p:cNvSpPr txBox="1"/>
          <p:nvPr/>
        </p:nvSpPr>
        <p:spPr>
          <a:xfrm>
            <a:off x="7308304" y="5785018"/>
            <a:ext cx="1644433" cy="461665"/>
          </a:xfrm>
          <a:prstGeom prst="rect">
            <a:avLst/>
          </a:prstGeom>
          <a:noFill/>
        </p:spPr>
        <p:txBody>
          <a:bodyPr wrap="square" rtlCol="0">
            <a:spAutoFit/>
          </a:bodyPr>
          <a:lstStyle/>
          <a:p>
            <a:pPr algn="ctr"/>
            <a:r>
              <a:rPr lang="en-US" sz="2400" b="1" dirty="0">
                <a:solidFill>
                  <a:srgbClr val="00B0F0"/>
                </a:solidFill>
              </a:rPr>
              <a:t>Lower Risk</a:t>
            </a:r>
          </a:p>
        </p:txBody>
      </p:sp>
      <p:sp>
        <p:nvSpPr>
          <p:cNvPr id="22" name="TextBox 21"/>
          <p:cNvSpPr txBox="1"/>
          <p:nvPr/>
        </p:nvSpPr>
        <p:spPr>
          <a:xfrm>
            <a:off x="474760" y="2638653"/>
            <a:ext cx="1368488" cy="1754326"/>
          </a:xfrm>
          <a:prstGeom prst="rect">
            <a:avLst/>
          </a:prstGeom>
          <a:noFill/>
        </p:spPr>
        <p:txBody>
          <a:bodyPr wrap="square" rtlCol="0">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STEP 1:</a:t>
            </a:r>
          </a:p>
          <a:p>
            <a:pPr algn="ctr"/>
            <a:r>
              <a:rPr lang="en-US" dirty="0">
                <a:latin typeface="Verdana" panose="020B0604030504040204" pitchFamily="34" charset="0"/>
                <a:ea typeface="Verdana" panose="020B0604030504040204" pitchFamily="34" charset="0"/>
                <a:cs typeface="Verdana" panose="020B0604030504040204" pitchFamily="34" charset="0"/>
              </a:rPr>
              <a:t>Limit the number of hazard classes allowed</a:t>
            </a:r>
          </a:p>
        </p:txBody>
      </p:sp>
      <p:sp>
        <p:nvSpPr>
          <p:cNvPr id="24" name="TextBox 23"/>
          <p:cNvSpPr txBox="1"/>
          <p:nvPr/>
        </p:nvSpPr>
        <p:spPr>
          <a:xfrm>
            <a:off x="2090116" y="3486393"/>
            <a:ext cx="1224138" cy="1200329"/>
          </a:xfrm>
          <a:prstGeom prst="rect">
            <a:avLst/>
          </a:prstGeom>
          <a:noFill/>
        </p:spPr>
        <p:txBody>
          <a:bodyPr wrap="square" rtlCol="0">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STEP 2:</a:t>
            </a:r>
          </a:p>
          <a:p>
            <a:pPr algn="ctr"/>
            <a:r>
              <a:rPr lang="en-US" dirty="0">
                <a:latin typeface="Verdana" panose="020B0604030504040204" pitchFamily="34" charset="0"/>
                <a:ea typeface="Verdana" panose="020B0604030504040204" pitchFamily="34" charset="0"/>
                <a:cs typeface="Verdana" panose="020B0604030504040204" pitchFamily="34" charset="0"/>
              </a:rPr>
              <a:t>Limit the quantity allowed</a:t>
            </a:r>
          </a:p>
        </p:txBody>
      </p:sp>
      <p:sp>
        <p:nvSpPr>
          <p:cNvPr id="29" name="TextBox 28"/>
          <p:cNvSpPr txBox="1"/>
          <p:nvPr/>
        </p:nvSpPr>
        <p:spPr>
          <a:xfrm>
            <a:off x="4970013" y="5189221"/>
            <a:ext cx="1487690" cy="1477328"/>
          </a:xfrm>
          <a:prstGeom prst="rect">
            <a:avLst/>
          </a:prstGeom>
          <a:noFill/>
        </p:spPr>
        <p:txBody>
          <a:bodyPr wrap="square" rtlCol="0">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STEP 4:</a:t>
            </a:r>
          </a:p>
          <a:p>
            <a:pPr algn="ctr"/>
            <a:r>
              <a:rPr lang="en-US" dirty="0">
                <a:latin typeface="Verdana" panose="020B0604030504040204" pitchFamily="34" charset="0"/>
                <a:ea typeface="Verdana" panose="020B0604030504040204" pitchFamily="34" charset="0"/>
                <a:cs typeface="Verdana" panose="020B0604030504040204" pitchFamily="34" charset="0"/>
              </a:rPr>
              <a:t>Follow proper handling procedures</a:t>
            </a:r>
          </a:p>
        </p:txBody>
      </p:sp>
      <p:sp>
        <p:nvSpPr>
          <p:cNvPr id="30" name="TextBox 29"/>
          <p:cNvSpPr txBox="1"/>
          <p:nvPr/>
        </p:nvSpPr>
        <p:spPr>
          <a:xfrm>
            <a:off x="3447087" y="4352751"/>
            <a:ext cx="1528227" cy="2031325"/>
          </a:xfrm>
          <a:prstGeom prst="rect">
            <a:avLst/>
          </a:prstGeom>
          <a:noFill/>
        </p:spPr>
        <p:txBody>
          <a:bodyPr wrap="square" rtlCol="0">
            <a:spAutoFit/>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STEP 3:</a:t>
            </a:r>
          </a:p>
          <a:p>
            <a:pPr algn="ctr"/>
            <a:r>
              <a:rPr lang="en-US" dirty="0">
                <a:latin typeface="Verdana" panose="020B0604030504040204" pitchFamily="34" charset="0"/>
                <a:ea typeface="Verdana" panose="020B0604030504040204" pitchFamily="34" charset="0"/>
                <a:cs typeface="Verdana" panose="020B0604030504040204" pitchFamily="34" charset="0"/>
              </a:rPr>
              <a:t>Require packing, labeling and marking restrictions</a:t>
            </a:r>
          </a:p>
        </p:txBody>
      </p:sp>
      <p:cxnSp>
        <p:nvCxnSpPr>
          <p:cNvPr id="32" name="Straight Connector 31"/>
          <p:cNvCxnSpPr/>
          <p:nvPr/>
        </p:nvCxnSpPr>
        <p:spPr>
          <a:xfrm flipV="1">
            <a:off x="4827540" y="5140599"/>
            <a:ext cx="1630163" cy="2796"/>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453985" y="5140599"/>
            <a:ext cx="3718" cy="145675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Plus 34"/>
          <p:cNvSpPr/>
          <p:nvPr/>
        </p:nvSpPr>
        <p:spPr>
          <a:xfrm>
            <a:off x="1758899" y="3769903"/>
            <a:ext cx="331217" cy="306996"/>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lus 35"/>
          <p:cNvSpPr/>
          <p:nvPr/>
        </p:nvSpPr>
        <p:spPr>
          <a:xfrm>
            <a:off x="4824600" y="5293652"/>
            <a:ext cx="305345" cy="286603"/>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lus 36"/>
          <p:cNvSpPr/>
          <p:nvPr/>
        </p:nvSpPr>
        <p:spPr>
          <a:xfrm>
            <a:off x="3253086" y="4492661"/>
            <a:ext cx="333570" cy="300806"/>
          </a:xfrm>
          <a:prstGeom prst="mathPlu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993335" y="2895817"/>
            <a:ext cx="3860569" cy="1015663"/>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cs typeface="Verdana" panose="020B0604030504040204" pitchFamily="34" charset="0"/>
              </a:rPr>
              <a:t>As each additional step is implemented, the risk decreases</a:t>
            </a:r>
          </a:p>
        </p:txBody>
      </p:sp>
      <p:sp>
        <p:nvSpPr>
          <p:cNvPr id="50" name="TextBox 49"/>
          <p:cNvSpPr txBox="1"/>
          <p:nvPr/>
        </p:nvSpPr>
        <p:spPr>
          <a:xfrm>
            <a:off x="3531406" y="314457"/>
            <a:ext cx="5161013" cy="830997"/>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Reducing the Hazards of Dangerous Goods</a:t>
            </a:r>
          </a:p>
        </p:txBody>
      </p:sp>
    </p:spTree>
    <p:extLst>
      <p:ext uri="{BB962C8B-B14F-4D97-AF65-F5344CB8AC3E}">
        <p14:creationId xmlns:p14="http://schemas.microsoft.com/office/powerpoint/2010/main" val="2627643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1475656" y="1988840"/>
            <a:ext cx="6781800"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mailed by air can be exposed to which of the following?</a:t>
            </a:r>
          </a:p>
          <a:p>
            <a:pPr marL="536575">
              <a:spcBef>
                <a:spcPts val="1200"/>
              </a:spcBef>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Improper handling				B	Extremes in temperature			C	Extremes in pressure		D	Vibration					E	All of the above</a:t>
            </a:r>
          </a:p>
          <a:p>
            <a:pPr algn="ctr">
              <a:defRPr/>
            </a:pP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335602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899592" y="2060848"/>
            <a:ext cx="7632848" cy="403244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#2</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are defined by ICAO as articles or substances which are capable of posing a risk to:</a:t>
            </a:r>
          </a:p>
          <a:p>
            <a:pPr marL="1074738" indent="-538163">
              <a:spcBef>
                <a:spcPts val="1200"/>
              </a:spcBef>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Health</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B	Safety</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	Property</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D	Environment</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E	All of the above</a:t>
            </a:r>
          </a:p>
          <a:p>
            <a:pPr algn="ctr">
              <a:defRPr/>
            </a:pP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1415061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844824"/>
            <a:ext cx="8064896"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Identifying &amp; Classifying Dangerous Goods</a:t>
            </a:r>
          </a:p>
        </p:txBody>
      </p:sp>
      <p:pic>
        <p:nvPicPr>
          <p:cNvPr id="2" name="Picture 1"/>
          <p:cNvPicPr>
            <a:picLocks noChangeAspect="1"/>
          </p:cNvPicPr>
          <p:nvPr/>
        </p:nvPicPr>
        <p:blipFill rotWithShape="1">
          <a:blip r:embed="rId3"/>
          <a:srcRect b="75431"/>
          <a:stretch/>
        </p:blipFill>
        <p:spPr>
          <a:xfrm>
            <a:off x="755576" y="2636912"/>
            <a:ext cx="4806573" cy="936104"/>
          </a:xfrm>
          <a:prstGeom prst="rect">
            <a:avLst/>
          </a:prstGeom>
        </p:spPr>
      </p:pic>
      <p:pic>
        <p:nvPicPr>
          <p:cNvPr id="5" name="Picture 4"/>
          <p:cNvPicPr>
            <a:picLocks noChangeAspect="1"/>
          </p:cNvPicPr>
          <p:nvPr/>
        </p:nvPicPr>
        <p:blipFill rotWithShape="1">
          <a:blip r:embed="rId4"/>
          <a:srcRect r="7399" b="25919"/>
          <a:stretch/>
        </p:blipFill>
        <p:spPr>
          <a:xfrm>
            <a:off x="743456" y="4856400"/>
            <a:ext cx="5018020" cy="1030652"/>
          </a:xfrm>
          <a:prstGeom prst="rect">
            <a:avLst/>
          </a:prstGeom>
        </p:spPr>
      </p:pic>
      <p:pic>
        <p:nvPicPr>
          <p:cNvPr id="6" name="Picture 5"/>
          <p:cNvPicPr>
            <a:picLocks noChangeAspect="1"/>
          </p:cNvPicPr>
          <p:nvPr/>
        </p:nvPicPr>
        <p:blipFill>
          <a:blip r:embed="rId5"/>
          <a:stretch>
            <a:fillRect/>
          </a:stretch>
        </p:blipFill>
        <p:spPr>
          <a:xfrm>
            <a:off x="5821520" y="4856400"/>
            <a:ext cx="1035023" cy="1013266"/>
          </a:xfrm>
          <a:prstGeom prst="rect">
            <a:avLst/>
          </a:prstGeom>
        </p:spPr>
      </p:pic>
      <p:pic>
        <p:nvPicPr>
          <p:cNvPr id="7" name="Picture 6"/>
          <p:cNvPicPr>
            <a:picLocks noChangeAspect="1"/>
          </p:cNvPicPr>
          <p:nvPr/>
        </p:nvPicPr>
        <p:blipFill rotWithShape="1">
          <a:blip r:embed="rId6"/>
          <a:srcRect r="20300"/>
          <a:stretch/>
        </p:blipFill>
        <p:spPr>
          <a:xfrm>
            <a:off x="4427984" y="2670567"/>
            <a:ext cx="3753061" cy="898282"/>
          </a:xfrm>
          <a:prstGeom prst="rect">
            <a:avLst/>
          </a:prstGeom>
        </p:spPr>
      </p:pic>
      <p:pic>
        <p:nvPicPr>
          <p:cNvPr id="8" name="Picture 7"/>
          <p:cNvPicPr>
            <a:picLocks noChangeAspect="1"/>
          </p:cNvPicPr>
          <p:nvPr/>
        </p:nvPicPr>
        <p:blipFill rotWithShape="1">
          <a:blip r:embed="rId7"/>
          <a:srcRect r="933"/>
          <a:stretch/>
        </p:blipFill>
        <p:spPr>
          <a:xfrm>
            <a:off x="925792" y="3776244"/>
            <a:ext cx="4536504" cy="936197"/>
          </a:xfrm>
          <a:prstGeom prst="rect">
            <a:avLst/>
          </a:prstGeom>
        </p:spPr>
      </p:pic>
      <p:pic>
        <p:nvPicPr>
          <p:cNvPr id="9" name="Picture 8"/>
          <p:cNvPicPr>
            <a:picLocks noChangeAspect="1"/>
          </p:cNvPicPr>
          <p:nvPr/>
        </p:nvPicPr>
        <p:blipFill rotWithShape="1">
          <a:blip r:embed="rId8"/>
          <a:srcRect l="608" r="25494"/>
          <a:stretch/>
        </p:blipFill>
        <p:spPr>
          <a:xfrm>
            <a:off x="5462296" y="3690703"/>
            <a:ext cx="3015146" cy="1048010"/>
          </a:xfrm>
          <a:prstGeom prst="rect">
            <a:avLst/>
          </a:prstGeom>
        </p:spPr>
      </p:pic>
      <p:pic>
        <p:nvPicPr>
          <p:cNvPr id="10" name="Picture 9"/>
          <p:cNvPicPr>
            <a:picLocks noChangeAspect="1"/>
          </p:cNvPicPr>
          <p:nvPr/>
        </p:nvPicPr>
        <p:blipFill>
          <a:blip r:embed="rId9"/>
          <a:stretch>
            <a:fillRect/>
          </a:stretch>
        </p:blipFill>
        <p:spPr>
          <a:xfrm>
            <a:off x="6856543" y="4806356"/>
            <a:ext cx="1074424" cy="1113353"/>
          </a:xfrm>
          <a:prstGeom prst="rect">
            <a:avLst/>
          </a:prstGeom>
        </p:spPr>
      </p:pic>
    </p:spTree>
    <p:extLst>
      <p:ext uri="{BB962C8B-B14F-4D97-AF65-F5344CB8AC3E}">
        <p14:creationId xmlns:p14="http://schemas.microsoft.com/office/powerpoint/2010/main" val="2292988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700808"/>
            <a:ext cx="8064896" cy="2523768"/>
          </a:xfrm>
          <a:prstGeom prst="rect">
            <a:avLst/>
          </a:prstGeom>
          <a:noFill/>
        </p:spPr>
        <p:txBody>
          <a:bodyPr wrap="square" rtlCol="0">
            <a:spAutoFit/>
          </a:bodyPr>
          <a:lstStyle/>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The </a:t>
            </a:r>
            <a:r>
              <a:rPr lang="en-US" sz="2000" b="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ICAO List of Dangerous Goods</a:t>
            </a: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 provides the following information about specific materials:</a:t>
            </a:r>
          </a:p>
          <a:p>
            <a:endParaRPr lang="en-US" dirty="0"/>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Shipping name</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Hazard Class/Division</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United Nations (UN) identification number</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Allowable quantities</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Packaging Specifications </a:t>
            </a:r>
          </a:p>
        </p:txBody>
      </p:sp>
      <p:graphicFrame>
        <p:nvGraphicFramePr>
          <p:cNvPr id="2" name="Table 1"/>
          <p:cNvGraphicFramePr>
            <a:graphicFrameLocks noGrp="1"/>
          </p:cNvGraphicFramePr>
          <p:nvPr>
            <p:extLst>
              <p:ext uri="{D42A27DB-BD31-4B8C-83A1-F6EECF244321}">
                <p14:modId xmlns:p14="http://schemas.microsoft.com/office/powerpoint/2010/main" val="459124054"/>
              </p:ext>
            </p:extLst>
          </p:nvPr>
        </p:nvGraphicFramePr>
        <p:xfrm>
          <a:off x="726535" y="4581128"/>
          <a:ext cx="7776865" cy="1455048"/>
        </p:xfrm>
        <a:graphic>
          <a:graphicData uri="http://schemas.openxmlformats.org/drawingml/2006/table">
            <a:tbl>
              <a:tblPr firstRow="1" bandRow="1">
                <a:tableStyleId>{21E4AEA4-8DFA-4A89-87EB-49C32662AFE0}</a:tableStyleId>
              </a:tblPr>
              <a:tblGrid>
                <a:gridCol w="1002691">
                  <a:extLst>
                    <a:ext uri="{9D8B030D-6E8A-4147-A177-3AD203B41FA5}">
                      <a16:colId xmlns:a16="http://schemas.microsoft.com/office/drawing/2014/main" val="20000"/>
                    </a:ext>
                  </a:extLst>
                </a:gridCol>
                <a:gridCol w="1877629">
                  <a:extLst>
                    <a:ext uri="{9D8B030D-6E8A-4147-A177-3AD203B41FA5}">
                      <a16:colId xmlns:a16="http://schemas.microsoft.com/office/drawing/2014/main" val="20001"/>
                    </a:ext>
                  </a:extLst>
                </a:gridCol>
                <a:gridCol w="1116122">
                  <a:extLst>
                    <a:ext uri="{9D8B030D-6E8A-4147-A177-3AD203B41FA5}">
                      <a16:colId xmlns:a16="http://schemas.microsoft.com/office/drawing/2014/main" val="20002"/>
                    </a:ext>
                  </a:extLst>
                </a:gridCol>
                <a:gridCol w="1332151">
                  <a:extLst>
                    <a:ext uri="{9D8B030D-6E8A-4147-A177-3AD203B41FA5}">
                      <a16:colId xmlns:a16="http://schemas.microsoft.com/office/drawing/2014/main" val="20003"/>
                    </a:ext>
                  </a:extLst>
                </a:gridCol>
                <a:gridCol w="1332147">
                  <a:extLst>
                    <a:ext uri="{9D8B030D-6E8A-4147-A177-3AD203B41FA5}">
                      <a16:colId xmlns:a16="http://schemas.microsoft.com/office/drawing/2014/main" val="20004"/>
                    </a:ext>
                  </a:extLst>
                </a:gridCol>
                <a:gridCol w="1116125">
                  <a:extLst>
                    <a:ext uri="{9D8B030D-6E8A-4147-A177-3AD203B41FA5}">
                      <a16:colId xmlns:a16="http://schemas.microsoft.com/office/drawing/2014/main" val="20005"/>
                    </a:ext>
                  </a:extLst>
                </a:gridCol>
              </a:tblGrid>
              <a:tr h="518944">
                <a:tc>
                  <a:txBody>
                    <a:bodyPr/>
                    <a:lstStyle/>
                    <a:p>
                      <a:pPr algn="ctr"/>
                      <a:r>
                        <a:rPr lang="en-US" sz="1600" dirty="0"/>
                        <a:t>UN No.</a:t>
                      </a:r>
                    </a:p>
                  </a:txBody>
                  <a:tcPr/>
                </a:tc>
                <a:tc>
                  <a:txBody>
                    <a:bodyPr/>
                    <a:lstStyle/>
                    <a:p>
                      <a:pPr algn="ctr"/>
                      <a:r>
                        <a:rPr lang="en-US" sz="1600" dirty="0"/>
                        <a:t>Name and Description</a:t>
                      </a:r>
                      <a:r>
                        <a:rPr lang="en-US" sz="1600" baseline="0" dirty="0"/>
                        <a:t> </a:t>
                      </a:r>
                      <a:endParaRPr lang="en-US" sz="1600" dirty="0"/>
                    </a:p>
                  </a:txBody>
                  <a:tcPr/>
                </a:tc>
                <a:tc>
                  <a:txBody>
                    <a:bodyPr/>
                    <a:lstStyle/>
                    <a:p>
                      <a:pPr algn="ctr"/>
                      <a:r>
                        <a:rPr lang="en-US" sz="1600" dirty="0"/>
                        <a:t>Class or division</a:t>
                      </a:r>
                    </a:p>
                  </a:txBody>
                  <a:tcPr/>
                </a:tc>
                <a:tc>
                  <a:txBody>
                    <a:bodyPr/>
                    <a:lstStyle/>
                    <a:p>
                      <a:pPr algn="ctr"/>
                      <a:r>
                        <a:rPr lang="en-US" sz="1600" dirty="0"/>
                        <a:t>Subsidiary risk</a:t>
                      </a:r>
                    </a:p>
                  </a:txBody>
                  <a:tcPr/>
                </a:tc>
                <a:tc>
                  <a:txBody>
                    <a:bodyPr/>
                    <a:lstStyle/>
                    <a:p>
                      <a:pPr algn="ctr"/>
                      <a:r>
                        <a:rPr lang="en-US" sz="1600" dirty="0"/>
                        <a:t>UN packing group</a:t>
                      </a:r>
                    </a:p>
                  </a:txBody>
                  <a:tcPr/>
                </a:tc>
                <a:tc>
                  <a:txBody>
                    <a:bodyPr/>
                    <a:lstStyle/>
                    <a:p>
                      <a:pPr algn="ctr"/>
                      <a:r>
                        <a:rPr lang="en-US" sz="1600" dirty="0"/>
                        <a:t>Special Provisions</a:t>
                      </a:r>
                    </a:p>
                  </a:txBody>
                  <a:tcPr/>
                </a:tc>
                <a:extLst>
                  <a:ext uri="{0D108BD9-81ED-4DB2-BD59-A6C34878D82A}">
                    <a16:rowId xmlns:a16="http://schemas.microsoft.com/office/drawing/2014/main" val="10000"/>
                  </a:ext>
                </a:extLst>
              </a:tr>
              <a:tr h="315667">
                <a:tc>
                  <a:txBody>
                    <a:bodyPr/>
                    <a:lstStyle/>
                    <a:p>
                      <a:pPr algn="ctr"/>
                      <a:r>
                        <a:rPr lang="en-US" dirty="0"/>
                        <a:t>(1)</a:t>
                      </a:r>
                    </a:p>
                  </a:txBody>
                  <a:tcPr/>
                </a:tc>
                <a:tc>
                  <a:txBody>
                    <a:bodyPr/>
                    <a:lstStyle/>
                    <a:p>
                      <a:pPr algn="ctr"/>
                      <a:r>
                        <a:rPr lang="en-US" dirty="0"/>
                        <a:t>(2)</a:t>
                      </a:r>
                    </a:p>
                  </a:txBody>
                  <a:tcPr/>
                </a:tc>
                <a:tc>
                  <a:txBody>
                    <a:bodyPr/>
                    <a:lstStyle/>
                    <a:p>
                      <a:pPr algn="ctr"/>
                      <a:r>
                        <a:rPr lang="en-US" dirty="0"/>
                        <a:t>(3)</a:t>
                      </a:r>
                    </a:p>
                  </a:txBody>
                  <a:tcPr/>
                </a:tc>
                <a:tc>
                  <a:txBody>
                    <a:bodyPr/>
                    <a:lstStyle/>
                    <a:p>
                      <a:pPr algn="ctr"/>
                      <a:r>
                        <a:rPr lang="en-US" dirty="0"/>
                        <a:t>(4)</a:t>
                      </a:r>
                    </a:p>
                  </a:txBody>
                  <a:tcPr/>
                </a:tc>
                <a:tc>
                  <a:txBody>
                    <a:bodyPr/>
                    <a:lstStyle/>
                    <a:p>
                      <a:pPr algn="ctr"/>
                      <a:r>
                        <a:rPr lang="en-US" dirty="0"/>
                        <a:t>(5)</a:t>
                      </a:r>
                    </a:p>
                  </a:txBody>
                  <a:tcPr/>
                </a:tc>
                <a:tc>
                  <a:txBody>
                    <a:bodyPr/>
                    <a:lstStyle/>
                    <a:p>
                      <a:pPr algn="ctr"/>
                      <a:r>
                        <a:rPr lang="en-US" dirty="0"/>
                        <a:t>(6)</a:t>
                      </a:r>
                    </a:p>
                  </a:txBody>
                  <a:tcPr/>
                </a:tc>
                <a:extLst>
                  <a:ext uri="{0D108BD9-81ED-4DB2-BD59-A6C34878D82A}">
                    <a16:rowId xmlns:a16="http://schemas.microsoft.com/office/drawing/2014/main" val="10001"/>
                  </a:ext>
                </a:extLst>
              </a:tr>
              <a:tr h="510168">
                <a:tc>
                  <a:txBody>
                    <a:bodyPr/>
                    <a:lstStyle/>
                    <a:p>
                      <a:r>
                        <a:rPr lang="en-US" sz="1200" dirty="0"/>
                        <a:t>1549</a:t>
                      </a:r>
                    </a:p>
                  </a:txBody>
                  <a:tcPr/>
                </a:tc>
                <a:tc>
                  <a:txBody>
                    <a:bodyPr/>
                    <a:lstStyle/>
                    <a:p>
                      <a:r>
                        <a:rPr lang="en-US" sz="1200" dirty="0"/>
                        <a:t>ANTIMONY</a:t>
                      </a:r>
                      <a:r>
                        <a:rPr lang="en-US" sz="1200" baseline="0" dirty="0"/>
                        <a:t> COMPOUND, INORGANIC, SOLID, N.O.S.</a:t>
                      </a:r>
                      <a:endParaRPr lang="en-US" sz="1200" dirty="0"/>
                    </a:p>
                  </a:txBody>
                  <a:tcPr/>
                </a:tc>
                <a:tc>
                  <a:txBody>
                    <a:bodyPr/>
                    <a:lstStyle/>
                    <a:p>
                      <a:pPr algn="ctr"/>
                      <a:r>
                        <a:rPr lang="en-US" sz="1200" dirty="0"/>
                        <a:t>6.1</a:t>
                      </a:r>
                    </a:p>
                  </a:txBody>
                  <a:tcPr/>
                </a:tc>
                <a:tc>
                  <a:txBody>
                    <a:bodyPr/>
                    <a:lstStyle/>
                    <a:p>
                      <a:pPr algn="ctr"/>
                      <a:endParaRPr lang="en-US" sz="1200" dirty="0"/>
                    </a:p>
                  </a:txBody>
                  <a:tcPr/>
                </a:tc>
                <a:tc>
                  <a:txBody>
                    <a:bodyPr/>
                    <a:lstStyle/>
                    <a:p>
                      <a:pPr algn="ctr"/>
                      <a:r>
                        <a:rPr lang="en-US" sz="1200" dirty="0"/>
                        <a:t>III</a:t>
                      </a:r>
                    </a:p>
                  </a:txBody>
                  <a:tcPr/>
                </a:tc>
                <a:tc>
                  <a:txBody>
                    <a:bodyPr/>
                    <a:lstStyle/>
                    <a:p>
                      <a:pPr algn="ctr"/>
                      <a:r>
                        <a:rPr lang="en-US" sz="1200" dirty="0"/>
                        <a:t>45</a:t>
                      </a:r>
                    </a:p>
                    <a:p>
                      <a:pPr algn="ctr"/>
                      <a:r>
                        <a:rPr lang="en-US" sz="1200" dirty="0"/>
                        <a:t>274</a:t>
                      </a:r>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726535" y="6036176"/>
            <a:ext cx="7776867"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This is a sample of some of the information you can find in the ICAO List of Dangerous Goods.</a:t>
            </a:r>
          </a:p>
        </p:txBody>
      </p:sp>
    </p:spTree>
    <p:extLst>
      <p:ext uri="{BB962C8B-B14F-4D97-AF65-F5344CB8AC3E}">
        <p14:creationId xmlns:p14="http://schemas.microsoft.com/office/powerpoint/2010/main" val="3554960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700808"/>
            <a:ext cx="4208884" cy="648072"/>
          </a:xfrm>
        </p:spPr>
        <p:txBody>
          <a:bodyPr>
            <a:normAutofit/>
          </a:bodyPr>
          <a:lstStyle/>
          <a:p>
            <a:pPr algn="ctr"/>
            <a:r>
              <a:rPr lang="en-US" sz="3200" dirty="0">
                <a:solidFill>
                  <a:schemeClr val="tx2">
                    <a:lumMod val="75000"/>
                  </a:schemeClr>
                </a:solidFill>
              </a:rPr>
              <a:t>UN Numbers</a:t>
            </a:r>
          </a:p>
        </p:txBody>
      </p:sp>
      <p:sp>
        <p:nvSpPr>
          <p:cNvPr id="3" name="TextBox 2"/>
          <p:cNvSpPr txBox="1"/>
          <p:nvPr/>
        </p:nvSpPr>
        <p:spPr>
          <a:xfrm>
            <a:off x="1295636" y="4365104"/>
            <a:ext cx="6408712" cy="1938992"/>
          </a:xfrm>
          <a:prstGeom prst="rect">
            <a:avLst/>
          </a:prstGeom>
          <a:noFill/>
        </p:spPr>
        <p:txBody>
          <a:bodyPr wrap="square" rtlCol="0">
            <a:spAutoFit/>
          </a:bodyPr>
          <a:lstStyle/>
          <a:p>
            <a:r>
              <a:rPr lang="en-US" sz="2000" b="1" u="sng"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More UN Number Examples</a:t>
            </a:r>
            <a:r>
              <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a:t>
            </a:r>
          </a:p>
          <a:p>
            <a:pPr algn="ctr"/>
            <a:endPar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Ø"/>
            </a:pPr>
            <a:r>
              <a:rPr lang="en-US" sz="2000" b="1"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UN 0334 </a:t>
            </a:r>
            <a:r>
              <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 Fireworks</a:t>
            </a:r>
          </a:p>
          <a:p>
            <a:pPr marL="342900" indent="-342900">
              <a:buFont typeface="Wingdings" panose="05000000000000000000" pitchFamily="2" charset="2"/>
              <a:buChar char="Ø"/>
            </a:pPr>
            <a:r>
              <a:rPr lang="en-US" sz="2000" b="1"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UN 1013 </a:t>
            </a:r>
            <a:r>
              <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 Carbon dioxide</a:t>
            </a:r>
          </a:p>
          <a:p>
            <a:pPr marL="342900" indent="-342900">
              <a:buFont typeface="Wingdings" panose="05000000000000000000" pitchFamily="2" charset="2"/>
              <a:buChar char="Ø"/>
            </a:pPr>
            <a:r>
              <a:rPr lang="en-US" sz="2000" b="1"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UN 2024 </a:t>
            </a:r>
            <a:r>
              <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 Mercury compounds, liquid, </a:t>
            </a:r>
            <a:r>
              <a:rPr lang="en-US" sz="2000" dirty="0" err="1">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n.o.s</a:t>
            </a:r>
            <a:endPar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Ø"/>
            </a:pPr>
            <a:r>
              <a:rPr lang="en-US" sz="2000" b="1"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UN 3093 </a:t>
            </a:r>
            <a:r>
              <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 Corrosive liquid, oxidizing, </a:t>
            </a:r>
            <a:r>
              <a:rPr lang="en-US" sz="2000" dirty="0" err="1">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rPr>
              <a:t>n.o.s</a:t>
            </a:r>
            <a:endParaRPr lang="en-US" sz="2000" dirty="0">
              <a:solidFill>
                <a:schemeClr val="accent2">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a:blip r:embed="rId3"/>
          <a:stretch>
            <a:fillRect/>
          </a:stretch>
        </p:blipFill>
        <p:spPr>
          <a:xfrm>
            <a:off x="2771800" y="2473737"/>
            <a:ext cx="1362075" cy="1495425"/>
          </a:xfrm>
          <a:prstGeom prst="rect">
            <a:avLst/>
          </a:prstGeom>
        </p:spPr>
      </p:pic>
      <p:pic>
        <p:nvPicPr>
          <p:cNvPr id="5" name="Picture 4"/>
          <p:cNvPicPr>
            <a:picLocks noChangeAspect="1"/>
          </p:cNvPicPr>
          <p:nvPr/>
        </p:nvPicPr>
        <p:blipFill rotWithShape="1">
          <a:blip r:embed="rId4"/>
          <a:srcRect b="5794"/>
          <a:stretch/>
        </p:blipFill>
        <p:spPr>
          <a:xfrm>
            <a:off x="4499992" y="2416589"/>
            <a:ext cx="1504950" cy="1516468"/>
          </a:xfrm>
          <a:prstGeom prst="rect">
            <a:avLst/>
          </a:prstGeom>
        </p:spPr>
      </p:pic>
    </p:spTree>
    <p:extLst>
      <p:ext uri="{BB962C8B-B14F-4D97-AF65-F5344CB8AC3E}">
        <p14:creationId xmlns:p14="http://schemas.microsoft.com/office/powerpoint/2010/main" val="2372302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548680"/>
            <a:ext cx="5760640" cy="648072"/>
          </a:xfrm>
        </p:spPr>
        <p:txBody>
          <a:bodyPr>
            <a:noAutofit/>
          </a:bodyPr>
          <a:lstStyle/>
          <a:p>
            <a:pPr algn="ctr"/>
            <a:r>
              <a:rPr lang="en-US" sz="2000" dirty="0"/>
              <a:t>The 9 Classes of Dangerous Goods</a:t>
            </a:r>
          </a:p>
        </p:txBody>
      </p:sp>
      <p:pic>
        <p:nvPicPr>
          <p:cNvPr id="3" name="Picture 2"/>
          <p:cNvPicPr>
            <a:picLocks noChangeAspect="1"/>
          </p:cNvPicPr>
          <p:nvPr/>
        </p:nvPicPr>
        <p:blipFill rotWithShape="1">
          <a:blip r:embed="rId3"/>
          <a:srcRect t="3831" b="5501"/>
          <a:stretch/>
        </p:blipFill>
        <p:spPr>
          <a:xfrm>
            <a:off x="611560" y="1628800"/>
            <a:ext cx="7943850" cy="5112568"/>
          </a:xfrm>
          <a:prstGeom prst="rect">
            <a:avLst/>
          </a:prstGeom>
        </p:spPr>
      </p:pic>
    </p:spTree>
    <p:extLst>
      <p:ext uri="{BB962C8B-B14F-4D97-AF65-F5344CB8AC3E}">
        <p14:creationId xmlns:p14="http://schemas.microsoft.com/office/powerpoint/2010/main" val="394278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628800"/>
            <a:ext cx="5112568" cy="648072"/>
          </a:xfrm>
        </p:spPr>
        <p:txBody>
          <a:bodyPr>
            <a:noAutofit/>
          </a:bodyPr>
          <a:lstStyle/>
          <a:p>
            <a:pPr algn="ctr"/>
            <a:r>
              <a:rPr lang="en-US" sz="2400" u="sng" dirty="0">
                <a:solidFill>
                  <a:schemeClr val="tx1"/>
                </a:solidFill>
              </a:rPr>
              <a:t>Hazard Class 1 - Explosives</a:t>
            </a:r>
          </a:p>
        </p:txBody>
      </p:sp>
      <p:sp>
        <p:nvSpPr>
          <p:cNvPr id="6" name="TextBox 5"/>
          <p:cNvSpPr txBox="1"/>
          <p:nvPr/>
        </p:nvSpPr>
        <p:spPr>
          <a:xfrm>
            <a:off x="2051720" y="4339456"/>
            <a:ext cx="5254824"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1 Materials:</a:t>
            </a:r>
          </a:p>
        </p:txBody>
      </p:sp>
      <p:pic>
        <p:nvPicPr>
          <p:cNvPr id="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5782" y="5145116"/>
            <a:ext cx="1521113" cy="1289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5"/>
          <a:stretch>
            <a:fillRect/>
          </a:stretch>
        </p:blipFill>
        <p:spPr>
          <a:xfrm>
            <a:off x="1532875" y="2165747"/>
            <a:ext cx="6150257" cy="1636762"/>
          </a:xfrm>
          <a:prstGeom prst="rect">
            <a:avLst/>
          </a:prstGeom>
        </p:spPr>
      </p:pic>
      <p:pic>
        <p:nvPicPr>
          <p:cNvPr id="11" name="Picture 4" descr="ammo.jpg"/>
          <p:cNvPicPr>
            <a:picLocks noChangeAspect="1"/>
          </p:cNvPicPr>
          <p:nvPr>
            <p:custDataLst>
              <p:tags r:id="rId1"/>
            </p:custDataLst>
          </p:nvPr>
        </p:nvPicPr>
        <p:blipFill>
          <a:blip r:embed="rId6"/>
          <a:srcRect/>
          <a:stretch>
            <a:fillRect/>
          </a:stretch>
        </p:blipFill>
        <p:spPr bwMode="auto">
          <a:xfrm>
            <a:off x="1515569" y="5157192"/>
            <a:ext cx="1371600" cy="1303338"/>
          </a:xfrm>
          <a:prstGeom prst="rect">
            <a:avLst/>
          </a:prstGeom>
          <a:noFill/>
          <a:ln w="9525">
            <a:noFill/>
            <a:miter lim="800000"/>
            <a:headEnd/>
            <a:tailEnd/>
          </a:ln>
        </p:spPr>
      </p:pic>
      <p:pic>
        <p:nvPicPr>
          <p:cNvPr id="8" name="Picture 4"/>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69055" y="4928705"/>
            <a:ext cx="2041318" cy="15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370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040"/>
          <p:cNvSpPr txBox="1">
            <a:spLocks noChangeArrowheads="1"/>
          </p:cNvSpPr>
          <p:nvPr/>
        </p:nvSpPr>
        <p:spPr bwMode="auto">
          <a:xfrm>
            <a:off x="2914650" y="6451600"/>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fr-CH" sz="1000" dirty="0">
                <a:solidFill>
                  <a:schemeClr val="bg1"/>
                </a:solidFill>
                <a:latin typeface="Verdana" pitchFamily="34" charset="0"/>
              </a:rPr>
              <a:t>© UPU 2013 – All </a:t>
            </a:r>
            <a:r>
              <a:rPr lang="fr-CH" sz="1000" dirty="0" err="1">
                <a:solidFill>
                  <a:schemeClr val="bg1"/>
                </a:solidFill>
                <a:latin typeface="Verdana" pitchFamily="34" charset="0"/>
              </a:rPr>
              <a:t>rights</a:t>
            </a:r>
            <a:r>
              <a:rPr lang="fr-CH" sz="1000" dirty="0">
                <a:solidFill>
                  <a:schemeClr val="bg1"/>
                </a:solidFill>
                <a:latin typeface="Verdana" pitchFamily="34" charset="0"/>
              </a:rPr>
              <a:t> </a:t>
            </a:r>
            <a:r>
              <a:rPr lang="fr-CH" sz="1000" dirty="0" err="1">
                <a:solidFill>
                  <a:schemeClr val="bg1"/>
                </a:solidFill>
                <a:latin typeface="Verdana" pitchFamily="34" charset="0"/>
              </a:rPr>
              <a:t>reserved</a:t>
            </a:r>
            <a:endParaRPr lang="fr-FR" sz="1000" dirty="0">
              <a:solidFill>
                <a:schemeClr val="bg1"/>
              </a:solidFill>
              <a:latin typeface="Verdana" pitchFamily="34" charset="0"/>
            </a:endParaRPr>
          </a:p>
        </p:txBody>
      </p:sp>
      <p:sp>
        <p:nvSpPr>
          <p:cNvPr id="9" name="TextBox 8"/>
          <p:cNvSpPr txBox="1"/>
          <p:nvPr/>
        </p:nvSpPr>
        <p:spPr>
          <a:xfrm>
            <a:off x="503040" y="1484784"/>
            <a:ext cx="8640960" cy="4862870"/>
          </a:xfrm>
          <a:prstGeom prst="rect">
            <a:avLst/>
          </a:prstGeom>
          <a:noFill/>
        </p:spPr>
        <p:txBody>
          <a:bodyPr wrap="square" lIns="91440" tIns="45720" rIns="91440" bIns="45720" rtlCol="0" anchor="t">
            <a:spAutoFit/>
          </a:bodyPr>
          <a:lstStyle/>
          <a:p>
            <a:endParaRPr lang="en-US" sz="2400" dirty="0">
              <a:solidFill>
                <a:schemeClr val="tx2">
                  <a:lumMod val="75000"/>
                </a:schemeClr>
              </a:solidFill>
              <a:latin typeface="Verdana"/>
              <a:ea typeface="Verdana"/>
              <a:cs typeface="Verdana"/>
            </a:endParaRPr>
          </a:p>
          <a:p>
            <a:r>
              <a:rPr lang="en-US" sz="2400" b="1" dirty="0">
                <a:solidFill>
                  <a:schemeClr val="tx2">
                    <a:lumMod val="75000"/>
                  </a:schemeClr>
                </a:solidFill>
                <a:latin typeface="Verdana"/>
                <a:ea typeface="Verdana"/>
                <a:cs typeface="Verdana"/>
              </a:rPr>
              <a:t>Modules:</a:t>
            </a:r>
            <a:endParaRPr lang="en-US" b="1">
              <a:solidFill>
                <a:schemeClr val="tx2">
                  <a:lumMod val="75000"/>
                </a:schemeClr>
              </a:solidFill>
              <a:cs typeface="Calibri"/>
            </a:endParaRPr>
          </a:p>
          <a:p>
            <a:endParaRPr lang="en-US" sz="24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General Philosophy</a:t>
            </a:r>
          </a:p>
          <a:p>
            <a:pPr marL="342900"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Identifying &amp; Classifying Dangerous Goods</a:t>
            </a:r>
          </a:p>
          <a:p>
            <a:pPr marL="342900"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Limitations</a:t>
            </a:r>
          </a:p>
          <a:p>
            <a:pPr marL="342900"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Requirements for Mailers</a:t>
            </a:r>
          </a:p>
          <a:p>
            <a:pPr marL="800100" lvl="1"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Packing, Labeling &amp; Marking</a:t>
            </a:r>
          </a:p>
          <a:p>
            <a:pPr marL="800100" lvl="1"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Transportation Documents</a:t>
            </a:r>
          </a:p>
          <a:p>
            <a:pPr marL="342900" indent="-342900">
              <a:buFont typeface="Wingdings" panose="05000000000000000000" pitchFamily="2" charset="2"/>
              <a:buChar char="q"/>
            </a:pPr>
            <a:r>
              <a:rPr lang="en-US" sz="2000"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Acceptance of Permitted Dangerous Goods</a:t>
            </a:r>
          </a:p>
          <a:p>
            <a:pPr marL="342900" indent="-342900">
              <a:buFont typeface="Wingdings" panose="05000000000000000000" pitchFamily="2" charset="2"/>
              <a:buChar char="q"/>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Recognition of Undeclared Dangerous Goods</a:t>
            </a:r>
          </a:p>
          <a:p>
            <a:pPr marL="342900" indent="-342900">
              <a:buFont typeface="Wingdings" panose="05000000000000000000" pitchFamily="2" charset="2"/>
              <a:buChar char="q"/>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Mail Processing and Handling Procedures</a:t>
            </a:r>
          </a:p>
          <a:p>
            <a:pPr marL="342900" indent="-342900">
              <a:buFont typeface="Wingdings" panose="05000000000000000000" pitchFamily="2" charset="2"/>
              <a:buChar char="q"/>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Passenger &amp; Crew Provisions</a:t>
            </a:r>
          </a:p>
          <a:p>
            <a:pPr marL="342900" indent="-342900">
              <a:buFont typeface="Wingdings" panose="05000000000000000000" pitchFamily="2" charset="2"/>
              <a:buChar char="q"/>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Emergency Procedures </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DAACAF43-526E-4903-95EB-2F8EA4934A7F}"/>
              </a:ext>
            </a:extLst>
          </p:cNvPr>
          <p:cNvSpPr txBox="1"/>
          <p:nvPr/>
        </p:nvSpPr>
        <p:spPr>
          <a:xfrm>
            <a:off x="3123234" y="287437"/>
            <a:ext cx="58394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dirty="0">
                <a:solidFill>
                  <a:schemeClr val="bg1"/>
                </a:solidFill>
                <a:latin typeface="Verdana"/>
                <a:ea typeface="Verdana"/>
                <a:cs typeface="Verdana"/>
              </a:rPr>
              <a:t>Training</a:t>
            </a:r>
            <a:r>
              <a:rPr lang="en-US" sz="2400" b="1" u="sng" dirty="0">
                <a:solidFill>
                  <a:schemeClr val="bg1"/>
                </a:solidFill>
                <a:latin typeface="Verdana"/>
                <a:ea typeface="+mn-lt"/>
                <a:cs typeface="+mn-lt"/>
              </a:rPr>
              <a:t> Course for Mail Acceptance Staff</a:t>
            </a:r>
            <a:endParaRPr lang="en-US" sz="2400" b="1">
              <a:solidFill>
                <a:schemeClr val="bg1"/>
              </a:solidFill>
              <a:latin typeface="Verdana"/>
              <a:ea typeface="Verdana"/>
              <a:cs typeface="Calibri"/>
            </a:endParaRPr>
          </a:p>
        </p:txBody>
      </p:sp>
    </p:spTree>
    <p:extLst>
      <p:ext uri="{BB962C8B-B14F-4D97-AF65-F5344CB8AC3E}">
        <p14:creationId xmlns:p14="http://schemas.microsoft.com/office/powerpoint/2010/main" val="157214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628800"/>
            <a:ext cx="5112568" cy="648072"/>
          </a:xfrm>
        </p:spPr>
        <p:txBody>
          <a:bodyPr>
            <a:noAutofit/>
          </a:bodyPr>
          <a:lstStyle/>
          <a:p>
            <a:pPr algn="ctr"/>
            <a:r>
              <a:rPr lang="en-US" sz="2400" u="sng" dirty="0">
                <a:solidFill>
                  <a:schemeClr val="tx1"/>
                </a:solidFill>
              </a:rPr>
              <a:t>Hazard Class 2 - Gases</a:t>
            </a:r>
          </a:p>
        </p:txBody>
      </p:sp>
      <p:sp>
        <p:nvSpPr>
          <p:cNvPr id="6" name="TextBox 5"/>
          <p:cNvSpPr txBox="1"/>
          <p:nvPr/>
        </p:nvSpPr>
        <p:spPr>
          <a:xfrm>
            <a:off x="2226235" y="4365104"/>
            <a:ext cx="5254824"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2 Materials:</a:t>
            </a:r>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2276872"/>
            <a:ext cx="1624962" cy="162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23692" y="2268481"/>
            <a:ext cx="1601595" cy="163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2297" y="2268481"/>
            <a:ext cx="1536007" cy="163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PTShape_1" descr="aerosol can.png"/>
          <p:cNvPicPr>
            <a:picLocks noChangeAspect="1"/>
          </p:cNvPicPr>
          <p:nvPr>
            <p:custDataLst>
              <p:tags r:id="rId1"/>
            </p:custDataLst>
          </p:nvPr>
        </p:nvPicPr>
        <p:blipFill>
          <a:blip r:embed="rId7"/>
          <a:srcRect l="18877" t="9195" r="20088"/>
          <a:stretch>
            <a:fillRect/>
          </a:stretch>
        </p:blipFill>
        <p:spPr bwMode="auto">
          <a:xfrm>
            <a:off x="5172785" y="5221998"/>
            <a:ext cx="599512" cy="1502748"/>
          </a:xfrm>
          <a:prstGeom prst="rect">
            <a:avLst/>
          </a:prstGeom>
          <a:noFill/>
          <a:ln w="9525">
            <a:noFill/>
            <a:miter lim="800000"/>
            <a:headEnd/>
            <a:tailEnd/>
          </a:ln>
        </p:spPr>
      </p:pic>
      <p:pic>
        <p:nvPicPr>
          <p:cNvPr id="15" name="Picture 14"/>
          <p:cNvPicPr>
            <a:picLocks noChangeAspect="1"/>
          </p:cNvPicPr>
          <p:nvPr/>
        </p:nvPicPr>
        <p:blipFill rotWithShape="1">
          <a:blip r:embed="rId8"/>
          <a:srcRect r="36403"/>
          <a:stretch/>
        </p:blipFill>
        <p:spPr>
          <a:xfrm>
            <a:off x="6228184" y="5014979"/>
            <a:ext cx="1762265" cy="1694491"/>
          </a:xfrm>
          <a:prstGeom prst="rect">
            <a:avLst/>
          </a:prstGeom>
        </p:spPr>
      </p:pic>
      <p:pic>
        <p:nvPicPr>
          <p:cNvPr id="3" name="Picture 2"/>
          <p:cNvPicPr>
            <a:picLocks noChangeAspect="1"/>
          </p:cNvPicPr>
          <p:nvPr/>
        </p:nvPicPr>
        <p:blipFill>
          <a:blip r:embed="rId9"/>
          <a:stretch>
            <a:fillRect/>
          </a:stretch>
        </p:blipFill>
        <p:spPr>
          <a:xfrm>
            <a:off x="2065018" y="5187950"/>
            <a:ext cx="613738" cy="1521520"/>
          </a:xfrm>
          <a:prstGeom prst="rect">
            <a:avLst/>
          </a:prstGeom>
        </p:spPr>
      </p:pic>
      <p:pic>
        <p:nvPicPr>
          <p:cNvPr id="4" name="Picture 3"/>
          <p:cNvPicPr>
            <a:picLocks noChangeAspect="1"/>
          </p:cNvPicPr>
          <p:nvPr/>
        </p:nvPicPr>
        <p:blipFill rotWithShape="1">
          <a:blip r:embed="rId10"/>
          <a:srcRect r="4851"/>
          <a:stretch/>
        </p:blipFill>
        <p:spPr>
          <a:xfrm>
            <a:off x="3469628" y="5150053"/>
            <a:ext cx="994787" cy="1551820"/>
          </a:xfrm>
          <a:prstGeom prst="rect">
            <a:avLst/>
          </a:prstGeom>
        </p:spPr>
      </p:pic>
    </p:spTree>
    <p:extLst>
      <p:ext uri="{BB962C8B-B14F-4D97-AF65-F5344CB8AC3E}">
        <p14:creationId xmlns:p14="http://schemas.microsoft.com/office/powerpoint/2010/main" val="4192433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628800"/>
            <a:ext cx="8064896" cy="648072"/>
          </a:xfrm>
        </p:spPr>
        <p:txBody>
          <a:bodyPr>
            <a:noAutofit/>
          </a:bodyPr>
          <a:lstStyle/>
          <a:p>
            <a:pPr algn="ctr"/>
            <a:r>
              <a:rPr lang="en-US" sz="2400" u="sng" dirty="0">
                <a:solidFill>
                  <a:schemeClr val="tx1"/>
                </a:solidFill>
              </a:rPr>
              <a:t>Hazard Class 3 – Flammable &amp; </a:t>
            </a:r>
            <a:br>
              <a:rPr lang="en-US" sz="2400" u="sng" dirty="0">
                <a:solidFill>
                  <a:schemeClr val="tx1"/>
                </a:solidFill>
              </a:rPr>
            </a:br>
            <a:r>
              <a:rPr lang="en-US" sz="2400" u="sng" dirty="0">
                <a:solidFill>
                  <a:schemeClr val="tx1"/>
                </a:solidFill>
              </a:rPr>
              <a:t>Combustible Liquids</a:t>
            </a:r>
          </a:p>
        </p:txBody>
      </p:sp>
      <p:sp>
        <p:nvSpPr>
          <p:cNvPr id="6" name="TextBox 5"/>
          <p:cNvSpPr txBox="1"/>
          <p:nvPr/>
        </p:nvSpPr>
        <p:spPr>
          <a:xfrm>
            <a:off x="2226235" y="4365104"/>
            <a:ext cx="5254824"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3 Materials:</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4822" y="2561382"/>
            <a:ext cx="1638371" cy="1638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a:stretch>
            <a:fillRect/>
          </a:stretch>
        </p:blipFill>
        <p:spPr>
          <a:xfrm>
            <a:off x="1383688" y="5116320"/>
            <a:ext cx="1420041" cy="1397229"/>
          </a:xfrm>
          <a:prstGeom prst="rect">
            <a:avLst/>
          </a:prstGeom>
        </p:spPr>
      </p:pic>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100" y="4989443"/>
            <a:ext cx="1610544" cy="1650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6"/>
          <a:srcRect t="3458" b="6594"/>
          <a:stretch/>
        </p:blipFill>
        <p:spPr>
          <a:xfrm>
            <a:off x="6876256" y="5419701"/>
            <a:ext cx="1404670" cy="1069854"/>
          </a:xfrm>
          <a:prstGeom prst="rect">
            <a:avLst/>
          </a:prstGeom>
        </p:spPr>
      </p:pic>
      <p:pic>
        <p:nvPicPr>
          <p:cNvPr id="5" name="Picture 4"/>
          <p:cNvPicPr>
            <a:picLocks noChangeAspect="1"/>
          </p:cNvPicPr>
          <p:nvPr/>
        </p:nvPicPr>
        <p:blipFill>
          <a:blip r:embed="rId7"/>
          <a:stretch>
            <a:fillRect/>
          </a:stretch>
        </p:blipFill>
        <p:spPr>
          <a:xfrm>
            <a:off x="3385152" y="5198860"/>
            <a:ext cx="879340" cy="1303167"/>
          </a:xfrm>
          <a:prstGeom prst="rect">
            <a:avLst/>
          </a:prstGeom>
        </p:spPr>
      </p:pic>
    </p:spTree>
    <p:extLst>
      <p:ext uri="{BB962C8B-B14F-4D97-AF65-F5344CB8AC3E}">
        <p14:creationId xmlns:p14="http://schemas.microsoft.com/office/powerpoint/2010/main" val="4010674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628800"/>
            <a:ext cx="6264696" cy="648072"/>
          </a:xfrm>
        </p:spPr>
        <p:txBody>
          <a:bodyPr>
            <a:noAutofit/>
          </a:bodyPr>
          <a:lstStyle/>
          <a:p>
            <a:pPr algn="ctr"/>
            <a:r>
              <a:rPr lang="en-US" sz="2400" u="sng" dirty="0">
                <a:solidFill>
                  <a:schemeClr val="tx1"/>
                </a:solidFill>
              </a:rPr>
              <a:t>Hazard Class 4 – Flammable Solids</a:t>
            </a:r>
          </a:p>
        </p:txBody>
      </p:sp>
      <p:sp>
        <p:nvSpPr>
          <p:cNvPr id="6" name="TextBox 5"/>
          <p:cNvSpPr txBox="1"/>
          <p:nvPr/>
        </p:nvSpPr>
        <p:spPr>
          <a:xfrm>
            <a:off x="2051720" y="4221088"/>
            <a:ext cx="5254824"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4 Materials:</a:t>
            </a:r>
          </a:p>
        </p:txBody>
      </p:sp>
      <p:pic>
        <p:nvPicPr>
          <p:cNvPr id="3" name="Picture 2"/>
          <p:cNvPicPr>
            <a:picLocks noChangeAspect="1"/>
          </p:cNvPicPr>
          <p:nvPr/>
        </p:nvPicPr>
        <p:blipFill>
          <a:blip r:embed="rId4"/>
          <a:stretch>
            <a:fillRect/>
          </a:stretch>
        </p:blipFill>
        <p:spPr>
          <a:xfrm>
            <a:off x="2051720" y="2312191"/>
            <a:ext cx="4909584" cy="1640703"/>
          </a:xfrm>
          <a:prstGeom prst="rect">
            <a:avLst/>
          </a:prstGeom>
        </p:spPr>
      </p:pic>
      <p:pic>
        <p:nvPicPr>
          <p:cNvPr id="5" name="Picture 6" descr="charcoal and matches"/>
          <p:cNvPicPr>
            <a:picLocks noChangeAspect="1" noChangeArrowheads="1"/>
          </p:cNvPicPr>
          <p:nvPr>
            <p:custDataLst>
              <p:tags r:id="rId1"/>
            </p:custDataLst>
          </p:nvPr>
        </p:nvPicPr>
        <p:blipFill rotWithShape="1">
          <a:blip r:embed="rId5"/>
          <a:srcRect b="31924"/>
          <a:stretch/>
        </p:blipFill>
        <p:spPr bwMode="auto">
          <a:xfrm>
            <a:off x="3312434" y="5118579"/>
            <a:ext cx="1798647" cy="1059888"/>
          </a:xfrm>
          <a:prstGeom prst="rect">
            <a:avLst/>
          </a:prstGeom>
          <a:noFill/>
          <a:ln w="9525">
            <a:noFill/>
            <a:miter lim="800000"/>
            <a:headEnd/>
            <a:tailEnd/>
          </a:ln>
        </p:spPr>
      </p:pic>
      <p:pic>
        <p:nvPicPr>
          <p:cNvPr id="4" name="Picture 3"/>
          <p:cNvPicPr>
            <a:picLocks noChangeAspect="1"/>
          </p:cNvPicPr>
          <p:nvPr/>
        </p:nvPicPr>
        <p:blipFill rotWithShape="1">
          <a:blip r:embed="rId6"/>
          <a:srcRect r="8615"/>
          <a:stretch/>
        </p:blipFill>
        <p:spPr>
          <a:xfrm>
            <a:off x="827584" y="4956922"/>
            <a:ext cx="1800200" cy="1472098"/>
          </a:xfrm>
          <a:prstGeom prst="rect">
            <a:avLst/>
          </a:prstGeom>
        </p:spPr>
      </p:pic>
      <p:pic>
        <p:nvPicPr>
          <p:cNvPr id="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29156" y="4963001"/>
            <a:ext cx="2664295" cy="1421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8038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94514" y="5138294"/>
            <a:ext cx="904928" cy="1582511"/>
          </a:xfrm>
          <a:prstGeom prst="rect">
            <a:avLst/>
          </a:prstGeom>
        </p:spPr>
      </p:pic>
      <p:sp>
        <p:nvSpPr>
          <p:cNvPr id="2" name="Title 1"/>
          <p:cNvSpPr>
            <a:spLocks noGrp="1"/>
          </p:cNvSpPr>
          <p:nvPr>
            <p:ph type="title"/>
          </p:nvPr>
        </p:nvSpPr>
        <p:spPr>
          <a:xfrm>
            <a:off x="1475656" y="1628800"/>
            <a:ext cx="6264696" cy="648072"/>
          </a:xfrm>
        </p:spPr>
        <p:txBody>
          <a:bodyPr>
            <a:noAutofit/>
          </a:bodyPr>
          <a:lstStyle/>
          <a:p>
            <a:pPr algn="ctr"/>
            <a:r>
              <a:rPr lang="en-US" sz="2400" u="sng" dirty="0">
                <a:solidFill>
                  <a:schemeClr val="tx1"/>
                </a:solidFill>
              </a:rPr>
              <a:t>Hazard Class 5 – Oxidizing Substances &amp; Organic Peroxide</a:t>
            </a:r>
          </a:p>
        </p:txBody>
      </p:sp>
      <p:sp>
        <p:nvSpPr>
          <p:cNvPr id="6" name="TextBox 5"/>
          <p:cNvSpPr txBox="1"/>
          <p:nvPr/>
        </p:nvSpPr>
        <p:spPr>
          <a:xfrm>
            <a:off x="1367644" y="4512156"/>
            <a:ext cx="6840760"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5 Materials/Substances:</a:t>
            </a: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511935"/>
            <a:ext cx="1749016" cy="1749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7344" y="2496755"/>
            <a:ext cx="1764196" cy="1764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2080" y="4979352"/>
            <a:ext cx="1144516" cy="1741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7"/>
          <a:stretch>
            <a:fillRect/>
          </a:stretch>
        </p:blipFill>
        <p:spPr>
          <a:xfrm>
            <a:off x="3668311" y="5038118"/>
            <a:ext cx="779293" cy="1703090"/>
          </a:xfrm>
          <a:prstGeom prst="rect">
            <a:avLst/>
          </a:prstGeom>
        </p:spPr>
      </p:pic>
    </p:spTree>
    <p:extLst>
      <p:ext uri="{BB962C8B-B14F-4D97-AF65-F5344CB8AC3E}">
        <p14:creationId xmlns:p14="http://schemas.microsoft.com/office/powerpoint/2010/main" val="2521072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628800"/>
            <a:ext cx="8280920" cy="648072"/>
          </a:xfrm>
        </p:spPr>
        <p:txBody>
          <a:bodyPr>
            <a:noAutofit/>
          </a:bodyPr>
          <a:lstStyle/>
          <a:p>
            <a:pPr algn="ctr"/>
            <a:r>
              <a:rPr lang="en-US" sz="2400" u="sng" dirty="0">
                <a:solidFill>
                  <a:schemeClr val="tx1"/>
                </a:solidFill>
              </a:rPr>
              <a:t>Division 6.1 – Toxic/Poisonous Material</a:t>
            </a:r>
          </a:p>
        </p:txBody>
      </p:sp>
      <p:sp>
        <p:nvSpPr>
          <p:cNvPr id="6" name="TextBox 5"/>
          <p:cNvSpPr txBox="1"/>
          <p:nvPr/>
        </p:nvSpPr>
        <p:spPr>
          <a:xfrm>
            <a:off x="1317270" y="4427907"/>
            <a:ext cx="6869499"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Division 6.1 Materials/Substances:</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2290611"/>
            <a:ext cx="1765763" cy="176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3189" y="4929067"/>
            <a:ext cx="836247" cy="1565414"/>
          </a:xfrm>
          <a:prstGeom prst="rect">
            <a:avLst/>
          </a:prstGeom>
        </p:spPr>
      </p:pic>
      <p:sp>
        <p:nvSpPr>
          <p:cNvPr id="3" name="TextBox 2"/>
          <p:cNvSpPr txBox="1"/>
          <p:nvPr/>
        </p:nvSpPr>
        <p:spPr>
          <a:xfrm>
            <a:off x="3923928" y="449982"/>
            <a:ext cx="4068295" cy="461665"/>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6</a:t>
            </a:r>
          </a:p>
        </p:txBody>
      </p:sp>
      <p:pic>
        <p:nvPicPr>
          <p:cNvPr id="4" name="Picture 4" descr="A picture containing text, bag&#10;&#10;Description automatically generated">
            <a:extLst>
              <a:ext uri="{FF2B5EF4-FFF2-40B4-BE49-F238E27FC236}">
                <a16:creationId xmlns:a16="http://schemas.microsoft.com/office/drawing/2014/main" id="{E2E0D9CB-DCFC-4A8D-AEDB-0EC30E9F4377}"/>
              </a:ext>
            </a:extLst>
          </p:cNvPr>
          <p:cNvPicPr>
            <a:picLocks noChangeAspect="1"/>
          </p:cNvPicPr>
          <p:nvPr/>
        </p:nvPicPr>
        <p:blipFill>
          <a:blip r:embed="rId5"/>
          <a:stretch>
            <a:fillRect/>
          </a:stretch>
        </p:blipFill>
        <p:spPr>
          <a:xfrm>
            <a:off x="3055434" y="4931626"/>
            <a:ext cx="2375210" cy="1778620"/>
          </a:xfrm>
          <a:prstGeom prst="rect">
            <a:avLst/>
          </a:prstGeom>
        </p:spPr>
      </p:pic>
    </p:spTree>
    <p:extLst>
      <p:ext uri="{BB962C8B-B14F-4D97-AF65-F5344CB8AC3E}">
        <p14:creationId xmlns:p14="http://schemas.microsoft.com/office/powerpoint/2010/main" val="3254962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236802"/>
            <a:ext cx="1876942"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txBox="1">
            <a:spLocks noGrp="1"/>
          </p:cNvSpPr>
          <p:nvPr>
            <p:ph type="title"/>
          </p:nvPr>
        </p:nvSpPr>
        <p:spPr>
          <a:xfrm>
            <a:off x="4056468" y="476672"/>
            <a:ext cx="4208884" cy="648072"/>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6</a:t>
            </a:r>
          </a:p>
        </p:txBody>
      </p:sp>
      <p:sp>
        <p:nvSpPr>
          <p:cNvPr id="5" name="Title 1"/>
          <p:cNvSpPr txBox="1">
            <a:spLocks/>
          </p:cNvSpPr>
          <p:nvPr/>
        </p:nvSpPr>
        <p:spPr>
          <a:xfrm>
            <a:off x="611560" y="1628800"/>
            <a:ext cx="8280920" cy="648072"/>
          </a:xfrm>
          <a:prstGeom prst="rect">
            <a:avLst/>
          </a:prstGeom>
        </p:spPr>
        <p:txBody>
          <a:bodyPr vert="horz" lIns="0" tIns="0" rIns="0" bIns="0" rtlCol="0" anchor="t" anchorCtr="0">
            <a:noAutofit/>
          </a:bodyPr>
          <a:lstStyle>
            <a:lvl1pPr algn="r" defTabSz="914400" rtl="0" eaLnBrk="1" latinLnBrk="0" hangingPunct="1">
              <a:spcBef>
                <a:spcPct val="0"/>
              </a:spcBef>
              <a:buNone/>
              <a:defRPr sz="1800" b="1" kern="1200">
                <a:solidFill>
                  <a:schemeClr val="bg1"/>
                </a:solidFill>
                <a:latin typeface="Verdana" pitchFamily="34" charset="0"/>
                <a:ea typeface="Verdana" pitchFamily="34" charset="0"/>
                <a:cs typeface="Verdana" pitchFamily="34" charset="0"/>
              </a:defRPr>
            </a:lvl1pPr>
          </a:lstStyle>
          <a:p>
            <a:pPr algn="ctr"/>
            <a:r>
              <a:rPr lang="en-US" sz="2400" u="sng" dirty="0">
                <a:solidFill>
                  <a:schemeClr val="tx1"/>
                </a:solidFill>
              </a:rPr>
              <a:t>Division 6.2 – Infectious Substances</a:t>
            </a:r>
          </a:p>
        </p:txBody>
      </p:sp>
      <p:pic>
        <p:nvPicPr>
          <p:cNvPr id="6" name="Picture 9"/>
          <p:cNvPicPr>
            <a:picLocks noChangeAspect="1"/>
          </p:cNvPicPr>
          <p:nvPr/>
        </p:nvPicPr>
        <p:blipFill>
          <a:blip r:embed="rId4">
            <a:extLst>
              <a:ext uri="{28A0092B-C50C-407E-A947-70E740481C1C}">
                <a14:useLocalDpi xmlns:a14="http://schemas.microsoft.com/office/drawing/2010/main" val="0"/>
              </a:ext>
            </a:extLst>
          </a:blip>
          <a:srcRect l="11559" r="10538"/>
          <a:stretch>
            <a:fillRect/>
          </a:stretch>
        </p:blipFill>
        <p:spPr bwMode="auto">
          <a:xfrm>
            <a:off x="1547664" y="5041757"/>
            <a:ext cx="2032787" cy="138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46048">
            <a:off x="4072231" y="5209561"/>
            <a:ext cx="1970551" cy="1053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37867" y="4856739"/>
            <a:ext cx="1574150" cy="1574150"/>
          </a:xfrm>
          <a:prstGeom prst="rect">
            <a:avLst/>
          </a:prstGeom>
        </p:spPr>
      </p:pic>
      <p:sp>
        <p:nvSpPr>
          <p:cNvPr id="9" name="TextBox 8"/>
          <p:cNvSpPr txBox="1"/>
          <p:nvPr/>
        </p:nvSpPr>
        <p:spPr>
          <a:xfrm>
            <a:off x="1568067" y="4252337"/>
            <a:ext cx="6869499"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Division 6.2 Materials/Substances:</a:t>
            </a:r>
          </a:p>
        </p:txBody>
      </p:sp>
    </p:spTree>
    <p:extLst>
      <p:ext uri="{BB962C8B-B14F-4D97-AF65-F5344CB8AC3E}">
        <p14:creationId xmlns:p14="http://schemas.microsoft.com/office/powerpoint/2010/main" val="2040112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744" y="1630106"/>
            <a:ext cx="6984776" cy="648072"/>
          </a:xfrm>
        </p:spPr>
        <p:txBody>
          <a:bodyPr>
            <a:noAutofit/>
          </a:bodyPr>
          <a:lstStyle/>
          <a:p>
            <a:pPr algn="ctr"/>
            <a:r>
              <a:rPr lang="en-US" sz="2400" u="sng" dirty="0">
                <a:solidFill>
                  <a:schemeClr val="tx1"/>
                </a:solidFill>
              </a:rPr>
              <a:t>Hazard Class 7 – Radioactive Material</a:t>
            </a:r>
          </a:p>
        </p:txBody>
      </p:sp>
      <p:sp>
        <p:nvSpPr>
          <p:cNvPr id="6" name="TextBox 5"/>
          <p:cNvSpPr txBox="1"/>
          <p:nvPr/>
        </p:nvSpPr>
        <p:spPr>
          <a:xfrm>
            <a:off x="2051720" y="4281446"/>
            <a:ext cx="5254824"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7 Materials:</a:t>
            </a:r>
          </a:p>
        </p:txBody>
      </p:sp>
      <p:pic>
        <p:nvPicPr>
          <p:cNvPr id="3" name="Picture 2"/>
          <p:cNvPicPr>
            <a:picLocks noChangeAspect="1"/>
          </p:cNvPicPr>
          <p:nvPr/>
        </p:nvPicPr>
        <p:blipFill>
          <a:blip r:embed="rId4"/>
          <a:stretch>
            <a:fillRect/>
          </a:stretch>
        </p:blipFill>
        <p:spPr>
          <a:xfrm>
            <a:off x="1907704" y="2163316"/>
            <a:ext cx="5809391" cy="2232248"/>
          </a:xfrm>
          <a:prstGeom prst="rect">
            <a:avLst/>
          </a:prstGeom>
        </p:spPr>
      </p:pic>
      <p:pic>
        <p:nvPicPr>
          <p:cNvPr id="5"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3690" r="11513"/>
          <a:stretch/>
        </p:blipFill>
        <p:spPr bwMode="auto">
          <a:xfrm>
            <a:off x="3697253" y="4970426"/>
            <a:ext cx="1800200" cy="140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a:stretch>
            <a:fillRect/>
          </a:stretch>
        </p:blipFill>
        <p:spPr>
          <a:xfrm>
            <a:off x="6493404" y="4835677"/>
            <a:ext cx="1188393" cy="1563155"/>
          </a:xfrm>
          <a:prstGeom prst="rect">
            <a:avLst/>
          </a:prstGeom>
        </p:spPr>
      </p:pic>
      <p:pic>
        <p:nvPicPr>
          <p:cNvPr id="8" name="PPTShape_0" descr="smoke detector&#10;"/>
          <p:cNvPicPr>
            <a:picLocks noChangeAspect="1"/>
          </p:cNvPicPr>
          <p:nvPr>
            <p:custDataLst>
              <p:tags r:id="rId1"/>
            </p:custDataLst>
          </p:nvPr>
        </p:nvPicPr>
        <p:blipFill>
          <a:blip r:embed="rId7"/>
          <a:srcRect/>
          <a:stretch>
            <a:fillRect/>
          </a:stretch>
        </p:blipFill>
        <p:spPr bwMode="auto">
          <a:xfrm>
            <a:off x="1619672" y="4772484"/>
            <a:ext cx="1846485" cy="1846485"/>
          </a:xfrm>
          <a:prstGeom prst="rect">
            <a:avLst/>
          </a:prstGeom>
          <a:noFill/>
          <a:ln w="9525">
            <a:noFill/>
            <a:miter lim="800000"/>
            <a:headEnd/>
            <a:tailEnd/>
          </a:ln>
        </p:spPr>
      </p:pic>
      <p:cxnSp>
        <p:nvCxnSpPr>
          <p:cNvPr id="10" name="Straight Arrow Connector 9"/>
          <p:cNvCxnSpPr/>
          <p:nvPr/>
        </p:nvCxnSpPr>
        <p:spPr>
          <a:xfrm>
            <a:off x="3347864" y="5373216"/>
            <a:ext cx="504056" cy="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982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744" y="1664119"/>
            <a:ext cx="6984776" cy="648072"/>
          </a:xfrm>
        </p:spPr>
        <p:txBody>
          <a:bodyPr>
            <a:noAutofit/>
          </a:bodyPr>
          <a:lstStyle/>
          <a:p>
            <a:pPr algn="ctr"/>
            <a:r>
              <a:rPr lang="en-US" sz="2400" u="sng" dirty="0">
                <a:solidFill>
                  <a:schemeClr val="tx1"/>
                </a:solidFill>
              </a:rPr>
              <a:t>Hazard Class 8 – Corrosive Substances</a:t>
            </a:r>
          </a:p>
        </p:txBody>
      </p:sp>
      <p:sp>
        <p:nvSpPr>
          <p:cNvPr id="6" name="TextBox 5"/>
          <p:cNvSpPr txBox="1"/>
          <p:nvPr/>
        </p:nvSpPr>
        <p:spPr>
          <a:xfrm>
            <a:off x="1907704" y="4151567"/>
            <a:ext cx="5542856"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8 Substances:</a:t>
            </a:r>
          </a:p>
        </p:txBody>
      </p:sp>
      <p:pic>
        <p:nvPicPr>
          <p:cNvPr id="5" name="Picture 3"/>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auto">
          <a:xfrm>
            <a:off x="3491880" y="2132856"/>
            <a:ext cx="1947376" cy="1950084"/>
          </a:xfrm>
          <a:prstGeom prst="rect">
            <a:avLst/>
          </a:prstGeom>
          <a:noFill/>
          <a:ln w="9525">
            <a:noFill/>
            <a:miter lim="800000"/>
            <a:headEnd/>
            <a:tailEnd/>
          </a:ln>
        </p:spPr>
      </p:pic>
      <p:pic>
        <p:nvPicPr>
          <p:cNvPr id="11" name="Picture 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351" y="4968827"/>
            <a:ext cx="1521759" cy="1399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6"/>
          <a:stretch>
            <a:fillRect/>
          </a:stretch>
        </p:blipFill>
        <p:spPr>
          <a:xfrm>
            <a:off x="4816190" y="4772299"/>
            <a:ext cx="1111030" cy="1792973"/>
          </a:xfrm>
          <a:prstGeom prst="rect">
            <a:avLst/>
          </a:prstGeom>
        </p:spPr>
      </p:pic>
      <p:pic>
        <p:nvPicPr>
          <p:cNvPr id="4" name="Picture 3"/>
          <p:cNvPicPr>
            <a:picLocks noChangeAspect="1"/>
          </p:cNvPicPr>
          <p:nvPr/>
        </p:nvPicPr>
        <p:blipFill rotWithShape="1">
          <a:blip r:embed="rId7"/>
          <a:srcRect r="19978"/>
          <a:stretch/>
        </p:blipFill>
        <p:spPr>
          <a:xfrm>
            <a:off x="3101442" y="4944798"/>
            <a:ext cx="1319213" cy="1452177"/>
          </a:xfrm>
          <a:prstGeom prst="rect">
            <a:avLst/>
          </a:prstGeom>
        </p:spPr>
      </p:pic>
      <p:pic>
        <p:nvPicPr>
          <p:cNvPr id="7" name="Picture 6"/>
          <p:cNvPicPr>
            <a:picLocks noChangeAspect="1"/>
          </p:cNvPicPr>
          <p:nvPr/>
        </p:nvPicPr>
        <p:blipFill>
          <a:blip r:embed="rId8"/>
          <a:stretch>
            <a:fillRect/>
          </a:stretch>
        </p:blipFill>
        <p:spPr>
          <a:xfrm>
            <a:off x="6486137" y="5095976"/>
            <a:ext cx="1928845" cy="1145617"/>
          </a:xfrm>
          <a:prstGeom prst="rect">
            <a:avLst/>
          </a:prstGeom>
        </p:spPr>
      </p:pic>
    </p:spTree>
    <p:extLst>
      <p:ext uri="{BB962C8B-B14F-4D97-AF65-F5344CB8AC3E}">
        <p14:creationId xmlns:p14="http://schemas.microsoft.com/office/powerpoint/2010/main" val="2036776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609565"/>
            <a:ext cx="8640960" cy="648072"/>
          </a:xfrm>
        </p:spPr>
        <p:txBody>
          <a:bodyPr>
            <a:noAutofit/>
          </a:bodyPr>
          <a:lstStyle/>
          <a:p>
            <a:pPr algn="ctr"/>
            <a:r>
              <a:rPr lang="en-US" sz="2400" u="sng" dirty="0">
                <a:solidFill>
                  <a:schemeClr val="tx1"/>
                </a:solidFill>
              </a:rPr>
              <a:t>Hazard Class 9 – Miscellaneous Dangerous Substances and Articles, including Environmentally Hazardous Substances</a:t>
            </a:r>
          </a:p>
        </p:txBody>
      </p:sp>
      <p:sp>
        <p:nvSpPr>
          <p:cNvPr id="6" name="TextBox 5"/>
          <p:cNvSpPr txBox="1"/>
          <p:nvPr/>
        </p:nvSpPr>
        <p:spPr>
          <a:xfrm>
            <a:off x="1465664" y="4716434"/>
            <a:ext cx="6766992" cy="400110"/>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Examples of Hazard Class 9 Materials/Substances:</a:t>
            </a:r>
          </a:p>
        </p:txBody>
      </p:sp>
      <p:pic>
        <p:nvPicPr>
          <p:cNvPr id="9" name="Picture 7"/>
          <p:cNvPicPr>
            <a:picLocks noChangeAspect="1"/>
          </p:cNvPicPr>
          <p:nvPr>
            <p:custDataLst>
              <p:tags r:id="rId1"/>
            </p:custDataLst>
          </p:nvPr>
        </p:nvPicPr>
        <p:blipFill rotWithShape="1">
          <a:blip r:embed="rId4">
            <a:extLst>
              <a:ext uri="{28A0092B-C50C-407E-A947-70E740481C1C}">
                <a14:useLocalDpi xmlns:a14="http://schemas.microsoft.com/office/drawing/2010/main" val="0"/>
              </a:ext>
            </a:extLst>
          </a:blip>
          <a:srcRect l="10889" t="14240" r="14415" b="14508"/>
          <a:stretch/>
        </p:blipFill>
        <p:spPr bwMode="auto">
          <a:xfrm>
            <a:off x="3739502" y="5247728"/>
            <a:ext cx="2160240" cy="1440160"/>
          </a:xfrm>
          <a:prstGeom prst="rect">
            <a:avLst/>
          </a:prstGeom>
          <a:noFill/>
          <a:ln w="9525">
            <a:noFill/>
            <a:miter lim="800000"/>
            <a:headEnd/>
            <a:tailEnd/>
          </a:ln>
        </p:spPr>
      </p:pic>
      <p:pic>
        <p:nvPicPr>
          <p:cNvPr id="10" name="Picture 5"/>
          <p:cNvPicPr>
            <a:picLocks noChangeAspect="1"/>
          </p:cNvPicPr>
          <p:nvPr/>
        </p:nvPicPr>
        <p:blipFill>
          <a:blip r:embed="rId5" cstate="print">
            <a:extLst>
              <a:ext uri="{28A0092B-C50C-407E-A947-70E740481C1C}">
                <a14:useLocalDpi xmlns:a14="http://schemas.microsoft.com/office/drawing/2010/main" val="0"/>
              </a:ext>
            </a:extLst>
          </a:blip>
          <a:srcRect l="25665" b="17233"/>
          <a:stretch>
            <a:fillRect/>
          </a:stretch>
        </p:blipFill>
        <p:spPr bwMode="auto">
          <a:xfrm>
            <a:off x="1403647" y="5251850"/>
            <a:ext cx="1839157" cy="1365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16016" y="2836247"/>
            <a:ext cx="1770533" cy="176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131613" y="5183433"/>
            <a:ext cx="2102779" cy="1506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8"/>
          <a:stretch>
            <a:fillRect/>
          </a:stretch>
        </p:blipFill>
        <p:spPr>
          <a:xfrm>
            <a:off x="2699792" y="2836247"/>
            <a:ext cx="1883568" cy="1773480"/>
          </a:xfrm>
          <a:prstGeom prst="rect">
            <a:avLst/>
          </a:prstGeom>
        </p:spPr>
      </p:pic>
    </p:spTree>
    <p:extLst>
      <p:ext uri="{BB962C8B-B14F-4D97-AF65-F5344CB8AC3E}">
        <p14:creationId xmlns:p14="http://schemas.microsoft.com/office/powerpoint/2010/main" val="64071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1218698" y="2060848"/>
            <a:ext cx="6781800" cy="403244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#3</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What is hazard class 3?</a:t>
            </a:r>
          </a:p>
          <a:p>
            <a:pPr marL="1074738" indent="-538163">
              <a:spcBef>
                <a:spcPts val="1200"/>
              </a:spcBef>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Radioactive Materials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B	Corrosive Substances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	Toxic &amp; Infectious Substances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D	Flammable Liquids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594158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988840"/>
            <a:ext cx="8064896" cy="4216539"/>
          </a:xfrm>
          <a:prstGeom prst="rect">
            <a:avLst/>
          </a:prstGeom>
          <a:noFill/>
        </p:spPr>
        <p:txBody>
          <a:bodyPr wrap="square" rtlCol="0">
            <a:spAutoFit/>
          </a:bodyPr>
          <a:lstStyle/>
          <a:p>
            <a:r>
              <a:rPr lang="en-U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Learning Objectives</a:t>
            </a: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Be capable of identifying and classifying dangerous goods</a:t>
            </a: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Be familiar with the shippers requirements, such as, transport documents</a:t>
            </a: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Recognize proper vs improper packaging, labeling and marking</a:t>
            </a: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Understand acceptance and handling procedures for dangerous goods allowed in the Posts and air mail</a:t>
            </a: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Know your role in preventing prohibited dangerous goods from entering the mail</a:t>
            </a:r>
          </a:p>
          <a:p>
            <a:pPr marL="342900"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Know what to do in the event of an emergency</a:t>
            </a:r>
          </a:p>
          <a:p>
            <a:pPr marL="342900" indent="-342900">
              <a:buFont typeface="Wingdings" panose="05000000000000000000" pitchFamily="2" charset="2"/>
              <a:buChar char="ü"/>
            </a:pPr>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75560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1218698" y="1916832"/>
            <a:ext cx="6781800" cy="403244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#4</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How many classes of dangerous goods are there?</a:t>
            </a:r>
          </a:p>
          <a:p>
            <a:pPr marL="1074738" indent="-538163">
              <a:spcBef>
                <a:spcPts val="1200"/>
              </a:spcBef>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6</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B	7</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	8</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D	9</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E	10</a:t>
            </a:r>
          </a:p>
          <a:p>
            <a:pPr algn="ctr">
              <a:defRPr/>
            </a:pP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13646989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1218698" y="1988840"/>
            <a:ext cx="6781800" cy="4032448"/>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#5</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Matches are an example of which class of dangerous goods?</a:t>
            </a:r>
          </a:p>
          <a:p>
            <a:pPr marL="1074738" indent="-538163">
              <a:spcBef>
                <a:spcPts val="1200"/>
              </a:spcBef>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Explosives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B	Flammable Solids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	Corrosives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D	Flammable Gas</a:t>
            </a:r>
          </a:p>
          <a:p>
            <a:pPr marL="536575">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E	Toxic Substance</a:t>
            </a:r>
          </a:p>
          <a:p>
            <a:pPr algn="ctr">
              <a:defRPr/>
            </a:pPr>
            <a:endParaRPr lang="en-US" b="1" dirty="0">
              <a:latin typeface="Arial" charset="0"/>
              <a:cs typeface="Arial" charset="0"/>
            </a:endParaRPr>
          </a:p>
          <a:p>
            <a:pPr algn="ctr">
              <a:defRPr/>
            </a:pPr>
            <a:endParaRPr lang="en-US" b="1" dirty="0">
              <a:latin typeface="Arial" charset="0"/>
              <a:cs typeface="Arial" charset="0"/>
            </a:endParaRPr>
          </a:p>
        </p:txBody>
      </p:sp>
      <p:pic>
        <p:nvPicPr>
          <p:cNvPr id="4" name="Picture 3"/>
          <p:cNvPicPr>
            <a:picLocks noChangeAspect="1"/>
          </p:cNvPicPr>
          <p:nvPr/>
        </p:nvPicPr>
        <p:blipFill>
          <a:blip r:embed="rId3"/>
          <a:stretch>
            <a:fillRect/>
          </a:stretch>
        </p:blipFill>
        <p:spPr>
          <a:xfrm>
            <a:off x="4609598" y="1844824"/>
            <a:ext cx="1307902" cy="876889"/>
          </a:xfrm>
          <a:prstGeom prst="rect">
            <a:avLst/>
          </a:prstGeom>
        </p:spPr>
      </p:pic>
    </p:spTree>
    <p:extLst>
      <p:ext uri="{BB962C8B-B14F-4D97-AF65-F5344CB8AC3E}">
        <p14:creationId xmlns:p14="http://schemas.microsoft.com/office/powerpoint/2010/main" val="1088668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11054"/>
          <a:stretch/>
        </p:blipFill>
        <p:spPr>
          <a:xfrm>
            <a:off x="3064396" y="3789040"/>
            <a:ext cx="2232248" cy="2696348"/>
          </a:xfrm>
          <a:prstGeom prst="rect">
            <a:avLst/>
          </a:prstGeom>
        </p:spPr>
      </p:pic>
      <p:sp>
        <p:nvSpPr>
          <p:cNvPr id="4" name="TextBox 3"/>
          <p:cNvSpPr txBox="1"/>
          <p:nvPr/>
        </p:nvSpPr>
        <p:spPr>
          <a:xfrm>
            <a:off x="827584" y="1988840"/>
            <a:ext cx="4824536" cy="461665"/>
          </a:xfrm>
          <a:prstGeom prst="rect">
            <a:avLst/>
          </a:prstGeom>
          <a:noFill/>
        </p:spPr>
        <p:txBody>
          <a:bodyPr wrap="square" rtlCol="0">
            <a:spAutoFit/>
          </a:bodyPr>
          <a:lstStyle/>
          <a:p>
            <a:pPr marL="285750" indent="-285750">
              <a:buFont typeface="Wingdings" panose="05000000000000000000" pitchFamily="2" charset="2"/>
              <a:buChar char="q"/>
            </a:pPr>
            <a:r>
              <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rPr>
              <a:t> Limitations</a:t>
            </a:r>
          </a:p>
        </p:txBody>
      </p:sp>
      <p:sp>
        <p:nvSpPr>
          <p:cNvPr id="7" name="Cloud Callout 6"/>
          <p:cNvSpPr/>
          <p:nvPr/>
        </p:nvSpPr>
        <p:spPr>
          <a:xfrm>
            <a:off x="3635896" y="2166479"/>
            <a:ext cx="3096344" cy="1401813"/>
          </a:xfrm>
          <a:prstGeom prst="cloudCallout">
            <a:avLst>
              <a:gd name="adj1" fmla="val -26165"/>
              <a:gd name="adj2" fmla="val 72466"/>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4180520" y="2498053"/>
            <a:ext cx="2520280" cy="738664"/>
          </a:xfrm>
          <a:prstGeom prst="rect">
            <a:avLst/>
          </a:prstGeom>
          <a:noFill/>
        </p:spPr>
        <p:txBody>
          <a:bodyPr wrap="square" rtlCol="0">
            <a:spAutoFit/>
          </a:bodyPr>
          <a:lstStyle/>
          <a:p>
            <a:r>
              <a:rPr lang="en-US" sz="1400" i="1" dirty="0">
                <a:latin typeface="Verdana" panose="020B0604030504040204" pitchFamily="34" charset="0"/>
                <a:ea typeface="Verdana" panose="020B0604030504040204" pitchFamily="34" charset="0"/>
                <a:cs typeface="Verdana" panose="020B0604030504040204" pitchFamily="34" charset="0"/>
              </a:rPr>
              <a:t>What dangerous goods </a:t>
            </a:r>
            <a:r>
              <a:rPr lang="en-US" sz="1400" b="1" i="1" dirty="0">
                <a:latin typeface="Verdana" panose="020B0604030504040204" pitchFamily="34" charset="0"/>
                <a:ea typeface="Verdana" panose="020B0604030504040204" pitchFamily="34" charset="0"/>
                <a:cs typeface="Verdana" panose="020B0604030504040204" pitchFamily="34" charset="0"/>
              </a:rPr>
              <a:t>are</a:t>
            </a:r>
            <a:r>
              <a:rPr lang="en-US" sz="1400" i="1" dirty="0">
                <a:latin typeface="Verdana" panose="020B0604030504040204" pitchFamily="34" charset="0"/>
                <a:ea typeface="Verdana" panose="020B0604030504040204" pitchFamily="34" charset="0"/>
                <a:cs typeface="Verdana" panose="020B0604030504040204" pitchFamily="34" charset="0"/>
              </a:rPr>
              <a:t> allowed in international mail?</a:t>
            </a:r>
          </a:p>
        </p:txBody>
      </p:sp>
    </p:spTree>
    <p:extLst>
      <p:ext uri="{BB962C8B-B14F-4D97-AF65-F5344CB8AC3E}">
        <p14:creationId xmlns:p14="http://schemas.microsoft.com/office/powerpoint/2010/main" val="2187049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827584" y="2132856"/>
            <a:ext cx="3929236" cy="3908483"/>
          </a:xfrm>
          <a:prstGeom prst="rect">
            <a:avLst/>
          </a:prstGeom>
        </p:spPr>
      </p:pic>
      <p:sp>
        <p:nvSpPr>
          <p:cNvPr id="12" name="TextBox 11"/>
          <p:cNvSpPr txBox="1"/>
          <p:nvPr/>
        </p:nvSpPr>
        <p:spPr>
          <a:xfrm>
            <a:off x="4860032" y="3429000"/>
            <a:ext cx="4176464" cy="1323439"/>
          </a:xfrm>
          <a:prstGeom prst="rect">
            <a:avLst/>
          </a:prstGeom>
          <a:noFill/>
        </p:spPr>
        <p:txBody>
          <a:bodyPr wrap="square" rtlCol="0">
            <a:spAutoFit/>
          </a:bodyPr>
          <a:lstStyle/>
          <a:p>
            <a:r>
              <a:rPr lang="en-US" sz="2000" dirty="0">
                <a:latin typeface="Verdana" panose="020B0604030504040204" pitchFamily="34" charset="0"/>
                <a:ea typeface="Verdana" panose="020B0604030504040204" pitchFamily="34" charset="0"/>
                <a:cs typeface="Verdana" panose="020B0604030504040204" pitchFamily="34" charset="0"/>
              </a:rPr>
              <a:t>In the world of commerce, the transportation of dangerous goods in international mail makes up just a small fraction. </a:t>
            </a:r>
          </a:p>
        </p:txBody>
      </p:sp>
      <p:cxnSp>
        <p:nvCxnSpPr>
          <p:cNvPr id="16" name="Straight Arrow Connector 15"/>
          <p:cNvCxnSpPr/>
          <p:nvPr/>
        </p:nvCxnSpPr>
        <p:spPr>
          <a:xfrm flipH="1" flipV="1">
            <a:off x="2987824" y="5733256"/>
            <a:ext cx="907709" cy="448001"/>
          </a:xfrm>
          <a:prstGeom prst="straightConnector1">
            <a:avLst/>
          </a:prstGeom>
          <a:ln w="82550">
            <a:solidFill>
              <a:srgbClr val="00B05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51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844824"/>
            <a:ext cx="8352928" cy="830997"/>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Prohibited in International Mail:</a:t>
            </a:r>
          </a:p>
        </p:txBody>
      </p:sp>
      <p:pic>
        <p:nvPicPr>
          <p:cNvPr id="4" name="Picture 3"/>
          <p:cNvPicPr>
            <a:picLocks noChangeAspect="1"/>
          </p:cNvPicPr>
          <p:nvPr/>
        </p:nvPicPr>
        <p:blipFill>
          <a:blip r:embed="rId3"/>
          <a:stretch>
            <a:fillRect/>
          </a:stretch>
        </p:blipFill>
        <p:spPr>
          <a:xfrm>
            <a:off x="6804248" y="3505119"/>
            <a:ext cx="1584176" cy="1640754"/>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4050819937"/>
              </p:ext>
            </p:extLst>
          </p:nvPr>
        </p:nvGraphicFramePr>
        <p:xfrm>
          <a:off x="1043608" y="3212976"/>
          <a:ext cx="4920208" cy="2225040"/>
        </p:xfrm>
        <a:graphic>
          <a:graphicData uri="http://schemas.openxmlformats.org/drawingml/2006/table">
            <a:tbl>
              <a:tblPr firstRow="1" bandRow="1">
                <a:tableStyleId>{8A107856-5554-42FB-B03E-39F5DBC370BA}</a:tableStyleId>
              </a:tblPr>
              <a:tblGrid>
                <a:gridCol w="1319808">
                  <a:extLst>
                    <a:ext uri="{9D8B030D-6E8A-4147-A177-3AD203B41FA5}">
                      <a16:colId xmlns:a16="http://schemas.microsoft.com/office/drawing/2014/main" val="20000"/>
                    </a:ext>
                  </a:extLst>
                </a:gridCol>
                <a:gridCol w="3600400">
                  <a:extLst>
                    <a:ext uri="{9D8B030D-6E8A-4147-A177-3AD203B41FA5}">
                      <a16:colId xmlns:a16="http://schemas.microsoft.com/office/drawing/2014/main" val="20001"/>
                    </a:ext>
                  </a:extLst>
                </a:gridCol>
              </a:tblGrid>
              <a:tr h="370840">
                <a:tc>
                  <a:txBody>
                    <a:bodyPr/>
                    <a:lstStyle/>
                    <a:p>
                      <a:r>
                        <a:rPr lang="en-US" b="1" dirty="0">
                          <a:latin typeface="Baskerville Old Face" panose="02020602080505020303" pitchFamily="18" charset="0"/>
                        </a:rPr>
                        <a:t>Class 1</a:t>
                      </a:r>
                    </a:p>
                  </a:txBody>
                  <a:tcPr/>
                </a:tc>
                <a:tc>
                  <a:txBody>
                    <a:bodyPr/>
                    <a:lstStyle/>
                    <a:p>
                      <a:r>
                        <a:rPr lang="en-US" b="0" dirty="0">
                          <a:latin typeface="Baskerville Old Face" panose="02020602080505020303" pitchFamily="18" charset="0"/>
                        </a:rPr>
                        <a:t>Explosives</a:t>
                      </a:r>
                    </a:p>
                  </a:txBody>
                  <a:tcPr/>
                </a:tc>
                <a:extLst>
                  <a:ext uri="{0D108BD9-81ED-4DB2-BD59-A6C34878D82A}">
                    <a16:rowId xmlns:a16="http://schemas.microsoft.com/office/drawing/2014/main" val="10000"/>
                  </a:ext>
                </a:extLst>
              </a:tr>
              <a:tr h="370840">
                <a:tc>
                  <a:txBody>
                    <a:bodyPr/>
                    <a:lstStyle/>
                    <a:p>
                      <a:r>
                        <a:rPr lang="en-US" b="1" dirty="0">
                          <a:latin typeface="Baskerville Old Face" panose="02020602080505020303" pitchFamily="18" charset="0"/>
                        </a:rPr>
                        <a:t>Class 2</a:t>
                      </a:r>
                    </a:p>
                  </a:txBody>
                  <a:tcPr/>
                </a:tc>
                <a:tc>
                  <a:txBody>
                    <a:bodyPr/>
                    <a:lstStyle/>
                    <a:p>
                      <a:r>
                        <a:rPr lang="en-US" b="0" dirty="0">
                          <a:latin typeface="Baskerville Old Face" panose="02020602080505020303" pitchFamily="18" charset="0"/>
                        </a:rPr>
                        <a:t>Flammable or Toxic Gases</a:t>
                      </a:r>
                    </a:p>
                  </a:txBody>
                  <a:tcPr/>
                </a:tc>
                <a:extLst>
                  <a:ext uri="{0D108BD9-81ED-4DB2-BD59-A6C34878D82A}">
                    <a16:rowId xmlns:a16="http://schemas.microsoft.com/office/drawing/2014/main" val="10001"/>
                  </a:ext>
                </a:extLst>
              </a:tr>
              <a:tr h="370840">
                <a:tc>
                  <a:txBody>
                    <a:bodyPr/>
                    <a:lstStyle/>
                    <a:p>
                      <a:r>
                        <a:rPr lang="en-US" b="1" dirty="0">
                          <a:latin typeface="Baskerville Old Face" panose="02020602080505020303" pitchFamily="18" charset="0"/>
                        </a:rPr>
                        <a:t>Class 3</a:t>
                      </a:r>
                    </a:p>
                  </a:txBody>
                  <a:tcPr/>
                </a:tc>
                <a:tc>
                  <a:txBody>
                    <a:bodyPr/>
                    <a:lstStyle/>
                    <a:p>
                      <a:r>
                        <a:rPr lang="en-US" b="0" dirty="0">
                          <a:latin typeface="Baskerville Old Face" panose="02020602080505020303" pitchFamily="18" charset="0"/>
                        </a:rPr>
                        <a:t>Flammable Liquids</a:t>
                      </a:r>
                    </a:p>
                  </a:txBody>
                  <a:tcPr/>
                </a:tc>
                <a:extLst>
                  <a:ext uri="{0D108BD9-81ED-4DB2-BD59-A6C34878D82A}">
                    <a16:rowId xmlns:a16="http://schemas.microsoft.com/office/drawing/2014/main" val="10002"/>
                  </a:ext>
                </a:extLst>
              </a:tr>
              <a:tr h="370840">
                <a:tc>
                  <a:txBody>
                    <a:bodyPr/>
                    <a:lstStyle/>
                    <a:p>
                      <a:r>
                        <a:rPr lang="en-US" b="1" dirty="0">
                          <a:latin typeface="Baskerville Old Face" panose="02020602080505020303" pitchFamily="18" charset="0"/>
                        </a:rPr>
                        <a:t>Class 4</a:t>
                      </a:r>
                    </a:p>
                  </a:txBody>
                  <a:tcPr/>
                </a:tc>
                <a:tc>
                  <a:txBody>
                    <a:bodyPr/>
                    <a:lstStyle/>
                    <a:p>
                      <a:r>
                        <a:rPr lang="en-US" b="0" dirty="0">
                          <a:latin typeface="Baskerville Old Face" panose="02020602080505020303" pitchFamily="18" charset="0"/>
                        </a:rPr>
                        <a:t>Flammable Solids</a:t>
                      </a:r>
                    </a:p>
                  </a:txBody>
                  <a:tcPr/>
                </a:tc>
                <a:extLst>
                  <a:ext uri="{0D108BD9-81ED-4DB2-BD59-A6C34878D82A}">
                    <a16:rowId xmlns:a16="http://schemas.microsoft.com/office/drawing/2014/main" val="10003"/>
                  </a:ext>
                </a:extLst>
              </a:tr>
              <a:tr h="370840">
                <a:tc>
                  <a:txBody>
                    <a:bodyPr/>
                    <a:lstStyle/>
                    <a:p>
                      <a:r>
                        <a:rPr lang="en-US" b="1" dirty="0">
                          <a:latin typeface="Baskerville Old Face" panose="02020602080505020303" pitchFamily="18" charset="0"/>
                        </a:rPr>
                        <a:t>Class 5</a:t>
                      </a:r>
                    </a:p>
                  </a:txBody>
                  <a:tcPr/>
                </a:tc>
                <a:tc>
                  <a:txBody>
                    <a:bodyPr/>
                    <a:lstStyle/>
                    <a:p>
                      <a:r>
                        <a:rPr lang="en-US" b="0" dirty="0">
                          <a:latin typeface="Baskerville Old Face" panose="02020602080505020303" pitchFamily="18" charset="0"/>
                        </a:rPr>
                        <a:t>Oxidizers</a:t>
                      </a:r>
                      <a:r>
                        <a:rPr lang="en-US" b="0" baseline="0" dirty="0">
                          <a:latin typeface="Baskerville Old Face" panose="02020602080505020303" pitchFamily="18" charset="0"/>
                        </a:rPr>
                        <a:t> &amp; Organic Peroxides</a:t>
                      </a:r>
                      <a:endParaRPr lang="en-US" b="0" dirty="0">
                        <a:latin typeface="Baskerville Old Face" panose="02020602080505020303" pitchFamily="18" charset="0"/>
                      </a:endParaRPr>
                    </a:p>
                  </a:txBody>
                  <a:tcPr/>
                </a:tc>
                <a:extLst>
                  <a:ext uri="{0D108BD9-81ED-4DB2-BD59-A6C34878D82A}">
                    <a16:rowId xmlns:a16="http://schemas.microsoft.com/office/drawing/2014/main" val="10004"/>
                  </a:ext>
                </a:extLst>
              </a:tr>
              <a:tr h="370840">
                <a:tc>
                  <a:txBody>
                    <a:bodyPr/>
                    <a:lstStyle/>
                    <a:p>
                      <a:r>
                        <a:rPr lang="en-US" b="1" dirty="0">
                          <a:latin typeface="Baskerville Old Face" panose="02020602080505020303" pitchFamily="18" charset="0"/>
                        </a:rPr>
                        <a:t>Class 8</a:t>
                      </a:r>
                    </a:p>
                  </a:txBody>
                  <a:tcPr/>
                </a:tc>
                <a:tc>
                  <a:txBody>
                    <a:bodyPr/>
                    <a:lstStyle/>
                    <a:p>
                      <a:r>
                        <a:rPr lang="en-US" b="0" dirty="0">
                          <a:latin typeface="Baskerville Old Face" panose="02020602080505020303" pitchFamily="18" charset="0"/>
                        </a:rPr>
                        <a:t>Corrosives</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827632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738565"/>
            <a:ext cx="9144000" cy="830997"/>
          </a:xfrm>
          <a:prstGeom prst="rect">
            <a:avLst/>
          </a:prstGeom>
          <a:noFill/>
        </p:spPr>
        <p:txBody>
          <a:bodyPr wrap="square" rtlCol="0">
            <a:spAutoFit/>
          </a:bodyPr>
          <a:lstStyle/>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that May Be Shipped in International Mail: </a:t>
            </a:r>
          </a:p>
        </p:txBody>
      </p:sp>
      <p:pic>
        <p:nvPicPr>
          <p:cNvPr id="4" name="PPTShape_0" descr="smoke detector&#10;"/>
          <p:cNvPicPr>
            <a:picLocks noChangeAspect="1"/>
          </p:cNvPicPr>
          <p:nvPr>
            <p:custDataLst>
              <p:tags r:id="rId1"/>
            </p:custDataLst>
          </p:nvPr>
        </p:nvPicPr>
        <p:blipFill>
          <a:blip r:embed="rId7"/>
          <a:srcRect/>
          <a:stretch>
            <a:fillRect/>
          </a:stretch>
        </p:blipFill>
        <p:spPr bwMode="auto">
          <a:xfrm>
            <a:off x="3275856" y="4653135"/>
            <a:ext cx="1846485" cy="1846485"/>
          </a:xfrm>
          <a:prstGeom prst="rect">
            <a:avLst/>
          </a:prstGeom>
          <a:noFill/>
          <a:ln w="9525">
            <a:noFill/>
            <a:miter lim="800000"/>
            <a:headEnd/>
            <a:tailEnd/>
          </a:ln>
        </p:spPr>
      </p:pic>
      <p:pic>
        <p:nvPicPr>
          <p:cNvPr id="5" name="Picture 6" descr="petri.jpg"/>
          <p:cNvPicPr>
            <a:picLocks noChangeAspect="1"/>
          </p:cNvPicPr>
          <p:nvPr>
            <p:custDataLst>
              <p:tags r:id="rId2"/>
            </p:custDataLst>
          </p:nvPr>
        </p:nvPicPr>
        <p:blipFill>
          <a:blip r:embed="rId8"/>
          <a:srcRect/>
          <a:stretch>
            <a:fillRect/>
          </a:stretch>
        </p:blipFill>
        <p:spPr bwMode="auto">
          <a:xfrm>
            <a:off x="799370" y="5157192"/>
            <a:ext cx="1857731" cy="1217799"/>
          </a:xfrm>
          <a:prstGeom prst="rect">
            <a:avLst/>
          </a:prstGeom>
          <a:noFill/>
          <a:ln w="9525">
            <a:noFill/>
            <a:miter lim="800000"/>
            <a:headEnd/>
            <a:tailEnd/>
          </a:ln>
        </p:spPr>
      </p:pic>
      <p:pic>
        <p:nvPicPr>
          <p:cNvPr id="6" name="Picture 10" descr="smart phone"/>
          <p:cNvPicPr>
            <a:picLocks noChangeAspect="1" noChangeArrowheads="1"/>
          </p:cNvPicPr>
          <p:nvPr>
            <p:custDataLst>
              <p:tags r:id="rId3"/>
            </p:custDataLst>
          </p:nvPr>
        </p:nvPicPr>
        <p:blipFill>
          <a:blip r:embed="rId9"/>
          <a:srcRect/>
          <a:stretch>
            <a:fillRect/>
          </a:stretch>
        </p:blipFill>
        <p:spPr bwMode="auto">
          <a:xfrm>
            <a:off x="5514727" y="4735908"/>
            <a:ext cx="1366837" cy="1763712"/>
          </a:xfrm>
          <a:prstGeom prst="rect">
            <a:avLst/>
          </a:prstGeom>
          <a:noFill/>
          <a:ln w="9525">
            <a:noFill/>
            <a:miter lim="800000"/>
            <a:headEnd/>
            <a:tailEnd/>
          </a:ln>
        </p:spPr>
      </p:pic>
      <p:pic>
        <p:nvPicPr>
          <p:cNvPr id="7" name="Picture 4" descr="camera"/>
          <p:cNvPicPr>
            <a:picLocks noChangeAspect="1" noChangeArrowheads="1"/>
          </p:cNvPicPr>
          <p:nvPr>
            <p:custDataLst>
              <p:tags r:id="rId4"/>
            </p:custDataLst>
          </p:nvPr>
        </p:nvPicPr>
        <p:blipFill rotWithShape="1">
          <a:blip r:embed="rId10"/>
          <a:srcRect l="12984" r="16781"/>
          <a:stretch/>
        </p:blipFill>
        <p:spPr bwMode="auto">
          <a:xfrm>
            <a:off x="6881564" y="4881164"/>
            <a:ext cx="1554262" cy="1473200"/>
          </a:xfrm>
          <a:prstGeom prst="rect">
            <a:avLst/>
          </a:prstGeom>
          <a:noFill/>
          <a:ln w="9525">
            <a:noFill/>
            <a:miter lim="800000"/>
            <a:headEnd/>
            <a:tailEnd/>
          </a:ln>
        </p:spPr>
      </p:pic>
      <p:graphicFrame>
        <p:nvGraphicFramePr>
          <p:cNvPr id="2" name="Table 1"/>
          <p:cNvGraphicFramePr>
            <a:graphicFrameLocks noGrp="1"/>
          </p:cNvGraphicFramePr>
          <p:nvPr>
            <p:extLst>
              <p:ext uri="{D42A27DB-BD31-4B8C-83A1-F6EECF244321}">
                <p14:modId xmlns:p14="http://schemas.microsoft.com/office/powerpoint/2010/main" val="2347156757"/>
              </p:ext>
            </p:extLst>
          </p:nvPr>
        </p:nvGraphicFramePr>
        <p:xfrm>
          <a:off x="1555475" y="2859106"/>
          <a:ext cx="6096000" cy="1478280"/>
        </p:xfrm>
        <a:graphic>
          <a:graphicData uri="http://schemas.openxmlformats.org/drawingml/2006/table">
            <a:tbl>
              <a:tblPr firstRow="1" bandRow="1">
                <a:tableStyleId>{306799F8-075E-4A3A-A7F6-7FBC6576F1A4}</a:tableStyleId>
              </a:tblPr>
              <a:tblGrid>
                <a:gridCol w="1319808">
                  <a:extLst>
                    <a:ext uri="{9D8B030D-6E8A-4147-A177-3AD203B41FA5}">
                      <a16:colId xmlns:a16="http://schemas.microsoft.com/office/drawing/2014/main" val="20000"/>
                    </a:ext>
                  </a:extLst>
                </a:gridCol>
                <a:gridCol w="4776192">
                  <a:extLst>
                    <a:ext uri="{9D8B030D-6E8A-4147-A177-3AD203B41FA5}">
                      <a16:colId xmlns:a16="http://schemas.microsoft.com/office/drawing/2014/main" val="20001"/>
                    </a:ext>
                  </a:extLst>
                </a:gridCol>
              </a:tblGrid>
              <a:tr h="370840">
                <a:tc>
                  <a:txBody>
                    <a:bodyPr/>
                    <a:lstStyle/>
                    <a:p>
                      <a:r>
                        <a:rPr lang="en-US" b="1" dirty="0">
                          <a:solidFill>
                            <a:schemeClr val="tx1"/>
                          </a:solidFill>
                          <a:latin typeface="Baskerville Old Face" panose="02020602080505020303" pitchFamily="18" charset="0"/>
                        </a:rPr>
                        <a:t>Class 6</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tc>
                  <a:txBody>
                    <a:bodyPr/>
                    <a:lstStyle/>
                    <a:p>
                      <a:r>
                        <a:rPr lang="en-US" b="0" dirty="0">
                          <a:solidFill>
                            <a:schemeClr val="tx1"/>
                          </a:solidFill>
                          <a:latin typeface="Baskerville Old Face" panose="02020602080505020303" pitchFamily="18" charset="0"/>
                        </a:rPr>
                        <a:t>Some infectious substances</a:t>
                      </a:r>
                      <a:r>
                        <a:rPr lang="en-US" b="0" baseline="0" dirty="0">
                          <a:solidFill>
                            <a:schemeClr val="tx1"/>
                          </a:solidFill>
                          <a:latin typeface="Baskerville Old Face" panose="02020602080505020303" pitchFamily="18" charset="0"/>
                        </a:rPr>
                        <a:t> only</a:t>
                      </a:r>
                      <a:endParaRPr lang="en-US" b="0" dirty="0">
                        <a:solidFill>
                          <a:schemeClr val="tx1"/>
                        </a:solidFill>
                        <a:latin typeface="Baskerville Old Face" panose="02020602080505020303"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extLst>
                  <a:ext uri="{0D108BD9-81ED-4DB2-BD59-A6C34878D82A}">
                    <a16:rowId xmlns:a16="http://schemas.microsoft.com/office/drawing/2014/main" val="10000"/>
                  </a:ext>
                </a:extLst>
              </a:tr>
              <a:tr h="370840">
                <a:tc>
                  <a:txBody>
                    <a:bodyPr/>
                    <a:lstStyle/>
                    <a:p>
                      <a:r>
                        <a:rPr lang="en-US" b="1" dirty="0">
                          <a:solidFill>
                            <a:schemeClr val="tx1"/>
                          </a:solidFill>
                          <a:latin typeface="Baskerville Old Face" panose="02020602080505020303" pitchFamily="18" charset="0"/>
                        </a:rPr>
                        <a:t>Class 7</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tc>
                  <a:txBody>
                    <a:bodyPr/>
                    <a:lstStyle/>
                    <a:p>
                      <a:r>
                        <a:rPr lang="en-US" b="0" dirty="0">
                          <a:solidFill>
                            <a:schemeClr val="tx1"/>
                          </a:solidFill>
                          <a:latin typeface="Baskerville Old Face" panose="02020602080505020303" pitchFamily="18" charset="0"/>
                        </a:rPr>
                        <a:t>Some radioactive</a:t>
                      </a:r>
                      <a:r>
                        <a:rPr lang="en-US" b="0" baseline="0" dirty="0">
                          <a:solidFill>
                            <a:schemeClr val="tx1"/>
                          </a:solidFill>
                          <a:latin typeface="Baskerville Old Face" panose="02020602080505020303" pitchFamily="18" charset="0"/>
                        </a:rPr>
                        <a:t> materials</a:t>
                      </a:r>
                      <a:endParaRPr lang="en-US" b="0" dirty="0">
                        <a:solidFill>
                          <a:schemeClr val="tx1"/>
                        </a:solidFill>
                        <a:latin typeface="Baskerville Old Face" panose="02020602080505020303"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extLst>
                  <a:ext uri="{0D108BD9-81ED-4DB2-BD59-A6C34878D82A}">
                    <a16:rowId xmlns:a16="http://schemas.microsoft.com/office/drawing/2014/main" val="10001"/>
                  </a:ext>
                </a:extLst>
              </a:tr>
              <a:tr h="0">
                <a:tc>
                  <a:txBody>
                    <a:bodyPr/>
                    <a:lstStyle/>
                    <a:p>
                      <a:r>
                        <a:rPr lang="en-US" b="1" dirty="0">
                          <a:solidFill>
                            <a:schemeClr val="tx1"/>
                          </a:solidFill>
                          <a:latin typeface="Baskerville Old Face" panose="02020602080505020303" pitchFamily="18" charset="0"/>
                        </a:rPr>
                        <a:t>Class 9</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tc>
                  <a:txBody>
                    <a:bodyPr/>
                    <a:lstStyle/>
                    <a:p>
                      <a:r>
                        <a:rPr lang="en-US" b="0" dirty="0">
                          <a:solidFill>
                            <a:schemeClr val="tx1"/>
                          </a:solidFill>
                          <a:latin typeface="Baskerville Old Face" panose="02020602080505020303" pitchFamily="18" charset="0"/>
                        </a:rPr>
                        <a:t>Lithium</a:t>
                      </a:r>
                      <a:r>
                        <a:rPr lang="en-US" b="0" baseline="0" dirty="0">
                          <a:solidFill>
                            <a:schemeClr val="tx1"/>
                          </a:solidFill>
                          <a:latin typeface="Baskerville Old Face" panose="02020602080505020303" pitchFamily="18" charset="0"/>
                        </a:rPr>
                        <a:t> batteries contained in equipment only</a:t>
                      </a:r>
                      <a:endParaRPr lang="en-US" b="0" dirty="0">
                        <a:solidFill>
                          <a:schemeClr val="tx1"/>
                        </a:solidFill>
                        <a:latin typeface="Baskerville Old Face" panose="02020602080505020303"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extLst>
                  <a:ext uri="{0D108BD9-81ED-4DB2-BD59-A6C34878D82A}">
                    <a16:rowId xmlns:a16="http://schemas.microsoft.com/office/drawing/2014/main" val="10002"/>
                  </a:ext>
                </a:extLst>
              </a:tr>
              <a:tr h="370840">
                <a:tc>
                  <a:txBody>
                    <a:bodyPr/>
                    <a:lstStyle/>
                    <a:p>
                      <a:r>
                        <a:rPr lang="en-US" b="1" dirty="0">
                          <a:solidFill>
                            <a:schemeClr val="tx1"/>
                          </a:solidFill>
                          <a:latin typeface="Baskerville Old Face" panose="02020602080505020303" pitchFamily="18" charset="0"/>
                        </a:rPr>
                        <a:t>Class 9</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tc>
                  <a:txBody>
                    <a:bodyPr/>
                    <a:lstStyle/>
                    <a:p>
                      <a:r>
                        <a:rPr lang="en-US" b="0" dirty="0">
                          <a:solidFill>
                            <a:schemeClr val="tx1"/>
                          </a:solidFill>
                          <a:latin typeface="Baskerville Old Face" panose="02020602080505020303" pitchFamily="18" charset="0"/>
                        </a:rPr>
                        <a:t>Dry ice when used as a refrigerant for UN 3373</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92D050"/>
                        </a:gs>
                        <a:gs pos="50000">
                          <a:srgbClr val="00FF00">
                            <a:tint val="44500"/>
                            <a:satMod val="160000"/>
                          </a:srgbClr>
                        </a:gs>
                        <a:gs pos="100000">
                          <a:srgbClr val="00FF00">
                            <a:tint val="23500"/>
                            <a:satMod val="160000"/>
                          </a:srgbClr>
                        </a:gs>
                      </a:gsLst>
                      <a:lin ang="18900000" scaled="1"/>
                      <a:tileRect/>
                    </a:gra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473456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3287260"/>
            <a:ext cx="2001515" cy="234781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4797152"/>
            <a:ext cx="2602260" cy="1675855"/>
          </a:xfrm>
          <a:prstGeom prst="rect">
            <a:avLst/>
          </a:prstGeom>
        </p:spPr>
      </p:pic>
      <p:sp>
        <p:nvSpPr>
          <p:cNvPr id="6" name="TextBox 5"/>
          <p:cNvSpPr txBox="1"/>
          <p:nvPr/>
        </p:nvSpPr>
        <p:spPr>
          <a:xfrm>
            <a:off x="536306" y="1668517"/>
            <a:ext cx="8640960" cy="830997"/>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Category B Infectious Substances &amp; </a:t>
            </a:r>
          </a:p>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Patient Specimens</a:t>
            </a:r>
          </a:p>
        </p:txBody>
      </p:sp>
      <p:pic>
        <p:nvPicPr>
          <p:cNvPr id="2" name="Picture 1"/>
          <p:cNvPicPr>
            <a:picLocks noChangeAspect="1"/>
          </p:cNvPicPr>
          <p:nvPr/>
        </p:nvPicPr>
        <p:blipFill>
          <a:blip r:embed="rId5"/>
          <a:stretch>
            <a:fillRect/>
          </a:stretch>
        </p:blipFill>
        <p:spPr>
          <a:xfrm>
            <a:off x="4634803" y="2499514"/>
            <a:ext cx="2611465" cy="1725491"/>
          </a:xfrm>
          <a:prstGeom prst="rect">
            <a:avLst/>
          </a:prstGeom>
        </p:spPr>
      </p:pic>
      <p:sp>
        <p:nvSpPr>
          <p:cNvPr id="5" name="TextBox 4"/>
          <p:cNvSpPr txBox="1"/>
          <p:nvPr/>
        </p:nvSpPr>
        <p:spPr>
          <a:xfrm>
            <a:off x="3672283" y="455988"/>
            <a:ext cx="4536504" cy="523220"/>
          </a:xfrm>
          <a:prstGeom prst="rect">
            <a:avLst/>
          </a:prstGeom>
          <a:noFill/>
        </p:spPr>
        <p:txBody>
          <a:bodyPr wrap="square" rtlCol="0">
            <a:spAutoFit/>
          </a:bodyPr>
          <a:lstStyle/>
          <a:p>
            <a:pPr algn="ct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Division 6.2</a:t>
            </a:r>
          </a:p>
        </p:txBody>
      </p:sp>
    </p:spTree>
    <p:extLst>
      <p:ext uri="{BB962C8B-B14F-4D97-AF65-F5344CB8AC3E}">
        <p14:creationId xmlns:p14="http://schemas.microsoft.com/office/powerpoint/2010/main" val="1574754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PTShape_0"/>
          <p:cNvSpPr txBox="1">
            <a:spLocks/>
          </p:cNvSpPr>
          <p:nvPr/>
        </p:nvSpPr>
        <p:spPr bwMode="auto">
          <a:xfrm>
            <a:off x="708207" y="2195736"/>
            <a:ext cx="3888432" cy="762000"/>
          </a:xfrm>
          <a:prstGeom prst="rect">
            <a:avLst/>
          </a:prstGeom>
          <a:noFill/>
          <a:ln w="9525">
            <a:noFill/>
            <a:miter lim="800000"/>
            <a:headEnd/>
            <a:tailEnd/>
          </a:ln>
        </p:spPr>
        <p:txBody>
          <a:bodyPr/>
          <a:lstStyle/>
          <a:p>
            <a:pPr>
              <a:spcBef>
                <a:spcPct val="20000"/>
              </a:spcBef>
              <a:buClr>
                <a:schemeClr val="accent1"/>
              </a:buClr>
              <a:buSzPct val="100000"/>
              <a:defRPr/>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UN 1845 - Dry Ice </a:t>
            </a:r>
          </a:p>
          <a:p>
            <a:pPr>
              <a:spcBef>
                <a:spcPct val="20000"/>
              </a:spcBef>
              <a:buClr>
                <a:schemeClr val="accent1"/>
              </a:buClr>
              <a:buSzPct val="100000"/>
              <a:defRPr/>
            </a:pPr>
            <a:r>
              <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rPr>
              <a:t>Carbon dioxide, solid</a:t>
            </a:r>
          </a:p>
        </p:txBody>
      </p:sp>
      <p:sp>
        <p:nvSpPr>
          <p:cNvPr id="4" name="Text Placeholder 1"/>
          <p:cNvSpPr txBox="1">
            <a:spLocks/>
          </p:cNvSpPr>
          <p:nvPr/>
        </p:nvSpPr>
        <p:spPr>
          <a:xfrm>
            <a:off x="737861" y="3861048"/>
            <a:ext cx="7776864" cy="1292662"/>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Can only be shipped in international mail when used as a refrigerant for UN 3373</a:t>
            </a:r>
          </a:p>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Requirements in Packing Instruction 954 must be met</a:t>
            </a:r>
          </a:p>
          <a:p>
            <a:pPr marL="303213" lvl="1">
              <a:defRPr/>
            </a:pPr>
            <a:endParaRPr lang="en-US" dirty="0">
              <a:latin typeface="Arial "/>
            </a:endParaRPr>
          </a:p>
        </p:txBody>
      </p:sp>
      <p:pic>
        <p:nvPicPr>
          <p:cNvPr id="5" name="Picture 5"/>
          <p:cNvPicPr>
            <a:picLocks noChangeAspect="1"/>
          </p:cNvPicPr>
          <p:nvPr/>
        </p:nvPicPr>
        <p:blipFill>
          <a:blip r:embed="rId3" cstate="print">
            <a:extLst>
              <a:ext uri="{28A0092B-C50C-407E-A947-70E740481C1C}">
                <a14:useLocalDpi xmlns:a14="http://schemas.microsoft.com/office/drawing/2010/main" val="0"/>
              </a:ext>
            </a:extLst>
          </a:blip>
          <a:srcRect l="25665" b="17233"/>
          <a:stretch>
            <a:fillRect/>
          </a:stretch>
        </p:blipFill>
        <p:spPr bwMode="auto">
          <a:xfrm>
            <a:off x="5436096" y="2000672"/>
            <a:ext cx="1551948"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427984" y="476672"/>
            <a:ext cx="3168352" cy="461665"/>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9</a:t>
            </a:r>
          </a:p>
        </p:txBody>
      </p:sp>
    </p:spTree>
    <p:extLst>
      <p:ext uri="{BB962C8B-B14F-4D97-AF65-F5344CB8AC3E}">
        <p14:creationId xmlns:p14="http://schemas.microsoft.com/office/powerpoint/2010/main" val="3372002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3648" y="3030051"/>
            <a:ext cx="6753225" cy="2466975"/>
          </a:xfrm>
          <a:prstGeom prst="rect">
            <a:avLst/>
          </a:prstGeom>
        </p:spPr>
      </p:pic>
      <p:sp>
        <p:nvSpPr>
          <p:cNvPr id="4" name="TextBox 3"/>
          <p:cNvSpPr txBox="1"/>
          <p:nvPr/>
        </p:nvSpPr>
        <p:spPr>
          <a:xfrm>
            <a:off x="1643348" y="5497026"/>
            <a:ext cx="2952328" cy="400110"/>
          </a:xfrm>
          <a:prstGeom prst="rect">
            <a:avLst/>
          </a:prstGeom>
          <a:noFill/>
        </p:spPr>
        <p:txBody>
          <a:bodyPr wrap="square" rtlCol="0">
            <a:spAutoFit/>
          </a:bodyPr>
          <a:lstStyle/>
          <a:p>
            <a:pPr algn="ct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Limited Quantity</a:t>
            </a:r>
          </a:p>
        </p:txBody>
      </p:sp>
      <p:sp>
        <p:nvSpPr>
          <p:cNvPr id="5" name="TextBox 4"/>
          <p:cNvSpPr txBox="1"/>
          <p:nvPr/>
        </p:nvSpPr>
        <p:spPr>
          <a:xfrm>
            <a:off x="4932040" y="5497026"/>
            <a:ext cx="2952328" cy="400110"/>
          </a:xfrm>
          <a:prstGeom prst="rect">
            <a:avLst/>
          </a:prstGeom>
          <a:noFill/>
        </p:spPr>
        <p:txBody>
          <a:bodyPr wrap="square" rtlCol="0">
            <a:spAutoFit/>
          </a:bodyPr>
          <a:lstStyle/>
          <a:p>
            <a:pPr algn="ct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Articles/Instruments</a:t>
            </a:r>
          </a:p>
        </p:txBody>
      </p:sp>
      <p:sp>
        <p:nvSpPr>
          <p:cNvPr id="6" name="TextBox 5"/>
          <p:cNvSpPr txBox="1"/>
          <p:nvPr/>
        </p:nvSpPr>
        <p:spPr>
          <a:xfrm>
            <a:off x="467544" y="1801581"/>
            <a:ext cx="8208912" cy="830997"/>
          </a:xfrm>
          <a:prstGeom prst="rect">
            <a:avLst/>
          </a:prstGeom>
          <a:noFill/>
        </p:spPr>
        <p:txBody>
          <a:bodyPr wrap="square" rtlCol="0">
            <a:spAutoFit/>
          </a:bodyPr>
          <a:lstStyle/>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Radioactive Materials Allowed in </a:t>
            </a:r>
          </a:p>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International Mail</a:t>
            </a:r>
          </a:p>
        </p:txBody>
      </p:sp>
      <p:sp>
        <p:nvSpPr>
          <p:cNvPr id="2" name="TextBox 1"/>
          <p:cNvSpPr txBox="1"/>
          <p:nvPr/>
        </p:nvSpPr>
        <p:spPr>
          <a:xfrm>
            <a:off x="4067944" y="404664"/>
            <a:ext cx="3816424" cy="523220"/>
          </a:xfrm>
          <a:prstGeom prst="rect">
            <a:avLst/>
          </a:prstGeom>
          <a:noFill/>
        </p:spPr>
        <p:txBody>
          <a:bodyPr wrap="square" rtlCol="0">
            <a:spAutoFit/>
          </a:bodyPr>
          <a:lstStyle/>
          <a:p>
            <a:pPr algn="ct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7</a:t>
            </a:r>
          </a:p>
        </p:txBody>
      </p:sp>
    </p:spTree>
    <p:extLst>
      <p:ext uri="{BB962C8B-B14F-4D97-AF65-F5344CB8AC3E}">
        <p14:creationId xmlns:p14="http://schemas.microsoft.com/office/powerpoint/2010/main" val="152818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75385" y="1504418"/>
            <a:ext cx="8064896" cy="707886"/>
          </a:xfrm>
          <a:prstGeom prst="rect">
            <a:avLst/>
          </a:prstGeom>
          <a:noFill/>
        </p:spPr>
        <p:txBody>
          <a:bodyPr wrap="square" rtlCol="0">
            <a:spAutoFit/>
          </a:bodyPr>
          <a:lstStyle/>
          <a:p>
            <a:pPr algn="ct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Examples of Equipment Containing Lithium Batteries that May Be Allowed in International Mail</a:t>
            </a:r>
          </a:p>
        </p:txBody>
      </p:sp>
      <p:pic>
        <p:nvPicPr>
          <p:cNvPr id="5" name="Picture 265" descr="image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1545" y="4509120"/>
            <a:ext cx="1308370" cy="85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12" descr="Garmin nuvi 250 GPS naviga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7833" y="2304488"/>
            <a:ext cx="1197441" cy="947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15"/>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876256" y="3102702"/>
            <a:ext cx="1175312" cy="93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66" descr="e405243d9147845e6dbcf243c402b0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6324" y="5242255"/>
            <a:ext cx="715175" cy="80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86"/>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878775" y="4987929"/>
            <a:ext cx="1018635" cy="1209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63" descr="Brand New.MOTOROLA BLUE TOOTH HEADSET HS 8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420" y="4662448"/>
            <a:ext cx="954720" cy="598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39" descr="K00000360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1367" y="2567710"/>
            <a:ext cx="1019773" cy="744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11" descr="product_photo_bi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90414" y="3035871"/>
            <a:ext cx="1008112" cy="945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832599" y="3335935"/>
            <a:ext cx="1157308"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Digital cameras</a:t>
            </a:r>
          </a:p>
        </p:txBody>
      </p:sp>
      <p:sp>
        <p:nvSpPr>
          <p:cNvPr id="14" name="TextBox 13"/>
          <p:cNvSpPr txBox="1"/>
          <p:nvPr/>
        </p:nvSpPr>
        <p:spPr>
          <a:xfrm>
            <a:off x="4755819" y="3082659"/>
            <a:ext cx="1157308"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GPS Devices</a:t>
            </a:r>
          </a:p>
        </p:txBody>
      </p:sp>
      <p:sp>
        <p:nvSpPr>
          <p:cNvPr id="15" name="TextBox 14"/>
          <p:cNvSpPr txBox="1"/>
          <p:nvPr/>
        </p:nvSpPr>
        <p:spPr>
          <a:xfrm>
            <a:off x="2986602" y="3944491"/>
            <a:ext cx="1157308" cy="523220"/>
          </a:xfrm>
          <a:prstGeom prst="rect">
            <a:avLst/>
          </a:prstGeom>
          <a:noFill/>
        </p:spPr>
        <p:txBody>
          <a:bodyPr wrap="square" rtlCol="0">
            <a:spAutoFit/>
          </a:bodyPr>
          <a:lstStyle/>
          <a:p>
            <a:pPr algn="ctr"/>
            <a:r>
              <a:rPr lang="en-US" sz="1400" b="1" dirty="0" err="1">
                <a:latin typeface="Verdana" panose="020B0604030504040204" pitchFamily="34" charset="0"/>
                <a:ea typeface="Verdana" panose="020B0604030504040204" pitchFamily="34" charset="0"/>
                <a:cs typeface="Verdana" panose="020B0604030504040204" pitchFamily="34" charset="0"/>
              </a:rPr>
              <a:t>Walkie</a:t>
            </a:r>
            <a:endParaRPr lang="en-US" sz="1400" b="1" dirty="0">
              <a:latin typeface="Verdana" panose="020B0604030504040204" pitchFamily="34" charset="0"/>
              <a:ea typeface="Verdana" panose="020B0604030504040204" pitchFamily="34" charset="0"/>
              <a:cs typeface="Verdana" panose="020B0604030504040204" pitchFamily="34" charset="0"/>
            </a:endParaRPr>
          </a:p>
          <a:p>
            <a:pPr algn="ctr"/>
            <a:r>
              <a:rPr lang="en-US" sz="1400" b="1" dirty="0">
                <a:latin typeface="Verdana" panose="020B0604030504040204" pitchFamily="34" charset="0"/>
                <a:ea typeface="Verdana" panose="020B0604030504040204" pitchFamily="34" charset="0"/>
                <a:cs typeface="Verdana" panose="020B0604030504040204" pitchFamily="34" charset="0"/>
              </a:rPr>
              <a:t>Talkies</a:t>
            </a:r>
          </a:p>
        </p:txBody>
      </p:sp>
      <p:sp>
        <p:nvSpPr>
          <p:cNvPr id="16" name="TextBox 15"/>
          <p:cNvSpPr txBox="1"/>
          <p:nvPr/>
        </p:nvSpPr>
        <p:spPr>
          <a:xfrm>
            <a:off x="6649405" y="4058603"/>
            <a:ext cx="1884052"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Radio controlled toys/cars</a:t>
            </a:r>
          </a:p>
        </p:txBody>
      </p:sp>
      <p:sp>
        <p:nvSpPr>
          <p:cNvPr id="17" name="TextBox 16"/>
          <p:cNvSpPr txBox="1"/>
          <p:nvPr/>
        </p:nvSpPr>
        <p:spPr>
          <a:xfrm>
            <a:off x="865126" y="5261214"/>
            <a:ext cx="1157308"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Bluetooth Devices</a:t>
            </a:r>
          </a:p>
        </p:txBody>
      </p:sp>
      <p:sp>
        <p:nvSpPr>
          <p:cNvPr id="18" name="TextBox 17"/>
          <p:cNvSpPr txBox="1"/>
          <p:nvPr/>
        </p:nvSpPr>
        <p:spPr>
          <a:xfrm>
            <a:off x="2878775" y="6229403"/>
            <a:ext cx="1368152" cy="307777"/>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Power Drill</a:t>
            </a:r>
          </a:p>
        </p:txBody>
      </p:sp>
      <p:sp>
        <p:nvSpPr>
          <p:cNvPr id="19" name="TextBox 18"/>
          <p:cNvSpPr txBox="1"/>
          <p:nvPr/>
        </p:nvSpPr>
        <p:spPr>
          <a:xfrm>
            <a:off x="4873702" y="5382586"/>
            <a:ext cx="1426490"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Laptop Computer</a:t>
            </a:r>
          </a:p>
        </p:txBody>
      </p:sp>
      <p:sp>
        <p:nvSpPr>
          <p:cNvPr id="20" name="TextBox 19"/>
          <p:cNvSpPr txBox="1"/>
          <p:nvPr/>
        </p:nvSpPr>
        <p:spPr>
          <a:xfrm>
            <a:off x="6521885" y="6043897"/>
            <a:ext cx="1884052" cy="307777"/>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Electric Shaver</a:t>
            </a:r>
          </a:p>
        </p:txBody>
      </p:sp>
      <p:sp>
        <p:nvSpPr>
          <p:cNvPr id="21" name="TextBox 20"/>
          <p:cNvSpPr txBox="1"/>
          <p:nvPr/>
        </p:nvSpPr>
        <p:spPr>
          <a:xfrm>
            <a:off x="4067944" y="404664"/>
            <a:ext cx="3816424" cy="523220"/>
          </a:xfrm>
          <a:prstGeom prst="rect">
            <a:avLst/>
          </a:prstGeom>
          <a:noFill/>
        </p:spPr>
        <p:txBody>
          <a:bodyPr wrap="square" rtlCol="0">
            <a:spAutoFit/>
          </a:bodyPr>
          <a:lstStyle/>
          <a:p>
            <a:pPr algn="ct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9</a:t>
            </a:r>
          </a:p>
        </p:txBody>
      </p:sp>
    </p:spTree>
    <p:extLst>
      <p:ext uri="{BB962C8B-B14F-4D97-AF65-F5344CB8AC3E}">
        <p14:creationId xmlns:p14="http://schemas.microsoft.com/office/powerpoint/2010/main" val="4091165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34" y="1959903"/>
            <a:ext cx="7056784"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General Philosophy</a:t>
            </a:r>
          </a:p>
        </p:txBody>
      </p:sp>
      <p:sp>
        <p:nvSpPr>
          <p:cNvPr id="5" name="TextBox 4"/>
          <p:cNvSpPr txBox="1"/>
          <p:nvPr/>
        </p:nvSpPr>
        <p:spPr>
          <a:xfrm>
            <a:off x="467545" y="5636484"/>
            <a:ext cx="7488832" cy="338554"/>
          </a:xfrm>
          <a:prstGeom prst="rect">
            <a:avLst/>
          </a:prstGeom>
          <a:noFill/>
        </p:spPr>
        <p:txBody>
          <a:bodyPr wrap="square" lIns="91440" tIns="45720" rIns="91440" bIns="45720" rtlCol="0" anchor="t">
            <a:spAutoFit/>
          </a:bodyPr>
          <a:lstStyle/>
          <a:p>
            <a:r>
              <a:rPr lang="en-US" sz="1600" dirty="0">
                <a:latin typeface="Verdana"/>
                <a:ea typeface="Verdana"/>
                <a:cs typeface="Verdana"/>
              </a:rPr>
              <a:t>-- Excerpt from the UPU “Keep Me Safe” Campaign Message</a:t>
            </a:r>
          </a:p>
        </p:txBody>
      </p:sp>
      <p:pic>
        <p:nvPicPr>
          <p:cNvPr id="2" name="Keep Me Safe Message">
            <a:hlinkClick r:id="" action="ppaction://media"/>
            <a:extLst>
              <a:ext uri="{FF2B5EF4-FFF2-40B4-BE49-F238E27FC236}">
                <a16:creationId xmlns:a16="http://schemas.microsoft.com/office/drawing/2014/main" id="{22FA0F49-0648-4D16-ABF5-04A708BF9C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28960" y="3004207"/>
            <a:ext cx="730250" cy="730250"/>
          </a:xfrm>
          <a:prstGeom prst="rect">
            <a:avLst/>
          </a:prstGeom>
        </p:spPr>
      </p:pic>
      <p:pic>
        <p:nvPicPr>
          <p:cNvPr id="4" name="Picture 5" descr="A picture containing text, box&#10;&#10;Description automatically generated">
            <a:extLst>
              <a:ext uri="{FF2B5EF4-FFF2-40B4-BE49-F238E27FC236}">
                <a16:creationId xmlns:a16="http://schemas.microsoft.com/office/drawing/2014/main" id="{6DA49B56-3AFD-4CB1-8871-CFE4A0299A9F}"/>
              </a:ext>
            </a:extLst>
          </p:cNvPr>
          <p:cNvPicPr>
            <a:picLocks noChangeAspect="1"/>
          </p:cNvPicPr>
          <p:nvPr/>
        </p:nvPicPr>
        <p:blipFill>
          <a:blip r:embed="rId6"/>
          <a:stretch>
            <a:fillRect/>
          </a:stretch>
        </p:blipFill>
        <p:spPr>
          <a:xfrm>
            <a:off x="2326515" y="3005202"/>
            <a:ext cx="2314575" cy="2209800"/>
          </a:xfrm>
          <a:prstGeom prst="rect">
            <a:avLst/>
          </a:prstGeom>
        </p:spPr>
      </p:pic>
    </p:spTree>
    <p:extLst>
      <p:ext uri="{BB962C8B-B14F-4D97-AF65-F5344CB8AC3E}">
        <p14:creationId xmlns:p14="http://schemas.microsoft.com/office/powerpoint/2010/main" val="28225764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772816"/>
            <a:ext cx="8280920" cy="2739211"/>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Additional Requirements for Lithium Batteries in International Mail:</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en-US" sz="2000" b="1" u="sng" dirty="0">
                <a:solidFill>
                  <a:schemeClr val="tx2"/>
                </a:solidFill>
                <a:latin typeface="Verdana" panose="020B0604030504040204" pitchFamily="34" charset="0"/>
                <a:ea typeface="Verdana" panose="020B0604030504040204" pitchFamily="34" charset="0"/>
                <a:cs typeface="Verdana" panose="020B0604030504040204" pitchFamily="34" charset="0"/>
              </a:rPr>
              <a:t>Must be installed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in the equipment they operate</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No more than </a:t>
            </a: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4 cells or 2 batteries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in a single package</a:t>
            </a:r>
          </a:p>
          <a:p>
            <a:pPr marL="742950" lvl="1" indent="-285750">
              <a:buFont typeface="Arial" panose="020B0604020202020204" pitchFamily="34" charset="0"/>
              <a:buChar cha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Before</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a postal operator can accept equipment containing lithium batteries, they must receive a </a:t>
            </a: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certification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from the Civil Aviation Authority</a:t>
            </a:r>
          </a:p>
        </p:txBody>
      </p:sp>
      <p:pic>
        <p:nvPicPr>
          <p:cNvPr id="4" name="Picture 17" descr="laptop"/>
          <p:cNvPicPr>
            <a:picLocks noChangeAspect="1" noChangeArrowheads="1"/>
          </p:cNvPicPr>
          <p:nvPr>
            <p:custDataLst>
              <p:tags r:id="rId1"/>
            </p:custDataLst>
          </p:nvPr>
        </p:nvPicPr>
        <p:blipFill>
          <a:blip r:embed="rId7"/>
          <a:srcRect/>
          <a:stretch>
            <a:fillRect/>
          </a:stretch>
        </p:blipFill>
        <p:spPr bwMode="auto">
          <a:xfrm>
            <a:off x="827584" y="4797152"/>
            <a:ext cx="2404417" cy="1775656"/>
          </a:xfrm>
          <a:prstGeom prst="rect">
            <a:avLst/>
          </a:prstGeom>
          <a:noFill/>
          <a:ln w="9525">
            <a:noFill/>
            <a:miter lim="800000"/>
            <a:headEnd/>
            <a:tailEnd/>
          </a:ln>
        </p:spPr>
      </p:pic>
      <p:pic>
        <p:nvPicPr>
          <p:cNvPr id="5" name="Picture 12" descr="remote control car"/>
          <p:cNvPicPr>
            <a:picLocks noChangeAspect="1" noChangeArrowheads="1"/>
          </p:cNvPicPr>
          <p:nvPr>
            <p:custDataLst>
              <p:tags r:id="rId2"/>
            </p:custDataLst>
          </p:nvPr>
        </p:nvPicPr>
        <p:blipFill>
          <a:blip r:embed="rId8"/>
          <a:srcRect/>
          <a:stretch>
            <a:fillRect/>
          </a:stretch>
        </p:blipFill>
        <p:spPr bwMode="auto">
          <a:xfrm>
            <a:off x="3707904" y="5039661"/>
            <a:ext cx="2038350" cy="1290638"/>
          </a:xfrm>
          <a:prstGeom prst="rect">
            <a:avLst/>
          </a:prstGeom>
          <a:noFill/>
          <a:ln w="9525">
            <a:noFill/>
            <a:miter lim="800000"/>
            <a:headEnd/>
            <a:tailEnd/>
          </a:ln>
        </p:spPr>
      </p:pic>
      <p:pic>
        <p:nvPicPr>
          <p:cNvPr id="6" name="Picture 2" descr="bluetooth"/>
          <p:cNvPicPr>
            <a:picLocks noChangeAspect="1" noChangeArrowheads="1"/>
          </p:cNvPicPr>
          <p:nvPr>
            <p:custDataLst>
              <p:tags r:id="rId3"/>
            </p:custDataLst>
          </p:nvPr>
        </p:nvPicPr>
        <p:blipFill>
          <a:blip r:embed="rId9"/>
          <a:srcRect/>
          <a:stretch>
            <a:fillRect/>
          </a:stretch>
        </p:blipFill>
        <p:spPr bwMode="auto">
          <a:xfrm>
            <a:off x="6012160" y="4708667"/>
            <a:ext cx="881063" cy="661988"/>
          </a:xfrm>
          <a:prstGeom prst="rect">
            <a:avLst/>
          </a:prstGeom>
          <a:noFill/>
          <a:ln w="9525">
            <a:noFill/>
            <a:miter lim="800000"/>
            <a:headEnd/>
            <a:tailEnd/>
          </a:ln>
        </p:spPr>
      </p:pic>
      <p:pic>
        <p:nvPicPr>
          <p:cNvPr id="7" name="Picture 8" descr="tablet computer&#10;"/>
          <p:cNvPicPr>
            <a:picLocks noChangeAspect="1" noChangeArrowheads="1"/>
          </p:cNvPicPr>
          <p:nvPr>
            <p:custDataLst>
              <p:tags r:id="rId4"/>
            </p:custDataLst>
          </p:nvPr>
        </p:nvPicPr>
        <p:blipFill>
          <a:blip r:embed="rId10"/>
          <a:srcRect l="7449" t="17657" r="8127" b="18335"/>
          <a:stretch>
            <a:fillRect/>
          </a:stretch>
        </p:blipFill>
        <p:spPr bwMode="auto">
          <a:xfrm>
            <a:off x="6211193" y="5370655"/>
            <a:ext cx="2168525" cy="1233487"/>
          </a:xfrm>
          <a:prstGeom prst="rect">
            <a:avLst/>
          </a:prstGeom>
          <a:noFill/>
          <a:ln w="9525">
            <a:noFill/>
            <a:miter lim="800000"/>
            <a:headEnd/>
            <a:tailEnd/>
          </a:ln>
        </p:spPr>
      </p:pic>
      <p:sp>
        <p:nvSpPr>
          <p:cNvPr id="8" name="TextBox 7"/>
          <p:cNvSpPr txBox="1"/>
          <p:nvPr/>
        </p:nvSpPr>
        <p:spPr>
          <a:xfrm>
            <a:off x="4067944" y="404664"/>
            <a:ext cx="3816424" cy="523220"/>
          </a:xfrm>
          <a:prstGeom prst="rect">
            <a:avLst/>
          </a:prstGeom>
          <a:noFill/>
        </p:spPr>
        <p:txBody>
          <a:bodyPr wrap="square" rtlCol="0">
            <a:spAutoFit/>
          </a:bodyPr>
          <a:lstStyle/>
          <a:p>
            <a:pPr algn="ctr"/>
            <a:r>
              <a:rPr lang="en-US" sz="28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9</a:t>
            </a:r>
          </a:p>
        </p:txBody>
      </p:sp>
    </p:spTree>
    <p:extLst>
      <p:ext uri="{BB962C8B-B14F-4D97-AF65-F5344CB8AC3E}">
        <p14:creationId xmlns:p14="http://schemas.microsoft.com/office/powerpoint/2010/main" val="2643311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088" y="3996736"/>
            <a:ext cx="2857500" cy="1747264"/>
          </a:xfrm>
          <a:prstGeom prst="rect">
            <a:avLst/>
          </a:prstGeom>
        </p:spPr>
      </p:pic>
      <p:sp>
        <p:nvSpPr>
          <p:cNvPr id="2" name="Title 1"/>
          <p:cNvSpPr>
            <a:spLocks noGrp="1"/>
          </p:cNvSpPr>
          <p:nvPr>
            <p:ph type="title"/>
          </p:nvPr>
        </p:nvSpPr>
        <p:spPr>
          <a:xfrm>
            <a:off x="2304663" y="1951883"/>
            <a:ext cx="4208884" cy="648072"/>
          </a:xfrm>
        </p:spPr>
        <p:txBody>
          <a:bodyPr>
            <a:normAutofit/>
          </a:bodyPr>
          <a:lstStyle/>
          <a:p>
            <a:pPr algn="ctr"/>
            <a:r>
              <a:rPr lang="en-US" sz="2400" dirty="0">
                <a:solidFill>
                  <a:schemeClr val="tx2"/>
                </a:solidFill>
              </a:rPr>
              <a:t>Lithium Cell vs Battery</a:t>
            </a:r>
          </a:p>
        </p:txBody>
      </p:sp>
      <p:pic>
        <p:nvPicPr>
          <p:cNvPr id="3" name="Picture 105" descr="lithium battery"/>
          <p:cNvPicPr>
            <a:picLocks noChangeAspect="1" noChangeArrowheads="1"/>
          </p:cNvPicPr>
          <p:nvPr>
            <p:custDataLst>
              <p:tags r:id="rId1"/>
            </p:custDataLst>
          </p:nvPr>
        </p:nvPicPr>
        <p:blipFill>
          <a:blip r:embed="rId6"/>
          <a:srcRect/>
          <a:stretch>
            <a:fillRect/>
          </a:stretch>
        </p:blipFill>
        <p:spPr bwMode="auto">
          <a:xfrm>
            <a:off x="5568714" y="3313680"/>
            <a:ext cx="619125" cy="838200"/>
          </a:xfrm>
          <a:prstGeom prst="rect">
            <a:avLst/>
          </a:prstGeom>
          <a:noFill/>
          <a:ln w="9525">
            <a:noFill/>
            <a:miter lim="800000"/>
            <a:headEnd/>
            <a:tailEnd/>
          </a:ln>
        </p:spPr>
      </p:pic>
      <p:pic>
        <p:nvPicPr>
          <p:cNvPr id="4" name="Picture 7"/>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bwMode="auto">
          <a:xfrm>
            <a:off x="6513547" y="3166398"/>
            <a:ext cx="1504638" cy="1132764"/>
          </a:xfrm>
          <a:prstGeom prst="rect">
            <a:avLst/>
          </a:prstGeom>
          <a:noFill/>
          <a:ln w="9525">
            <a:noFill/>
            <a:miter lim="800000"/>
            <a:headEnd/>
            <a:tailEnd/>
          </a:ln>
        </p:spPr>
      </p:pic>
      <p:pic>
        <p:nvPicPr>
          <p:cNvPr id="7" name="Picture 6"/>
          <p:cNvPicPr>
            <a:picLocks noChangeAspect="1"/>
          </p:cNvPicPr>
          <p:nvPr/>
        </p:nvPicPr>
        <p:blipFill>
          <a:blip r:embed="rId8"/>
          <a:stretch>
            <a:fillRect/>
          </a:stretch>
        </p:blipFill>
        <p:spPr>
          <a:xfrm>
            <a:off x="2429069" y="3359092"/>
            <a:ext cx="1284605" cy="1307275"/>
          </a:xfrm>
          <a:prstGeom prst="rect">
            <a:avLst/>
          </a:prstGeom>
        </p:spPr>
      </p:pic>
      <p:pic>
        <p:nvPicPr>
          <p:cNvPr id="8" name="Picture 7"/>
          <p:cNvPicPr>
            <a:picLocks noChangeAspect="1"/>
          </p:cNvPicPr>
          <p:nvPr/>
        </p:nvPicPr>
        <p:blipFill>
          <a:blip r:embed="rId9"/>
          <a:stretch>
            <a:fillRect/>
          </a:stretch>
        </p:blipFill>
        <p:spPr>
          <a:xfrm>
            <a:off x="899592" y="3212976"/>
            <a:ext cx="1132985" cy="1599508"/>
          </a:xfrm>
          <a:prstGeom prst="rect">
            <a:avLst/>
          </a:prstGeom>
        </p:spPr>
      </p:pic>
      <p:sp>
        <p:nvSpPr>
          <p:cNvPr id="9" name="TextBox 8"/>
          <p:cNvSpPr txBox="1"/>
          <p:nvPr/>
        </p:nvSpPr>
        <p:spPr>
          <a:xfrm>
            <a:off x="1331640" y="4990828"/>
            <a:ext cx="2016224"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Lithium Cells</a:t>
            </a:r>
          </a:p>
        </p:txBody>
      </p:sp>
      <p:sp>
        <p:nvSpPr>
          <p:cNvPr id="10" name="TextBox 9"/>
          <p:cNvSpPr txBox="1"/>
          <p:nvPr/>
        </p:nvSpPr>
        <p:spPr>
          <a:xfrm>
            <a:off x="5571070" y="5389475"/>
            <a:ext cx="2458099" cy="369332"/>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Lithium Batteries</a:t>
            </a:r>
          </a:p>
        </p:txBody>
      </p:sp>
    </p:spTree>
    <p:extLst>
      <p:ext uri="{BB962C8B-B14F-4D97-AF65-F5344CB8AC3E}">
        <p14:creationId xmlns:p14="http://schemas.microsoft.com/office/powerpoint/2010/main" val="34923593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0955" y="1483377"/>
            <a:ext cx="7488832" cy="830997"/>
          </a:xfrm>
          <a:prstGeom prst="rect">
            <a:avLst/>
          </a:prstGeom>
          <a:noFill/>
        </p:spPr>
        <p:txBody>
          <a:bodyPr wrap="square" rtlCol="0">
            <a:spAutoFit/>
          </a:bodyPr>
          <a:lstStyle/>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Lithium Batteries that are NOT Acceptable in International Mail</a:t>
            </a:r>
          </a:p>
        </p:txBody>
      </p:sp>
      <p:pic>
        <p:nvPicPr>
          <p:cNvPr id="4" name="Picture 6" descr="drill with spare battery"/>
          <p:cNvPicPr>
            <a:picLocks noChangeAspect="1"/>
          </p:cNvPicPr>
          <p:nvPr>
            <p:custDataLst>
              <p:tags r:id="rId1"/>
            </p:custDataLst>
          </p:nvPr>
        </p:nvPicPr>
        <p:blipFill>
          <a:blip r:embed="rId6"/>
          <a:srcRect/>
          <a:stretch>
            <a:fillRect/>
          </a:stretch>
        </p:blipFill>
        <p:spPr bwMode="auto">
          <a:xfrm>
            <a:off x="611560" y="2636912"/>
            <a:ext cx="2027423" cy="1584176"/>
          </a:xfrm>
          <a:prstGeom prst="rect">
            <a:avLst/>
          </a:prstGeom>
          <a:noFill/>
          <a:ln w="9525">
            <a:noFill/>
            <a:miter lim="800000"/>
            <a:headEnd/>
            <a:tailEnd/>
          </a:ln>
        </p:spPr>
      </p:pic>
      <p:sp>
        <p:nvSpPr>
          <p:cNvPr id="5" name="PPTShape_0"/>
          <p:cNvSpPr txBox="1">
            <a:spLocks/>
          </p:cNvSpPr>
          <p:nvPr/>
        </p:nvSpPr>
        <p:spPr bwMode="auto">
          <a:xfrm>
            <a:off x="609193" y="4221088"/>
            <a:ext cx="2520280" cy="738036"/>
          </a:xfrm>
          <a:prstGeom prst="rect">
            <a:avLst/>
          </a:prstGeom>
          <a:noFill/>
          <a:ln w="9525">
            <a:noFill/>
            <a:miter lim="800000"/>
            <a:headEnd/>
            <a:tailEnd/>
          </a:ln>
        </p:spPr>
        <p:txBody>
          <a:bodyPr/>
          <a:lstStyle/>
          <a:p>
            <a:pPr algn="ctr">
              <a:spcBef>
                <a:spcPct val="20000"/>
              </a:spcBef>
              <a:buClr>
                <a:schemeClr val="accent1"/>
              </a:buClr>
              <a:buSzPct val="100000"/>
              <a:defRPr/>
            </a:pPr>
            <a:r>
              <a:rPr lang="en-US" sz="1600" b="0" dirty="0">
                <a:solidFill>
                  <a:schemeClr val="tx2"/>
                </a:solidFill>
                <a:latin typeface="Verdana" panose="020B0604030504040204" pitchFamily="34" charset="0"/>
                <a:ea typeface="Verdana" panose="020B0604030504040204" pitchFamily="34" charset="0"/>
                <a:cs typeface="Verdana" panose="020B0604030504040204" pitchFamily="34" charset="0"/>
              </a:rPr>
              <a:t>Spare battery packed with equipment</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5273" y="3181347"/>
            <a:ext cx="1266583" cy="936104"/>
          </a:xfrm>
          <a:prstGeom prst="rect">
            <a:avLst/>
          </a:prstGeom>
        </p:spPr>
      </p:pic>
      <p:sp>
        <p:nvSpPr>
          <p:cNvPr id="8" name="PPTShape_0"/>
          <p:cNvSpPr txBox="1">
            <a:spLocks/>
          </p:cNvSpPr>
          <p:nvPr/>
        </p:nvSpPr>
        <p:spPr bwMode="auto">
          <a:xfrm>
            <a:off x="6112617" y="4221088"/>
            <a:ext cx="2738481" cy="533400"/>
          </a:xfrm>
          <a:prstGeom prst="rect">
            <a:avLst/>
          </a:prstGeom>
          <a:noFill/>
          <a:ln w="9525">
            <a:noFill/>
            <a:miter lim="800000"/>
            <a:headEnd/>
            <a:tailEnd/>
          </a:ln>
        </p:spPr>
        <p:txBody>
          <a:bodyPr/>
          <a:lstStyle/>
          <a:p>
            <a:pPr algn="ctr">
              <a:spcBef>
                <a:spcPct val="20000"/>
              </a:spcBef>
              <a:buClr>
                <a:schemeClr val="accent1"/>
              </a:buClr>
              <a:buSzPct val="100000"/>
              <a:defRPr/>
            </a:pPr>
            <a:r>
              <a:rPr lang="en-US" sz="1600" b="0" dirty="0">
                <a:solidFill>
                  <a:schemeClr val="tx2"/>
                </a:solidFill>
                <a:latin typeface="Verdana" panose="020B0604030504040204" pitchFamily="34" charset="0"/>
                <a:ea typeface="Verdana" panose="020B0604030504040204" pitchFamily="34" charset="0"/>
                <a:cs typeface="Verdana" panose="020B0604030504040204" pitchFamily="34" charset="0"/>
              </a:rPr>
              <a:t>Batteries packed alone</a:t>
            </a:r>
          </a:p>
        </p:txBody>
      </p:sp>
      <p:pic>
        <p:nvPicPr>
          <p:cNvPr id="9" name="Picture 10" descr="wheelchair"/>
          <p:cNvPicPr>
            <a:picLocks noChangeAspect="1"/>
          </p:cNvPicPr>
          <p:nvPr>
            <p:custDataLst>
              <p:tags r:id="rId2"/>
            </p:custDataLst>
          </p:nvPr>
        </p:nvPicPr>
        <p:blipFill>
          <a:blip r:embed="rId8"/>
          <a:srcRect t="8929" b="9421"/>
          <a:stretch>
            <a:fillRect/>
          </a:stretch>
        </p:blipFill>
        <p:spPr bwMode="auto">
          <a:xfrm>
            <a:off x="3413076" y="4095188"/>
            <a:ext cx="1362295" cy="1727871"/>
          </a:xfrm>
          <a:prstGeom prst="rect">
            <a:avLst/>
          </a:prstGeom>
          <a:noFill/>
          <a:ln w="9525">
            <a:noFill/>
            <a:miter lim="800000"/>
            <a:headEnd/>
            <a:tailEnd/>
          </a:ln>
        </p:spPr>
      </p:pic>
      <p:pic>
        <p:nvPicPr>
          <p:cNvPr id="10" name="Picture 24" descr="bike"/>
          <p:cNvPicPr>
            <a:picLocks noChangeAspect="1"/>
          </p:cNvPicPr>
          <p:nvPr>
            <p:custDataLst>
              <p:tags r:id="rId3"/>
            </p:custDataLst>
          </p:nvPr>
        </p:nvPicPr>
        <p:blipFill>
          <a:blip r:embed="rId9"/>
          <a:srcRect/>
          <a:stretch>
            <a:fillRect/>
          </a:stretch>
        </p:blipFill>
        <p:spPr bwMode="auto">
          <a:xfrm>
            <a:off x="4828585" y="4008313"/>
            <a:ext cx="1423185" cy="1825643"/>
          </a:xfrm>
          <a:prstGeom prst="rect">
            <a:avLst/>
          </a:prstGeom>
          <a:noFill/>
          <a:ln w="9525">
            <a:noFill/>
            <a:miter lim="800000"/>
            <a:headEnd/>
            <a:tailEnd/>
          </a:ln>
        </p:spPr>
      </p:pic>
      <p:sp>
        <p:nvSpPr>
          <p:cNvPr id="11" name="PPTShape_0"/>
          <p:cNvSpPr txBox="1">
            <a:spLocks/>
          </p:cNvSpPr>
          <p:nvPr/>
        </p:nvSpPr>
        <p:spPr bwMode="auto">
          <a:xfrm>
            <a:off x="3254214" y="5833956"/>
            <a:ext cx="3161688" cy="873033"/>
          </a:xfrm>
          <a:prstGeom prst="rect">
            <a:avLst/>
          </a:prstGeom>
          <a:noFill/>
          <a:ln w="9525">
            <a:noFill/>
            <a:miter lim="800000"/>
            <a:headEnd/>
            <a:tailEnd/>
          </a:ln>
        </p:spPr>
        <p:txBody>
          <a:bodyPr/>
          <a:lstStyle/>
          <a:p>
            <a:pPr algn="ctr">
              <a:spcBef>
                <a:spcPct val="20000"/>
              </a:spcBef>
              <a:buClr>
                <a:schemeClr val="accent1"/>
              </a:buClr>
              <a:buSzPct val="100000"/>
              <a:defRPr/>
            </a:pPr>
            <a:r>
              <a:rPr lang="en-US" sz="1600" b="0" dirty="0">
                <a:solidFill>
                  <a:schemeClr val="tx2"/>
                </a:solidFill>
                <a:latin typeface="Verdana" panose="020B0604030504040204" pitchFamily="34" charset="0"/>
                <a:ea typeface="Verdana" panose="020B0604030504040204" pitchFamily="34" charset="0"/>
                <a:cs typeface="Verdana" panose="020B0604030504040204" pitchFamily="34" charset="0"/>
              </a:rPr>
              <a:t>Batteries that exceed lithium content or power limits</a:t>
            </a:r>
          </a:p>
        </p:txBody>
      </p:sp>
      <p:sp>
        <p:nvSpPr>
          <p:cNvPr id="12" name="&quot;No&quot; Symbol 11"/>
          <p:cNvSpPr/>
          <p:nvPr/>
        </p:nvSpPr>
        <p:spPr>
          <a:xfrm>
            <a:off x="3594286" y="2435975"/>
            <a:ext cx="2088232" cy="1458276"/>
          </a:xfrm>
          <a:prstGeom prst="noSmoking">
            <a:avLst>
              <a:gd name="adj" fmla="val 1630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p:cNvPicPr>
            <a:picLocks noChangeAspect="1"/>
          </p:cNvPicPr>
          <p:nvPr/>
        </p:nvPicPr>
        <p:blipFill rotWithShape="1">
          <a:blip r:embed="rId10"/>
          <a:srcRect r="4332"/>
          <a:stretch/>
        </p:blipFill>
        <p:spPr>
          <a:xfrm>
            <a:off x="7510303" y="3594220"/>
            <a:ext cx="1084780" cy="575050"/>
          </a:xfrm>
          <a:prstGeom prst="rect">
            <a:avLst/>
          </a:prstGeom>
        </p:spPr>
      </p:pic>
    </p:spTree>
    <p:extLst>
      <p:ext uri="{BB962C8B-B14F-4D97-AF65-F5344CB8AC3E}">
        <p14:creationId xmlns:p14="http://schemas.microsoft.com/office/powerpoint/2010/main" val="2570780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9752" y="1761121"/>
            <a:ext cx="4501040" cy="923330"/>
          </a:xfrm>
          <a:prstGeom prst="rect">
            <a:avLst/>
          </a:prstGeom>
          <a:solidFill>
            <a:schemeClr val="bg1"/>
          </a:solidFill>
        </p:spPr>
        <p:txBody>
          <a:bodyPr wrap="none" lIns="91440" tIns="45720" rIns="91440" bIns="45720">
            <a:spAutoFit/>
          </a:bodyPr>
          <a:lstStyle/>
          <a:p>
            <a:pPr algn="ct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Notice: RECALL</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5" name="TextBox 4"/>
          <p:cNvSpPr txBox="1"/>
          <p:nvPr/>
        </p:nvSpPr>
        <p:spPr>
          <a:xfrm>
            <a:off x="611560" y="3068960"/>
            <a:ext cx="7992888" cy="1200329"/>
          </a:xfrm>
          <a:prstGeom prst="rect">
            <a:avLst/>
          </a:prstGeom>
          <a:noFill/>
        </p:spPr>
        <p:txBody>
          <a:bodyPr wrap="square" rtlCol="0">
            <a:spAutoFit/>
          </a:bodyPr>
          <a:lstStyle/>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Defective or damaged batteries, alone or installed in a device, should never be accepted in the mail.</a:t>
            </a:r>
          </a:p>
        </p:txBody>
      </p:sp>
      <p:sp>
        <p:nvSpPr>
          <p:cNvPr id="2" name="Bevel 1"/>
          <p:cNvSpPr/>
          <p:nvPr/>
        </p:nvSpPr>
        <p:spPr>
          <a:xfrm>
            <a:off x="2195736" y="1700808"/>
            <a:ext cx="4824536" cy="1008112"/>
          </a:xfrm>
          <a:prstGeom prst="bevel">
            <a:avLst>
              <a:gd name="adj" fmla="val 2074"/>
            </a:avLst>
          </a:prstGeom>
          <a:no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a:off x="3831722" y="4725144"/>
            <a:ext cx="1552563" cy="1110593"/>
          </a:xfrm>
          <a:prstGeom prst="rect">
            <a:avLst/>
          </a:prstGeom>
        </p:spPr>
      </p:pic>
    </p:spTree>
    <p:extLst>
      <p:ext uri="{BB962C8B-B14F-4D97-AF65-F5344CB8AC3E}">
        <p14:creationId xmlns:p14="http://schemas.microsoft.com/office/powerpoint/2010/main" val="3829667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899592" y="1844824"/>
            <a:ext cx="7599784"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#6 </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defRPr/>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True or False</a:t>
            </a: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UPU regulations permit all types of dangerous</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goods in International Mail provided they are</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labeled properly.</a:t>
            </a:r>
          </a:p>
        </p:txBody>
      </p:sp>
      <p:pic>
        <p:nvPicPr>
          <p:cNvPr id="4" name="Picture 3"/>
          <p:cNvPicPr>
            <a:picLocks noChangeAspect="1"/>
          </p:cNvPicPr>
          <p:nvPr/>
        </p:nvPicPr>
        <p:blipFill rotWithShape="1">
          <a:blip r:embed="rId3"/>
          <a:srcRect t="29170" r="35661"/>
          <a:stretch/>
        </p:blipFill>
        <p:spPr>
          <a:xfrm>
            <a:off x="3131840" y="4977172"/>
            <a:ext cx="2520280" cy="1404156"/>
          </a:xfrm>
          <a:prstGeom prst="rect">
            <a:avLst/>
          </a:prstGeom>
        </p:spPr>
      </p:pic>
    </p:spTree>
    <p:extLst>
      <p:ext uri="{BB962C8B-B14F-4D97-AF65-F5344CB8AC3E}">
        <p14:creationId xmlns:p14="http://schemas.microsoft.com/office/powerpoint/2010/main" val="1352074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467544" y="1844824"/>
            <a:ext cx="8136904"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#7</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How many lithium batteries (contained in equipment) can be mailed internationally in a single package?</a:t>
            </a:r>
          </a:p>
          <a:p>
            <a:pPr marL="536575" indent="-536575">
              <a:tabLst>
                <a:tab pos="536575" algn="l"/>
              </a:tabLst>
              <a:defRPr/>
            </a:pPr>
            <a:endPar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a:spcBef>
                <a:spcPts val="1200"/>
              </a:spcBef>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A	8 cells or 4 batteries</a:t>
            </a:r>
          </a:p>
          <a:p>
            <a:pPr marL="536575">
              <a:spcBef>
                <a:spcPts val="1200"/>
              </a:spcBef>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B	4 cells or 2 batteries</a:t>
            </a:r>
          </a:p>
          <a:p>
            <a:pPr marL="536575">
              <a:spcBef>
                <a:spcPts val="1200"/>
              </a:spcBef>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	6 cells or 3 batteries</a:t>
            </a:r>
          </a:p>
          <a:p>
            <a:pPr marL="536575">
              <a:spcBef>
                <a:spcPts val="1200"/>
              </a:spcBef>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D	There is no limit</a:t>
            </a:r>
            <a:endParaRPr lang="en-US" b="1" dirty="0">
              <a:latin typeface="Arial" charset="0"/>
              <a:cs typeface="Arial" charset="0"/>
            </a:endParaRPr>
          </a:p>
          <a:p>
            <a:pPr algn="ctr">
              <a:defRPr/>
            </a:pPr>
            <a:endParaRPr lang="en-US" b="1" dirty="0">
              <a:latin typeface="Arial" charset="0"/>
              <a:cs typeface="Arial" charset="0"/>
            </a:endParaRPr>
          </a:p>
        </p:txBody>
      </p:sp>
      <p:pic>
        <p:nvPicPr>
          <p:cNvPr id="4" name="Picture 3"/>
          <p:cNvPicPr>
            <a:picLocks noChangeAspect="1"/>
          </p:cNvPicPr>
          <p:nvPr/>
        </p:nvPicPr>
        <p:blipFill>
          <a:blip r:embed="rId3"/>
          <a:stretch>
            <a:fillRect/>
          </a:stretch>
        </p:blipFill>
        <p:spPr>
          <a:xfrm>
            <a:off x="6156176" y="4293096"/>
            <a:ext cx="1948338" cy="1368152"/>
          </a:xfrm>
          <a:prstGeom prst="rect">
            <a:avLst/>
          </a:prstGeom>
        </p:spPr>
      </p:pic>
    </p:spTree>
    <p:extLst>
      <p:ext uri="{BB962C8B-B14F-4D97-AF65-F5344CB8AC3E}">
        <p14:creationId xmlns:p14="http://schemas.microsoft.com/office/powerpoint/2010/main" val="16446638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3688" y="1844824"/>
            <a:ext cx="7056784"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Requirements for Mailers</a:t>
            </a:r>
          </a:p>
        </p:txBody>
      </p:sp>
      <p:pic>
        <p:nvPicPr>
          <p:cNvPr id="4" name="Picture 2"/>
          <p:cNvPicPr>
            <a:picLocks noChangeAspect="1"/>
          </p:cNvPicPr>
          <p:nvPr>
            <p:custDataLst>
              <p:tags r:id="rId1"/>
            </p:custDataLst>
          </p:nvPr>
        </p:nvPicPr>
        <p:blipFill>
          <a:blip r:embed="rId4"/>
          <a:srcRect/>
          <a:stretch>
            <a:fillRect/>
          </a:stretch>
        </p:blipFill>
        <p:spPr bwMode="auto">
          <a:xfrm>
            <a:off x="3059832" y="2708920"/>
            <a:ext cx="2945835" cy="3744842"/>
          </a:xfrm>
          <a:prstGeom prst="rect">
            <a:avLst/>
          </a:prstGeom>
          <a:noFill/>
          <a:ln w="9525">
            <a:noFill/>
            <a:miter lim="800000"/>
            <a:headEnd/>
            <a:tailEnd/>
          </a:ln>
        </p:spPr>
      </p:pic>
    </p:spTree>
    <p:extLst>
      <p:ext uri="{BB962C8B-B14F-4D97-AF65-F5344CB8AC3E}">
        <p14:creationId xmlns:p14="http://schemas.microsoft.com/office/powerpoint/2010/main" val="38724477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9952" y="476672"/>
            <a:ext cx="4208884" cy="648072"/>
          </a:xfrm>
        </p:spPr>
        <p:txBody>
          <a:bodyPr>
            <a:normAutofit/>
          </a:bodyPr>
          <a:lstStyle/>
          <a:p>
            <a:pPr algn="ctr"/>
            <a:r>
              <a:rPr lang="en-US" sz="2400" dirty="0"/>
              <a:t>Safety Data Sheet (SDS)</a:t>
            </a:r>
          </a:p>
        </p:txBody>
      </p:sp>
      <p:pic>
        <p:nvPicPr>
          <p:cNvPr id="3" name="Picture 2"/>
          <p:cNvPicPr>
            <a:picLocks noChangeAspect="1"/>
          </p:cNvPicPr>
          <p:nvPr/>
        </p:nvPicPr>
        <p:blipFill rotWithShape="1">
          <a:blip r:embed="rId3"/>
          <a:srcRect r="7807"/>
          <a:stretch/>
        </p:blipFill>
        <p:spPr>
          <a:xfrm>
            <a:off x="1475656" y="1916832"/>
            <a:ext cx="6460714" cy="4503390"/>
          </a:xfrm>
          <a:prstGeom prst="rect">
            <a:avLst/>
          </a:prstGeom>
        </p:spPr>
      </p:pic>
    </p:spTree>
    <p:extLst>
      <p:ext uri="{BB962C8B-B14F-4D97-AF65-F5344CB8AC3E}">
        <p14:creationId xmlns:p14="http://schemas.microsoft.com/office/powerpoint/2010/main" val="1253930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988840"/>
            <a:ext cx="7992888" cy="461665"/>
          </a:xfrm>
          <a:prstGeom prst="rect">
            <a:avLst/>
          </a:prstGeom>
          <a:noFill/>
        </p:spPr>
        <p:txBody>
          <a:bodyPr wrap="square" rtlCol="0">
            <a:spAutoFit/>
          </a:bodyPr>
          <a:lstStyle/>
          <a:p>
            <a:pPr marL="285750" indent="-28575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Packing, Labeling &amp; Marking Requirements</a:t>
            </a:r>
          </a:p>
        </p:txBody>
      </p:sp>
      <p:pic>
        <p:nvPicPr>
          <p:cNvPr id="5" name="Picture 3" descr="packing materials"/>
          <p:cNvPicPr>
            <a:picLocks noChangeAspect="1"/>
          </p:cNvPicPr>
          <p:nvPr>
            <p:custDataLst>
              <p:tags r:id="rId1"/>
            </p:custDataLst>
          </p:nvPr>
        </p:nvPicPr>
        <p:blipFill>
          <a:blip r:embed="rId4"/>
          <a:srcRect/>
          <a:stretch>
            <a:fillRect/>
          </a:stretch>
        </p:blipFill>
        <p:spPr bwMode="auto">
          <a:xfrm>
            <a:off x="1331640" y="3243560"/>
            <a:ext cx="3418367" cy="3251200"/>
          </a:xfrm>
          <a:prstGeom prst="rect">
            <a:avLst/>
          </a:prstGeom>
          <a:noFill/>
          <a:ln w="9525">
            <a:noFill/>
            <a:miter lim="800000"/>
            <a:headEnd/>
            <a:tailEnd/>
          </a:ln>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6790" y="4869160"/>
            <a:ext cx="2065780" cy="1409696"/>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2160" y="3172133"/>
            <a:ext cx="1503527" cy="1503527"/>
          </a:xfrm>
          <a:prstGeom prst="rect">
            <a:avLst/>
          </a:prstGeom>
        </p:spPr>
      </p:pic>
    </p:spTree>
    <p:extLst>
      <p:ext uri="{BB962C8B-B14F-4D97-AF65-F5344CB8AC3E}">
        <p14:creationId xmlns:p14="http://schemas.microsoft.com/office/powerpoint/2010/main" val="3345929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5984" y="1954419"/>
            <a:ext cx="6840760" cy="3139321"/>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General Packing Requirements</a:t>
            </a:r>
          </a:p>
          <a:p>
            <a:endParaRPr lang="en-US" dirty="0"/>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Outer packaging of sufficient strength to protect the contents of the package</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Adequate closure and reinforcement</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Cushioning material</a:t>
            </a:r>
          </a:p>
          <a:p>
            <a:pPr marL="742950" lvl="1" indent="-28575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Absorbent materials and leak-proof packaging for liquids</a:t>
            </a:r>
          </a:p>
          <a:p>
            <a:endParaRPr lang="en-US" dirty="0"/>
          </a:p>
          <a:p>
            <a:endParaRPr lang="en-US" dirty="0"/>
          </a:p>
        </p:txBody>
      </p:sp>
      <p:pic>
        <p:nvPicPr>
          <p:cNvPr id="4" name="Content Placeholder 3"/>
          <p:cNvPicPr>
            <a:picLocks noChangeAspect="1"/>
          </p:cNvPicPr>
          <p:nvPr/>
        </p:nvPicPr>
        <p:blipFill>
          <a:blip r:embed="rId3"/>
          <a:stretch>
            <a:fillRect/>
          </a:stretch>
        </p:blipFill>
        <p:spPr>
          <a:xfrm>
            <a:off x="1087923" y="4962812"/>
            <a:ext cx="2947316" cy="1237495"/>
          </a:xfrm>
          <a:prstGeom prst="rect">
            <a:avLst/>
          </a:prstGeom>
        </p:spPr>
      </p:pic>
      <p:pic>
        <p:nvPicPr>
          <p:cNvPr id="5" name="Picture 4"/>
          <p:cNvPicPr>
            <a:picLocks noChangeAspect="1"/>
          </p:cNvPicPr>
          <p:nvPr/>
        </p:nvPicPr>
        <p:blipFill rotWithShape="1">
          <a:blip r:embed="rId4"/>
          <a:srcRect t="59582"/>
          <a:stretch/>
        </p:blipFill>
        <p:spPr>
          <a:xfrm>
            <a:off x="5687095" y="4650122"/>
            <a:ext cx="2419649" cy="1585168"/>
          </a:xfrm>
          <a:prstGeom prst="rect">
            <a:avLst/>
          </a:prstGeom>
        </p:spPr>
      </p:pic>
      <p:pic>
        <p:nvPicPr>
          <p:cNvPr id="6" name="Picture 5"/>
          <p:cNvPicPr>
            <a:picLocks noChangeAspect="1"/>
          </p:cNvPicPr>
          <p:nvPr/>
        </p:nvPicPr>
        <p:blipFill rotWithShape="1">
          <a:blip r:embed="rId4"/>
          <a:srcRect r="33385" b="47438"/>
          <a:stretch/>
        </p:blipFill>
        <p:spPr>
          <a:xfrm>
            <a:off x="4357789" y="4837163"/>
            <a:ext cx="1158653" cy="1481864"/>
          </a:xfrm>
          <a:prstGeom prst="rect">
            <a:avLst/>
          </a:prstGeom>
        </p:spPr>
      </p:pic>
    </p:spTree>
    <p:extLst>
      <p:ext uri="{BB962C8B-B14F-4D97-AF65-F5344CB8AC3E}">
        <p14:creationId xmlns:p14="http://schemas.microsoft.com/office/powerpoint/2010/main" val="462343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776" y="1718764"/>
            <a:ext cx="7056784" cy="461665"/>
          </a:xfrm>
          <a:prstGeom prst="rect">
            <a:avLst/>
          </a:prstGeom>
          <a:noFill/>
        </p:spPr>
        <p:txBody>
          <a:bodyPr wrap="square" lIns="91440" tIns="45720" rIns="91440" bIns="45720" rtlCol="0" anchor="t">
            <a:spAutoFit/>
          </a:bodyPr>
          <a:lstStyle/>
          <a:p>
            <a:pPr algn="ctr"/>
            <a:r>
              <a:rPr lang="en-US" sz="2400" b="1" u="sng" dirty="0">
                <a:solidFill>
                  <a:schemeClr val="tx2"/>
                </a:solidFill>
                <a:latin typeface="Verdana"/>
                <a:ea typeface="Verdana"/>
                <a:cs typeface="Verdana"/>
              </a:rPr>
              <a:t>Keep Me Safe Campaign Video</a:t>
            </a:r>
            <a:endParaRPr lang="en-US" sz="2400" b="1" u="sng">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Picture 5">
            <a:hlinkClick r:id="" action="ppaction://media"/>
            <a:extLst>
              <a:ext uri="{FF2B5EF4-FFF2-40B4-BE49-F238E27FC236}">
                <a16:creationId xmlns:a16="http://schemas.microsoft.com/office/drawing/2014/main" id="{E0AE9E78-040F-4213-9CB8-26E40D4DAD35}"/>
              </a:ext>
            </a:extLst>
          </p:cNvPr>
          <p:cNvPicPr>
            <a:picLocks noRot="1" noChangeAspect="1"/>
          </p:cNvPicPr>
          <p:nvPr>
            <a:videoFile r:link="rId1"/>
          </p:nvPr>
        </p:nvPicPr>
        <p:blipFill>
          <a:blip r:embed="rId4"/>
          <a:stretch>
            <a:fillRect/>
          </a:stretch>
        </p:blipFill>
        <p:spPr>
          <a:xfrm>
            <a:off x="2218517" y="2581767"/>
            <a:ext cx="4572000" cy="2571750"/>
          </a:xfrm>
          <a:prstGeom prst="rect">
            <a:avLst/>
          </a:prstGeom>
        </p:spPr>
      </p:pic>
    </p:spTree>
    <p:extLst>
      <p:ext uri="{BB962C8B-B14F-4D97-AF65-F5344CB8AC3E}">
        <p14:creationId xmlns:p14="http://schemas.microsoft.com/office/powerpoint/2010/main" val="29803731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772816"/>
            <a:ext cx="5465924" cy="648072"/>
          </a:xfrm>
        </p:spPr>
        <p:txBody>
          <a:bodyPr>
            <a:normAutofit/>
          </a:bodyPr>
          <a:lstStyle/>
          <a:p>
            <a:pPr algn="ctr"/>
            <a:r>
              <a:rPr lang="en-US" sz="2800" dirty="0">
                <a:solidFill>
                  <a:schemeClr val="tx1"/>
                </a:solidFill>
              </a:rPr>
              <a:t>Hazard Labels</a:t>
            </a:r>
          </a:p>
        </p:txBody>
      </p:sp>
      <p:pic>
        <p:nvPicPr>
          <p:cNvPr id="13" name="Picture 12"/>
          <p:cNvPicPr>
            <a:picLocks noChangeAspect="1"/>
          </p:cNvPicPr>
          <p:nvPr/>
        </p:nvPicPr>
        <p:blipFill>
          <a:blip r:embed="rId3"/>
          <a:stretch>
            <a:fillRect/>
          </a:stretch>
        </p:blipFill>
        <p:spPr>
          <a:xfrm>
            <a:off x="755576" y="2492896"/>
            <a:ext cx="7598687" cy="3528392"/>
          </a:xfrm>
          <a:prstGeom prst="rect">
            <a:avLst/>
          </a:prstGeom>
        </p:spPr>
      </p:pic>
    </p:spTree>
    <p:extLst>
      <p:ext uri="{BB962C8B-B14F-4D97-AF65-F5344CB8AC3E}">
        <p14:creationId xmlns:p14="http://schemas.microsoft.com/office/powerpoint/2010/main" val="8021413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50032" y="4079867"/>
            <a:ext cx="4452192" cy="2653933"/>
          </a:xfrm>
          <a:prstGeom prst="rect">
            <a:avLst/>
          </a:prstGeom>
        </p:spPr>
      </p:pic>
      <p:pic>
        <p:nvPicPr>
          <p:cNvPr id="4" name="Picture 3"/>
          <p:cNvPicPr>
            <a:picLocks noChangeAspect="1"/>
          </p:cNvPicPr>
          <p:nvPr/>
        </p:nvPicPr>
        <p:blipFill>
          <a:blip r:embed="rId4"/>
          <a:stretch>
            <a:fillRect/>
          </a:stretch>
        </p:blipFill>
        <p:spPr>
          <a:xfrm>
            <a:off x="2627784" y="5720624"/>
            <a:ext cx="983170" cy="994094"/>
          </a:xfrm>
          <a:prstGeom prst="rect">
            <a:avLst/>
          </a:prstGeom>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57675" y="2400810"/>
            <a:ext cx="1182502" cy="101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5396" y="2400810"/>
            <a:ext cx="1441328" cy="1016937"/>
          </a:xfrm>
          <a:prstGeom prst="rect">
            <a:avLst/>
          </a:prstGeom>
        </p:spPr>
      </p:pic>
      <p:pic>
        <p:nvPicPr>
          <p:cNvPr id="7" name="Picture 6"/>
          <p:cNvPicPr>
            <a:picLocks noChangeAspect="1"/>
          </p:cNvPicPr>
          <p:nvPr/>
        </p:nvPicPr>
        <p:blipFill>
          <a:blip r:embed="rId7"/>
          <a:stretch>
            <a:fillRect/>
          </a:stretch>
        </p:blipFill>
        <p:spPr>
          <a:xfrm>
            <a:off x="5906059" y="4005064"/>
            <a:ext cx="2171893" cy="1191685"/>
          </a:xfrm>
          <a:prstGeom prst="rect">
            <a:avLst/>
          </a:prstGeom>
        </p:spPr>
      </p:pic>
      <p:sp>
        <p:nvSpPr>
          <p:cNvPr id="8" name="Title 1"/>
          <p:cNvSpPr>
            <a:spLocks noGrp="1"/>
          </p:cNvSpPr>
          <p:nvPr>
            <p:ph type="title"/>
          </p:nvPr>
        </p:nvSpPr>
        <p:spPr>
          <a:xfrm>
            <a:off x="4008995" y="497611"/>
            <a:ext cx="4208884" cy="648072"/>
          </a:xfrm>
        </p:spPr>
        <p:txBody>
          <a:bodyPr>
            <a:normAutofit/>
          </a:bodyPr>
          <a:lstStyle/>
          <a:p>
            <a:pPr algn="ctr"/>
            <a:r>
              <a:rPr lang="en-US" sz="2800" dirty="0"/>
              <a:t>Handling Labels</a:t>
            </a: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8138" y="5153069"/>
            <a:ext cx="1007737" cy="1012236"/>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98794" y="1987187"/>
            <a:ext cx="1703430" cy="1703430"/>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2762" y="1968162"/>
            <a:ext cx="1205884" cy="1719026"/>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75709" y="1949058"/>
            <a:ext cx="1154035" cy="1768259"/>
          </a:xfrm>
          <a:prstGeom prst="rect">
            <a:avLst/>
          </a:prstGeom>
        </p:spPr>
      </p:pic>
    </p:spTree>
    <p:extLst>
      <p:ext uri="{BB962C8B-B14F-4D97-AF65-F5344CB8AC3E}">
        <p14:creationId xmlns:p14="http://schemas.microsoft.com/office/powerpoint/2010/main" val="16942965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904" y="525888"/>
            <a:ext cx="4896544" cy="648072"/>
          </a:xfrm>
        </p:spPr>
        <p:txBody>
          <a:bodyPr>
            <a:noAutofit/>
          </a:bodyPr>
          <a:lstStyle/>
          <a:p>
            <a:pPr algn="ctr"/>
            <a:r>
              <a:rPr lang="en-US" sz="2400" dirty="0"/>
              <a:t>UN Specification Packaging</a:t>
            </a:r>
          </a:p>
        </p:txBody>
      </p:sp>
      <p:pic>
        <p:nvPicPr>
          <p:cNvPr id="3074" name="Picture 2" descr="image001"/>
          <p:cNvPicPr>
            <a:picLocks noChangeAspect="1" noChangeArrowheads="1"/>
          </p:cNvPicPr>
          <p:nvPr/>
        </p:nvPicPr>
        <p:blipFill rotWithShape="1">
          <a:blip r:embed="rId3">
            <a:extLst>
              <a:ext uri="{28A0092B-C50C-407E-A947-70E740481C1C}">
                <a14:useLocalDpi xmlns:a14="http://schemas.microsoft.com/office/drawing/2010/main" val="0"/>
              </a:ext>
            </a:extLst>
          </a:blip>
          <a:srcRect t="14485" b="6881"/>
          <a:stretch/>
        </p:blipFill>
        <p:spPr bwMode="auto">
          <a:xfrm>
            <a:off x="1979712" y="1916832"/>
            <a:ext cx="5435600"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55576" y="5157192"/>
            <a:ext cx="4176464" cy="954107"/>
          </a:xfrm>
          <a:prstGeom prst="rect">
            <a:avLst/>
          </a:prstGeom>
          <a:noFill/>
          <a:ln w="19050">
            <a:solidFill>
              <a:schemeClr val="accent1"/>
            </a:solidFill>
          </a:ln>
        </p:spPr>
        <p:txBody>
          <a:bodyPr wrap="square" rtlCol="0">
            <a:spAutoFit/>
          </a:bodyPr>
          <a:lstStyle/>
          <a:p>
            <a:r>
              <a:rPr lang="en-US" sz="1400" dirty="0">
                <a:latin typeface="Verdana" panose="020B0604030504040204" pitchFamily="34" charset="0"/>
                <a:ea typeface="Verdana" panose="020B0604030504040204" pitchFamily="34" charset="0"/>
                <a:cs typeface="Verdana" panose="020B0604030504040204" pitchFamily="34" charset="0"/>
              </a:rPr>
              <a:t>The UN in the circle indicates the packaging has been UN tested and certified. The symbol can either be a lowercase “u” over a lowercase “n” or as an uppercase “UN.”</a:t>
            </a:r>
          </a:p>
        </p:txBody>
      </p:sp>
      <p:cxnSp>
        <p:nvCxnSpPr>
          <p:cNvPr id="5" name="Straight Arrow Connector 4"/>
          <p:cNvCxnSpPr/>
          <p:nvPr/>
        </p:nvCxnSpPr>
        <p:spPr>
          <a:xfrm flipV="1">
            <a:off x="4139952" y="3933056"/>
            <a:ext cx="792088" cy="1080120"/>
          </a:xfrm>
          <a:prstGeom prst="straightConnector1">
            <a:avLst/>
          </a:prstGeom>
          <a:ln w="38100">
            <a:solidFill>
              <a:srgbClr val="FF0000"/>
            </a:solidFill>
            <a:tailEnd type="arrow" w="med" len="sm"/>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111552" y="5157191"/>
            <a:ext cx="3636912" cy="954107"/>
          </a:xfrm>
          <a:prstGeom prst="rect">
            <a:avLst/>
          </a:prstGeom>
          <a:noFill/>
          <a:ln w="19050">
            <a:solidFill>
              <a:schemeClr val="accent1"/>
            </a:solidFill>
          </a:ln>
        </p:spPr>
        <p:txBody>
          <a:bodyPr wrap="square" rtlCol="0">
            <a:spAutoFit/>
          </a:bodyPr>
          <a:lstStyle/>
          <a:p>
            <a:r>
              <a:rPr lang="en-US" sz="1400" dirty="0">
                <a:latin typeface="Verdana" panose="020B0604030504040204" pitchFamily="34" charset="0"/>
                <a:ea typeface="Verdana" panose="020B0604030504040204" pitchFamily="34" charset="0"/>
                <a:cs typeface="Verdana" panose="020B0604030504040204" pitchFamily="34" charset="0"/>
              </a:rPr>
              <a:t>The additional series of numbers and letters represent information about the container and what type of goods it can support.</a:t>
            </a:r>
          </a:p>
        </p:txBody>
      </p:sp>
      <p:cxnSp>
        <p:nvCxnSpPr>
          <p:cNvPr id="9" name="Straight Arrow Connector 8"/>
          <p:cNvCxnSpPr/>
          <p:nvPr/>
        </p:nvCxnSpPr>
        <p:spPr>
          <a:xfrm flipH="1" flipV="1">
            <a:off x="6300192" y="4050649"/>
            <a:ext cx="504056" cy="962527"/>
          </a:xfrm>
          <a:prstGeom prst="straightConnector1">
            <a:avLst/>
          </a:prstGeom>
          <a:ln w="38100">
            <a:solidFill>
              <a:srgbClr val="FF0000"/>
            </a:solidFill>
            <a:tailEnd type="arrow" w="med" len="sm"/>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5364088" y="3321170"/>
            <a:ext cx="1296144"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40548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stretch>
            <a:fillRect/>
          </a:stretch>
        </p:blipFill>
        <p:spPr>
          <a:xfrm>
            <a:off x="2627784" y="4671710"/>
            <a:ext cx="3579266" cy="1631884"/>
          </a:xfrm>
          <a:prstGeom prst="rect">
            <a:avLst/>
          </a:prstGeom>
        </p:spPr>
      </p:pic>
      <p:pic>
        <p:nvPicPr>
          <p:cNvPr id="4" name="Picture 7"/>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l="10807" t="6385" r="13336"/>
          <a:stretch/>
        </p:blipFill>
        <p:spPr bwMode="auto">
          <a:xfrm>
            <a:off x="4510754" y="2577964"/>
            <a:ext cx="2160240" cy="2111509"/>
          </a:xfrm>
          <a:prstGeom prst="rect">
            <a:avLst/>
          </a:prstGeom>
          <a:noFill/>
          <a:ln w="9525">
            <a:noFill/>
            <a:miter lim="800000"/>
            <a:headEnd/>
            <a:tailEnd/>
          </a:ln>
        </p:spPr>
      </p:pic>
      <p:pic>
        <p:nvPicPr>
          <p:cNvPr id="3" name="Picture 9"/>
          <p:cNvPicPr>
            <a:picLocks noChangeAspect="1"/>
          </p:cNvPicPr>
          <p:nvPr>
            <p:custDataLst>
              <p:tags r:id="rId2"/>
            </p:custDataLst>
          </p:nvPr>
        </p:nvPicPr>
        <p:blipFill rotWithShape="1">
          <a:blip r:embed="rId7">
            <a:extLst>
              <a:ext uri="{28A0092B-C50C-407E-A947-70E740481C1C}">
                <a14:useLocalDpi xmlns:a14="http://schemas.microsoft.com/office/drawing/2010/main" val="0"/>
              </a:ext>
            </a:extLst>
          </a:blip>
          <a:srcRect t="15054" r="9501"/>
          <a:stretch/>
        </p:blipFill>
        <p:spPr bwMode="auto">
          <a:xfrm>
            <a:off x="2210300" y="2577964"/>
            <a:ext cx="2112421" cy="2076598"/>
          </a:xfrm>
          <a:prstGeom prst="rect">
            <a:avLst/>
          </a:prstGeom>
          <a:noFill/>
          <a:ln w="9525">
            <a:noFill/>
            <a:miter lim="800000"/>
            <a:headEnd/>
            <a:tailEnd/>
          </a:ln>
        </p:spPr>
      </p:pic>
      <p:sp>
        <p:nvSpPr>
          <p:cNvPr id="5" name="TextBox 4"/>
          <p:cNvSpPr txBox="1"/>
          <p:nvPr/>
        </p:nvSpPr>
        <p:spPr>
          <a:xfrm>
            <a:off x="508770" y="1639758"/>
            <a:ext cx="8023669" cy="461665"/>
          </a:xfrm>
          <a:prstGeom prst="rect">
            <a:avLst/>
          </a:prstGeom>
          <a:noFill/>
        </p:spPr>
        <p:txBody>
          <a:bodyPr wrap="square" rtlCol="0">
            <a:spAutoFit/>
          </a:bodyPr>
          <a:lstStyle/>
          <a:p>
            <a:r>
              <a:rPr lang="en-U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Examples of Unacceptable Reused Packaging</a:t>
            </a:r>
          </a:p>
        </p:txBody>
      </p:sp>
      <p:sp>
        <p:nvSpPr>
          <p:cNvPr id="7" name="&quot;No&quot; Symbol 6"/>
          <p:cNvSpPr/>
          <p:nvPr/>
        </p:nvSpPr>
        <p:spPr>
          <a:xfrm>
            <a:off x="1645109" y="2118571"/>
            <a:ext cx="5256583" cy="4653136"/>
          </a:xfrm>
          <a:prstGeom prst="noSmoking">
            <a:avLst>
              <a:gd name="adj" fmla="val 471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65929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5" y="1805526"/>
            <a:ext cx="7632848" cy="2339102"/>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Information Required on a Package Containing Dangerous Goods:</a:t>
            </a:r>
          </a:p>
          <a:p>
            <a:pPr marL="285750" indent="-285750">
              <a:buFont typeface="Wingdings" panose="05000000000000000000" pitchFamily="2" charset="2"/>
              <a:buChar char="ü"/>
            </a:pPr>
            <a:endParaRPr lang="en-US" dirty="0"/>
          </a:p>
          <a:p>
            <a:pPr marL="800100" lvl="1"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Complete delivery and return address</a:t>
            </a:r>
          </a:p>
          <a:p>
            <a:pPr marL="800100" lvl="1"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Labels or markings specific to the material contained in the package*</a:t>
            </a:r>
          </a:p>
          <a:p>
            <a:pPr marL="800100" lvl="1" indent="-342900">
              <a:buFont typeface="Wingdings" panose="05000000000000000000" pitchFamily="2" charset="2"/>
              <a:buChar char="ü"/>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Customs form (CN 22 or CN 23)</a:t>
            </a:r>
          </a:p>
        </p:txBody>
      </p:sp>
      <p:pic>
        <p:nvPicPr>
          <p:cNvPr id="4" name="Picture 3"/>
          <p:cNvPicPr>
            <a:picLocks noChangeAspect="1"/>
          </p:cNvPicPr>
          <p:nvPr/>
        </p:nvPicPr>
        <p:blipFill rotWithShape="1">
          <a:blip r:embed="rId3"/>
          <a:srcRect t="12193"/>
          <a:stretch/>
        </p:blipFill>
        <p:spPr>
          <a:xfrm>
            <a:off x="3364250" y="4653136"/>
            <a:ext cx="2415499" cy="1897939"/>
          </a:xfrm>
          <a:prstGeom prst="rect">
            <a:avLst/>
          </a:prstGeom>
        </p:spPr>
      </p:pic>
      <p:cxnSp>
        <p:nvCxnSpPr>
          <p:cNvPr id="6" name="Straight Arrow Connector 5"/>
          <p:cNvCxnSpPr/>
          <p:nvPr/>
        </p:nvCxnSpPr>
        <p:spPr>
          <a:xfrm flipV="1">
            <a:off x="2886789" y="5274745"/>
            <a:ext cx="592450" cy="300897"/>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5609140" y="5442063"/>
            <a:ext cx="648070" cy="160042"/>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886789" y="5762148"/>
            <a:ext cx="610099" cy="198914"/>
          </a:xfrm>
          <a:prstGeom prst="straightConnector1">
            <a:avLst/>
          </a:prstGeom>
          <a:ln w="50800">
            <a:solidFill>
              <a:srgbClr val="FF00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476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2974" y="1628800"/>
            <a:ext cx="5904656" cy="648072"/>
          </a:xfrm>
        </p:spPr>
        <p:txBody>
          <a:bodyPr>
            <a:noAutofit/>
          </a:bodyPr>
          <a:lstStyle/>
          <a:p>
            <a:pPr algn="ctr"/>
            <a:r>
              <a:rPr lang="en-US" dirty="0">
                <a:solidFill>
                  <a:schemeClr val="tx2"/>
                </a:solidFill>
              </a:rPr>
              <a:t>Category B – Infectious Substance (UN 3373)</a:t>
            </a:r>
            <a:br>
              <a:rPr lang="en-US" dirty="0">
                <a:solidFill>
                  <a:schemeClr val="tx2"/>
                </a:solidFill>
              </a:rPr>
            </a:br>
            <a:r>
              <a:rPr lang="en-US" dirty="0">
                <a:solidFill>
                  <a:schemeClr val="tx2"/>
                </a:solidFill>
              </a:rPr>
              <a:t>Proper Packing</a:t>
            </a:r>
            <a:br>
              <a:rPr lang="en-US" dirty="0">
                <a:solidFill>
                  <a:schemeClr val="tx2"/>
                </a:solidFill>
              </a:rPr>
            </a:br>
            <a:endParaRPr lang="en-US" dirty="0">
              <a:solidFill>
                <a:schemeClr val="tx2"/>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67744" y="2708920"/>
            <a:ext cx="4855116" cy="3774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2953" y="465890"/>
            <a:ext cx="3920368" cy="461665"/>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6.2</a:t>
            </a:r>
          </a:p>
        </p:txBody>
      </p:sp>
    </p:spTree>
    <p:extLst>
      <p:ext uri="{BB962C8B-B14F-4D97-AF65-F5344CB8AC3E}">
        <p14:creationId xmlns:p14="http://schemas.microsoft.com/office/powerpoint/2010/main" val="8853856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0647" y="1556792"/>
            <a:ext cx="8064896" cy="1569660"/>
          </a:xfrm>
          <a:prstGeom prst="rect">
            <a:avLst/>
          </a:prstGeom>
          <a:noFill/>
        </p:spPr>
        <p:txBody>
          <a:bodyPr wrap="square" rtlCol="0">
            <a:spAutoFit/>
          </a:bodyPr>
          <a:lstStyle/>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Category B – Infectious Substance (UN 3373) with Dry Ice</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Proper Labeling &amp; Marking</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3005" t="17096"/>
          <a:stretch/>
        </p:blipFill>
        <p:spPr>
          <a:xfrm>
            <a:off x="2803359" y="3507840"/>
            <a:ext cx="3279471" cy="2980502"/>
          </a:xfrm>
          <a:prstGeom prst="rect">
            <a:avLst/>
          </a:prstGeom>
        </p:spPr>
      </p:pic>
      <p:sp>
        <p:nvSpPr>
          <p:cNvPr id="8" name="TextBox 7"/>
          <p:cNvSpPr txBox="1"/>
          <p:nvPr/>
        </p:nvSpPr>
        <p:spPr>
          <a:xfrm>
            <a:off x="3099904" y="4327694"/>
            <a:ext cx="864096" cy="900246"/>
          </a:xfrm>
          <a:prstGeom prst="rect">
            <a:avLst/>
          </a:prstGeom>
          <a:solidFill>
            <a:schemeClr val="bg1"/>
          </a:solidFill>
        </p:spPr>
        <p:txBody>
          <a:bodyPr wrap="square" rtlCol="0">
            <a:spAutoFit/>
          </a:bodyPr>
          <a:lstStyle/>
          <a:p>
            <a:r>
              <a:rPr lang="en-US" sz="1050" b="1" dirty="0"/>
              <a:t>Sender</a:t>
            </a:r>
          </a:p>
          <a:p>
            <a:r>
              <a:rPr lang="en-US" sz="1050" dirty="0"/>
              <a:t>Address</a:t>
            </a:r>
          </a:p>
          <a:p>
            <a:endParaRPr lang="en-US" sz="1050" dirty="0"/>
          </a:p>
          <a:p>
            <a:r>
              <a:rPr lang="en-US" sz="1050" b="1" dirty="0"/>
              <a:t>    Recipient</a:t>
            </a:r>
          </a:p>
          <a:p>
            <a:r>
              <a:rPr lang="en-US" sz="1050" dirty="0"/>
              <a:t>    Address</a:t>
            </a:r>
          </a:p>
        </p:txBody>
      </p:sp>
      <p:pic>
        <p:nvPicPr>
          <p:cNvPr id="5" name="Picture 4"/>
          <p:cNvPicPr>
            <a:picLocks noChangeAspect="1"/>
          </p:cNvPicPr>
          <p:nvPr/>
        </p:nvPicPr>
        <p:blipFill>
          <a:blip r:embed="rId4"/>
          <a:stretch>
            <a:fillRect/>
          </a:stretch>
        </p:blipFill>
        <p:spPr>
          <a:xfrm>
            <a:off x="4248212" y="4423466"/>
            <a:ext cx="723900" cy="553998"/>
          </a:xfrm>
          <a:prstGeom prst="rect">
            <a:avLst/>
          </a:prstGeom>
        </p:spPr>
      </p:pic>
      <p:sp>
        <p:nvSpPr>
          <p:cNvPr id="6" name="TextBox 5"/>
          <p:cNvSpPr txBox="1"/>
          <p:nvPr/>
        </p:nvSpPr>
        <p:spPr>
          <a:xfrm>
            <a:off x="4972112" y="4424586"/>
            <a:ext cx="716260" cy="553998"/>
          </a:xfrm>
          <a:prstGeom prst="rect">
            <a:avLst/>
          </a:prstGeom>
          <a:solidFill>
            <a:schemeClr val="bg1"/>
          </a:solidFill>
        </p:spPr>
        <p:txBody>
          <a:bodyPr wrap="square" rtlCol="0">
            <a:spAutoFit/>
          </a:bodyPr>
          <a:lstStyle/>
          <a:p>
            <a:r>
              <a:rPr lang="en-US" sz="1000" b="1" dirty="0"/>
              <a:t>UN 1845</a:t>
            </a:r>
          </a:p>
          <a:p>
            <a:r>
              <a:rPr lang="en-US" sz="1000" b="1" dirty="0"/>
              <a:t>Net Wt.  2 kg.</a:t>
            </a:r>
          </a:p>
        </p:txBody>
      </p:sp>
      <p:pic>
        <p:nvPicPr>
          <p:cNvPr id="7"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11928" y="5295293"/>
            <a:ext cx="661770" cy="776270"/>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72828" y="5309441"/>
            <a:ext cx="1188795" cy="915626"/>
          </a:xfrm>
          <a:prstGeom prst="rect">
            <a:avLst/>
          </a:prstGeom>
        </p:spPr>
      </p:pic>
      <p:cxnSp>
        <p:nvCxnSpPr>
          <p:cNvPr id="16" name="Straight Arrow Connector 15"/>
          <p:cNvCxnSpPr>
            <a:endCxn id="6" idx="3"/>
          </p:cNvCxnSpPr>
          <p:nvPr/>
        </p:nvCxnSpPr>
        <p:spPr>
          <a:xfrm flipH="1">
            <a:off x="5688372" y="4581128"/>
            <a:ext cx="671114" cy="120457"/>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245656" y="4002576"/>
            <a:ext cx="2304256" cy="923330"/>
          </a:xfrm>
          <a:prstGeom prst="rect">
            <a:avLst/>
          </a:prstGeom>
          <a:noFill/>
        </p:spPr>
        <p:txBody>
          <a:bodyPr wrap="square" rtlCol="0">
            <a:spAutoFit/>
          </a:bodyPr>
          <a:lstStyle/>
          <a:p>
            <a:pPr algn="ctr"/>
            <a:r>
              <a:rPr lang="en-US" dirty="0"/>
              <a:t>Dry Ice mark with “UN 1845” and the total  weight of the dry ice</a:t>
            </a:r>
          </a:p>
        </p:txBody>
      </p:sp>
      <p:cxnSp>
        <p:nvCxnSpPr>
          <p:cNvPr id="22" name="Straight Arrow Connector 21"/>
          <p:cNvCxnSpPr/>
          <p:nvPr/>
        </p:nvCxnSpPr>
        <p:spPr>
          <a:xfrm flipH="1">
            <a:off x="5909966" y="5767254"/>
            <a:ext cx="606250" cy="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359486" y="5073104"/>
            <a:ext cx="2304256" cy="1477328"/>
          </a:xfrm>
          <a:prstGeom prst="rect">
            <a:avLst/>
          </a:prstGeom>
          <a:noFill/>
        </p:spPr>
        <p:txBody>
          <a:bodyPr wrap="square" rtlCol="0">
            <a:spAutoFit/>
          </a:bodyPr>
          <a:lstStyle/>
          <a:p>
            <a:pPr algn="ctr"/>
            <a:r>
              <a:rPr lang="en-US" dirty="0"/>
              <a:t>Hazard Class 9 label (dry ice) </a:t>
            </a:r>
            <a:r>
              <a:rPr lang="en-US" b="1" dirty="0"/>
              <a:t>and</a:t>
            </a:r>
            <a:r>
              <a:rPr lang="en-US" dirty="0"/>
              <a:t> UN 3373 label with text “Biological Substance Category B”</a:t>
            </a:r>
          </a:p>
        </p:txBody>
      </p:sp>
      <p:cxnSp>
        <p:nvCxnSpPr>
          <p:cNvPr id="25" name="Straight Arrow Connector 24"/>
          <p:cNvCxnSpPr/>
          <p:nvPr/>
        </p:nvCxnSpPr>
        <p:spPr>
          <a:xfrm>
            <a:off x="2507829" y="4581128"/>
            <a:ext cx="768027" cy="19669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2270279" y="5818490"/>
            <a:ext cx="706623" cy="18421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98037" y="5839235"/>
            <a:ext cx="1661351" cy="369332"/>
          </a:xfrm>
          <a:prstGeom prst="rect">
            <a:avLst/>
          </a:prstGeom>
          <a:noFill/>
        </p:spPr>
        <p:txBody>
          <a:bodyPr wrap="square" rtlCol="0">
            <a:spAutoFit/>
          </a:bodyPr>
          <a:lstStyle/>
          <a:p>
            <a:r>
              <a:rPr lang="en-US" dirty="0"/>
              <a:t>Customs Form</a:t>
            </a:r>
          </a:p>
        </p:txBody>
      </p:sp>
      <p:sp>
        <p:nvSpPr>
          <p:cNvPr id="33" name="TextBox 32"/>
          <p:cNvSpPr txBox="1"/>
          <p:nvPr/>
        </p:nvSpPr>
        <p:spPr>
          <a:xfrm>
            <a:off x="215718" y="4105260"/>
            <a:ext cx="2556082" cy="1477328"/>
          </a:xfrm>
          <a:prstGeom prst="rect">
            <a:avLst/>
          </a:prstGeom>
          <a:noFill/>
        </p:spPr>
        <p:txBody>
          <a:bodyPr wrap="square" rtlCol="0">
            <a:spAutoFit/>
          </a:bodyPr>
          <a:lstStyle/>
          <a:p>
            <a:pPr algn="ctr"/>
            <a:r>
              <a:rPr lang="en-US" dirty="0"/>
              <a:t>Sender and delivery address</a:t>
            </a:r>
          </a:p>
          <a:p>
            <a:pPr algn="ctr"/>
            <a:r>
              <a:rPr lang="en-US" dirty="0"/>
              <a:t>* This should also include a phone number for the responsible party</a:t>
            </a:r>
          </a:p>
        </p:txBody>
      </p:sp>
      <p:pic>
        <p:nvPicPr>
          <p:cNvPr id="19" name="Picture 18"/>
          <p:cNvPicPr>
            <a:picLocks noChangeAspect="1"/>
          </p:cNvPicPr>
          <p:nvPr/>
        </p:nvPicPr>
        <p:blipFill>
          <a:blip r:embed="rId7"/>
          <a:stretch>
            <a:fillRect/>
          </a:stretch>
        </p:blipFill>
        <p:spPr>
          <a:xfrm>
            <a:off x="5097891" y="5266959"/>
            <a:ext cx="821881" cy="804604"/>
          </a:xfrm>
          <a:prstGeom prst="rect">
            <a:avLst/>
          </a:prstGeom>
        </p:spPr>
      </p:pic>
      <p:sp>
        <p:nvSpPr>
          <p:cNvPr id="2" name="TextBox 1"/>
          <p:cNvSpPr txBox="1"/>
          <p:nvPr/>
        </p:nvSpPr>
        <p:spPr>
          <a:xfrm>
            <a:off x="3952953" y="465890"/>
            <a:ext cx="3920368" cy="461665"/>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6.2</a:t>
            </a:r>
          </a:p>
        </p:txBody>
      </p:sp>
    </p:spTree>
    <p:extLst>
      <p:ext uri="{BB962C8B-B14F-4D97-AF65-F5344CB8AC3E}">
        <p14:creationId xmlns:p14="http://schemas.microsoft.com/office/powerpoint/2010/main" val="3754885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8380" y="1762843"/>
            <a:ext cx="8064896" cy="1138773"/>
          </a:xfrm>
          <a:prstGeom prst="rect">
            <a:avLst/>
          </a:prstGeom>
          <a:noFill/>
        </p:spPr>
        <p:txBody>
          <a:bodyPr wrap="square" rtlCol="0">
            <a:spAutoFit/>
          </a:bodyPr>
          <a:lstStyle/>
          <a:p>
            <a:pPr algn="ctr"/>
            <a:r>
              <a:rPr lang="en-U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Radioactive Materials</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lgn="ct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Proper Labeling &amp; Marking</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1793" t="25698"/>
          <a:stretch/>
        </p:blipFill>
        <p:spPr>
          <a:xfrm>
            <a:off x="2623343" y="3501008"/>
            <a:ext cx="3690138" cy="295232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7299" y="5315272"/>
            <a:ext cx="981966" cy="692832"/>
          </a:xfrm>
          <a:prstGeom prst="rect">
            <a:avLst/>
          </a:prstGeom>
        </p:spPr>
      </p:pic>
      <p:sp>
        <p:nvSpPr>
          <p:cNvPr id="9" name="TextBox 8"/>
          <p:cNvSpPr txBox="1"/>
          <p:nvPr/>
        </p:nvSpPr>
        <p:spPr>
          <a:xfrm>
            <a:off x="3139836" y="5809374"/>
            <a:ext cx="1563248" cy="369332"/>
          </a:xfrm>
          <a:prstGeom prst="rect">
            <a:avLst/>
          </a:prstGeom>
          <a:noFill/>
        </p:spPr>
        <p:txBody>
          <a:bodyPr wrap="none" rtlCol="0">
            <a:spAutoFit/>
          </a:bodyPr>
          <a:lstStyle/>
          <a:p>
            <a:r>
              <a:rPr lang="en-GB" sz="900" dirty="0">
                <a:solidFill>
                  <a:schemeClr val="tx1"/>
                </a:solidFill>
              </a:rPr>
              <a:t>RETURN TO SENDER IN</a:t>
            </a:r>
          </a:p>
          <a:p>
            <a:r>
              <a:rPr lang="en-GB" sz="900" dirty="0">
                <a:solidFill>
                  <a:schemeClr val="tx1"/>
                </a:solidFill>
              </a:rPr>
              <a:t>CASE OF NONDELIVERY</a:t>
            </a:r>
          </a:p>
        </p:txBody>
      </p:sp>
      <p:sp>
        <p:nvSpPr>
          <p:cNvPr id="10" name="TextBox 9"/>
          <p:cNvSpPr txBox="1"/>
          <p:nvPr/>
        </p:nvSpPr>
        <p:spPr>
          <a:xfrm>
            <a:off x="2915816" y="4049510"/>
            <a:ext cx="1167307" cy="461665"/>
          </a:xfrm>
          <a:prstGeom prst="rect">
            <a:avLst/>
          </a:prstGeom>
          <a:noFill/>
        </p:spPr>
        <p:txBody>
          <a:bodyPr wrap="none" rtlCol="0">
            <a:spAutoFit/>
          </a:bodyPr>
          <a:lstStyle/>
          <a:p>
            <a:r>
              <a:rPr lang="en-GB" sz="800" dirty="0">
                <a:solidFill>
                  <a:srgbClr val="002060"/>
                </a:solidFill>
              </a:rPr>
              <a:t>From:____________</a:t>
            </a:r>
          </a:p>
          <a:p>
            <a:r>
              <a:rPr lang="en-GB" sz="800" dirty="0">
                <a:solidFill>
                  <a:srgbClr val="002060"/>
                </a:solidFill>
              </a:rPr>
              <a:t>_________________</a:t>
            </a:r>
          </a:p>
          <a:p>
            <a:r>
              <a:rPr lang="en-GB" sz="800" dirty="0">
                <a:solidFill>
                  <a:srgbClr val="002060"/>
                </a:solidFill>
              </a:rPr>
              <a:t>_________________</a:t>
            </a:r>
          </a:p>
        </p:txBody>
      </p:sp>
      <p:sp>
        <p:nvSpPr>
          <p:cNvPr id="11" name="TextBox 10"/>
          <p:cNvSpPr txBox="1"/>
          <p:nvPr/>
        </p:nvSpPr>
        <p:spPr>
          <a:xfrm>
            <a:off x="3275856" y="4698609"/>
            <a:ext cx="1050288" cy="461665"/>
          </a:xfrm>
          <a:prstGeom prst="rect">
            <a:avLst/>
          </a:prstGeom>
          <a:noFill/>
        </p:spPr>
        <p:txBody>
          <a:bodyPr wrap="none" rtlCol="0">
            <a:spAutoFit/>
          </a:bodyPr>
          <a:lstStyle/>
          <a:p>
            <a:r>
              <a:rPr lang="en-GB" sz="800" dirty="0">
                <a:solidFill>
                  <a:srgbClr val="002060"/>
                </a:solidFill>
              </a:rPr>
              <a:t>To:____________</a:t>
            </a:r>
          </a:p>
          <a:p>
            <a:r>
              <a:rPr lang="en-GB" sz="800" dirty="0">
                <a:solidFill>
                  <a:srgbClr val="002060"/>
                </a:solidFill>
              </a:rPr>
              <a:t>_______________</a:t>
            </a:r>
          </a:p>
          <a:p>
            <a:r>
              <a:rPr lang="en-GB" sz="800" dirty="0">
                <a:solidFill>
                  <a:srgbClr val="002060"/>
                </a:solidFill>
              </a:rPr>
              <a:t>_______________</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0517" y="4262480"/>
            <a:ext cx="1228748" cy="872257"/>
          </a:xfrm>
          <a:prstGeom prst="rect">
            <a:avLst/>
          </a:prstGeom>
        </p:spPr>
      </p:pic>
      <p:cxnSp>
        <p:nvCxnSpPr>
          <p:cNvPr id="13" name="Straight Arrow Connector 12"/>
          <p:cNvCxnSpPr/>
          <p:nvPr/>
        </p:nvCxnSpPr>
        <p:spPr>
          <a:xfrm flipH="1">
            <a:off x="6037799" y="4655238"/>
            <a:ext cx="557284" cy="112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415898" y="5994039"/>
            <a:ext cx="723938" cy="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341741" y="4698608"/>
            <a:ext cx="619899" cy="1"/>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153327" y="5728180"/>
            <a:ext cx="557284" cy="112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595083" y="4463824"/>
            <a:ext cx="1661351" cy="369332"/>
          </a:xfrm>
          <a:prstGeom prst="rect">
            <a:avLst/>
          </a:prstGeom>
          <a:noFill/>
        </p:spPr>
        <p:txBody>
          <a:bodyPr wrap="square" rtlCol="0">
            <a:spAutoFit/>
          </a:bodyPr>
          <a:lstStyle/>
          <a:p>
            <a:r>
              <a:rPr lang="en-US" dirty="0"/>
              <a:t>Customs Form</a:t>
            </a:r>
          </a:p>
        </p:txBody>
      </p:sp>
      <p:sp>
        <p:nvSpPr>
          <p:cNvPr id="18" name="TextBox 17"/>
          <p:cNvSpPr txBox="1"/>
          <p:nvPr/>
        </p:nvSpPr>
        <p:spPr>
          <a:xfrm>
            <a:off x="6739922" y="5346589"/>
            <a:ext cx="1955799" cy="923330"/>
          </a:xfrm>
          <a:prstGeom prst="rect">
            <a:avLst/>
          </a:prstGeom>
          <a:noFill/>
        </p:spPr>
        <p:txBody>
          <a:bodyPr wrap="square" rtlCol="0">
            <a:spAutoFit/>
          </a:bodyPr>
          <a:lstStyle/>
          <a:p>
            <a:r>
              <a:rPr lang="en-US" dirty="0"/>
              <a:t>Radioactive label with “UN 2910 or UN 2911”</a:t>
            </a:r>
          </a:p>
        </p:txBody>
      </p:sp>
      <p:sp>
        <p:nvSpPr>
          <p:cNvPr id="22" name="TextBox 21"/>
          <p:cNvSpPr txBox="1"/>
          <p:nvPr/>
        </p:nvSpPr>
        <p:spPr>
          <a:xfrm>
            <a:off x="202626" y="4424380"/>
            <a:ext cx="2556082" cy="646331"/>
          </a:xfrm>
          <a:prstGeom prst="rect">
            <a:avLst/>
          </a:prstGeom>
          <a:noFill/>
        </p:spPr>
        <p:txBody>
          <a:bodyPr wrap="square" rtlCol="0">
            <a:spAutoFit/>
          </a:bodyPr>
          <a:lstStyle/>
          <a:p>
            <a:pPr algn="ctr"/>
            <a:r>
              <a:rPr lang="en-US" dirty="0"/>
              <a:t>Sender and </a:t>
            </a:r>
          </a:p>
          <a:p>
            <a:pPr algn="ctr"/>
            <a:r>
              <a:rPr lang="en-US" dirty="0"/>
              <a:t>delivery address</a:t>
            </a:r>
          </a:p>
        </p:txBody>
      </p:sp>
      <p:sp>
        <p:nvSpPr>
          <p:cNvPr id="23" name="TextBox 22"/>
          <p:cNvSpPr txBox="1"/>
          <p:nvPr/>
        </p:nvSpPr>
        <p:spPr>
          <a:xfrm>
            <a:off x="-7363" y="5440440"/>
            <a:ext cx="2720758" cy="1200329"/>
          </a:xfrm>
          <a:prstGeom prst="rect">
            <a:avLst/>
          </a:prstGeom>
          <a:noFill/>
        </p:spPr>
        <p:txBody>
          <a:bodyPr wrap="square" rtlCol="0">
            <a:spAutoFit/>
          </a:bodyPr>
          <a:lstStyle/>
          <a:p>
            <a:pPr algn="ctr"/>
            <a:r>
              <a:rPr lang="en-US" dirty="0"/>
              <a:t>Bold text indicating that the package must be returned to the sender in the event of a </a:t>
            </a:r>
            <a:r>
              <a:rPr lang="en-US" dirty="0" err="1"/>
              <a:t>nondelivery</a:t>
            </a:r>
            <a:endParaRPr lang="en-US" dirty="0"/>
          </a:p>
        </p:txBody>
      </p:sp>
      <p:sp>
        <p:nvSpPr>
          <p:cNvPr id="19" name="TextBox 18"/>
          <p:cNvSpPr txBox="1"/>
          <p:nvPr/>
        </p:nvSpPr>
        <p:spPr>
          <a:xfrm>
            <a:off x="3952953" y="465890"/>
            <a:ext cx="3920368" cy="461665"/>
          </a:xfrm>
          <a:prstGeom prst="rect">
            <a:avLst/>
          </a:prstGeom>
          <a:noFill/>
        </p:spPr>
        <p:txBody>
          <a:bodyPr wrap="square" rtlCol="0">
            <a:spAutoFit/>
          </a:bodyPr>
          <a:lstStyle/>
          <a:p>
            <a:pPr algn="ctr"/>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Hazard Class 7</a:t>
            </a:r>
          </a:p>
        </p:txBody>
      </p:sp>
    </p:spTree>
    <p:extLst>
      <p:ext uri="{BB962C8B-B14F-4D97-AF65-F5344CB8AC3E}">
        <p14:creationId xmlns:p14="http://schemas.microsoft.com/office/powerpoint/2010/main" val="10208784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18515" y="476672"/>
            <a:ext cx="7200800" cy="400110"/>
          </a:xfrm>
          <a:prstGeom prst="rect">
            <a:avLst/>
          </a:prstGeom>
          <a:noFill/>
        </p:spPr>
        <p:txBody>
          <a:bodyPr wrap="square" rtlCol="0">
            <a:spAutoFit/>
          </a:bodyPr>
          <a:lstStyle/>
          <a:p>
            <a:pPr algn="ctr"/>
            <a:r>
              <a:rPr lang="en-US" sz="2000" b="1" u="sng" dirty="0">
                <a:solidFill>
                  <a:schemeClr val="bg1"/>
                </a:solidFill>
                <a:latin typeface="Verdana" panose="020B0604030504040204" pitchFamily="34" charset="0"/>
                <a:ea typeface="Verdana" panose="020B0604030504040204" pitchFamily="34" charset="0"/>
                <a:cs typeface="Verdana" panose="020B0604030504040204" pitchFamily="34" charset="0"/>
              </a:rPr>
              <a:t>Lithium Battery Handling Label</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200" b="7874"/>
          <a:stretch/>
        </p:blipFill>
        <p:spPr>
          <a:xfrm>
            <a:off x="606448" y="2088362"/>
            <a:ext cx="1686022" cy="1499317"/>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547" t="3958" r="2716" b="8378"/>
          <a:stretch/>
        </p:blipFill>
        <p:spPr>
          <a:xfrm>
            <a:off x="632739" y="4062375"/>
            <a:ext cx="1659731" cy="1499317"/>
          </a:xfrm>
          <a:prstGeom prst="rect">
            <a:avLst/>
          </a:prstGeom>
        </p:spPr>
      </p:pic>
      <p:sp>
        <p:nvSpPr>
          <p:cNvPr id="6" name="TextBox 5"/>
          <p:cNvSpPr txBox="1"/>
          <p:nvPr/>
        </p:nvSpPr>
        <p:spPr>
          <a:xfrm>
            <a:off x="2358237" y="2405114"/>
            <a:ext cx="3096344" cy="923330"/>
          </a:xfrm>
          <a:prstGeom prst="rect">
            <a:avLst/>
          </a:prstGeom>
          <a:noFill/>
        </p:spPr>
        <p:txBody>
          <a:bodyPr wrap="square" rtlCol="0">
            <a:spAutoFit/>
          </a:bodyPr>
          <a:lstStyle/>
          <a:p>
            <a:r>
              <a:rPr lang="en-US" dirty="0"/>
              <a:t>Lithium Metal Batteries contained in or packed with the equipment they operate</a:t>
            </a:r>
          </a:p>
        </p:txBody>
      </p:sp>
      <p:sp>
        <p:nvSpPr>
          <p:cNvPr id="7" name="TextBox 6"/>
          <p:cNvSpPr txBox="1"/>
          <p:nvPr/>
        </p:nvSpPr>
        <p:spPr>
          <a:xfrm>
            <a:off x="2418515" y="4346224"/>
            <a:ext cx="3096344" cy="923330"/>
          </a:xfrm>
          <a:prstGeom prst="rect">
            <a:avLst/>
          </a:prstGeom>
          <a:noFill/>
        </p:spPr>
        <p:txBody>
          <a:bodyPr wrap="square" rtlCol="0">
            <a:spAutoFit/>
          </a:bodyPr>
          <a:lstStyle/>
          <a:p>
            <a:r>
              <a:rPr lang="en-US" dirty="0"/>
              <a:t>Lithium Ion Batteries contained in or packed with the equipment they operate</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6845" y="2838020"/>
            <a:ext cx="1445698" cy="1426507"/>
          </a:xfrm>
          <a:prstGeom prst="rect">
            <a:avLst/>
          </a:prstGeom>
        </p:spPr>
      </p:pic>
      <p:sp>
        <p:nvSpPr>
          <p:cNvPr id="9" name="&quot;No&quot; Symbol 8"/>
          <p:cNvSpPr/>
          <p:nvPr/>
        </p:nvSpPr>
        <p:spPr>
          <a:xfrm>
            <a:off x="6410969" y="2435683"/>
            <a:ext cx="1977451" cy="2189818"/>
          </a:xfrm>
          <a:prstGeom prst="noSmoking">
            <a:avLst>
              <a:gd name="adj" fmla="val 804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6427586" y="4697531"/>
            <a:ext cx="1944216" cy="523220"/>
          </a:xfrm>
          <a:prstGeom prst="rect">
            <a:avLst/>
          </a:prstGeom>
          <a:noFill/>
        </p:spPr>
        <p:txBody>
          <a:bodyPr wrap="square" rtlCol="0">
            <a:spAutoFit/>
          </a:bodyPr>
          <a:lstStyle/>
          <a:p>
            <a:pPr algn="ctr"/>
            <a:r>
              <a:rPr lang="en-US" sz="1400" b="1" dirty="0">
                <a:latin typeface="Verdana" panose="020B0604030504040204" pitchFamily="34" charset="0"/>
                <a:ea typeface="Verdana" panose="020B0604030504040204" pitchFamily="34" charset="0"/>
                <a:cs typeface="Verdana" panose="020B0604030504040204" pitchFamily="34" charset="0"/>
              </a:rPr>
              <a:t>Outdated Lithium Battery Mark</a:t>
            </a:r>
          </a:p>
        </p:txBody>
      </p:sp>
      <p:sp>
        <p:nvSpPr>
          <p:cNvPr id="11" name="TextBox 10"/>
          <p:cNvSpPr txBox="1"/>
          <p:nvPr/>
        </p:nvSpPr>
        <p:spPr>
          <a:xfrm>
            <a:off x="467544" y="6036388"/>
            <a:ext cx="8496944" cy="307777"/>
          </a:xfrm>
          <a:prstGeom prst="rect">
            <a:avLst/>
          </a:prstGeom>
          <a:noFill/>
        </p:spPr>
        <p:txBody>
          <a:bodyPr wrap="square" rtlCol="0">
            <a:spAutoFit/>
          </a:bodyPr>
          <a:lstStyle/>
          <a:p>
            <a:r>
              <a:rPr lang="en-US" sz="1400" dirty="0">
                <a:solidFill>
                  <a:srgbClr val="FF0000"/>
                </a:solidFill>
                <a:latin typeface="Verdana" panose="020B0604030504040204" pitchFamily="34" charset="0"/>
                <a:ea typeface="Verdana" panose="020B0604030504040204" pitchFamily="34" charset="0"/>
                <a:cs typeface="Verdana" panose="020B0604030504040204" pitchFamily="34" charset="0"/>
              </a:rPr>
              <a:t>** The lithium battery label should not be displayed on packages in International Mail.</a:t>
            </a:r>
          </a:p>
        </p:txBody>
      </p:sp>
    </p:spTree>
    <p:extLst>
      <p:ext uri="{BB962C8B-B14F-4D97-AF65-F5344CB8AC3E}">
        <p14:creationId xmlns:p14="http://schemas.microsoft.com/office/powerpoint/2010/main" val="8538398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5558" y="1848968"/>
            <a:ext cx="7200800" cy="830997"/>
          </a:xfrm>
          <a:prstGeom prst="rect">
            <a:avLst/>
          </a:prstGeom>
          <a:noFill/>
        </p:spPr>
        <p:txBody>
          <a:bodyPr wrap="square" rtlCol="0">
            <a:spAutoFit/>
          </a:bodyPr>
          <a:lstStyle/>
          <a:p>
            <a:pPr algn="ctr"/>
            <a:r>
              <a:rPr lang="en-U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Additional Lithium Battery </a:t>
            </a:r>
          </a:p>
          <a:p>
            <a:pPr algn="ctr"/>
            <a:r>
              <a:rPr lang="en-US" sz="2400" b="1" u="sng" dirty="0">
                <a:solidFill>
                  <a:schemeClr val="tx2"/>
                </a:solidFill>
                <a:latin typeface="Verdana" panose="020B0604030504040204" pitchFamily="34" charset="0"/>
                <a:ea typeface="Verdana" panose="020B0604030504040204" pitchFamily="34" charset="0"/>
                <a:cs typeface="Verdana" panose="020B0604030504040204" pitchFamily="34" charset="0"/>
              </a:rPr>
              <a:t>Handling Labels</a:t>
            </a:r>
          </a:p>
        </p:txBody>
      </p:sp>
      <p:sp>
        <p:nvSpPr>
          <p:cNvPr id="6" name="TextBox 5"/>
          <p:cNvSpPr txBox="1"/>
          <p:nvPr/>
        </p:nvSpPr>
        <p:spPr>
          <a:xfrm>
            <a:off x="1280753" y="4694230"/>
            <a:ext cx="3476392" cy="646331"/>
          </a:xfrm>
          <a:prstGeom prst="rect">
            <a:avLst/>
          </a:prstGeom>
          <a:noFill/>
        </p:spPr>
        <p:txBody>
          <a:bodyPr wrap="square" rtlCol="0">
            <a:spAutoFit/>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Individual Lithium </a:t>
            </a:r>
          </a:p>
          <a:p>
            <a:pPr algn="ctr"/>
            <a:r>
              <a:rPr lang="en-US" dirty="0">
                <a:latin typeface="Verdana" panose="020B0604030504040204" pitchFamily="34" charset="0"/>
                <a:ea typeface="Verdana" panose="020B0604030504040204" pitchFamily="34" charset="0"/>
                <a:cs typeface="Verdana" panose="020B0604030504040204" pitchFamily="34" charset="0"/>
              </a:rPr>
              <a:t>Metal Batteries </a:t>
            </a:r>
          </a:p>
        </p:txBody>
      </p:sp>
      <p:sp>
        <p:nvSpPr>
          <p:cNvPr id="7" name="TextBox 6"/>
          <p:cNvSpPr txBox="1"/>
          <p:nvPr/>
        </p:nvSpPr>
        <p:spPr>
          <a:xfrm>
            <a:off x="4355976" y="4694230"/>
            <a:ext cx="3096344" cy="646331"/>
          </a:xfrm>
          <a:prstGeom prst="rect">
            <a:avLst/>
          </a:prstGeom>
          <a:noFill/>
        </p:spPr>
        <p:txBody>
          <a:bodyPr wrap="square" rtlCol="0">
            <a:spAutoFit/>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Individual Lithium Ion Batteries</a:t>
            </a:r>
          </a:p>
        </p:txBody>
      </p:sp>
      <p:pic>
        <p:nvPicPr>
          <p:cNvPr id="2" name="Picture 1"/>
          <p:cNvPicPr>
            <a:picLocks noChangeAspect="1"/>
          </p:cNvPicPr>
          <p:nvPr/>
        </p:nvPicPr>
        <p:blipFill>
          <a:blip r:embed="rId3"/>
          <a:stretch>
            <a:fillRect/>
          </a:stretch>
        </p:blipFill>
        <p:spPr>
          <a:xfrm>
            <a:off x="2008912" y="3085612"/>
            <a:ext cx="1929461" cy="1646393"/>
          </a:xfrm>
          <a:prstGeom prst="rect">
            <a:avLst/>
          </a:prstGeom>
        </p:spPr>
      </p:pic>
      <p:pic>
        <p:nvPicPr>
          <p:cNvPr id="12" name="Picture 11"/>
          <p:cNvPicPr>
            <a:picLocks noChangeAspect="1"/>
          </p:cNvPicPr>
          <p:nvPr/>
        </p:nvPicPr>
        <p:blipFill>
          <a:blip r:embed="rId4"/>
          <a:stretch>
            <a:fillRect/>
          </a:stretch>
        </p:blipFill>
        <p:spPr>
          <a:xfrm>
            <a:off x="5077768" y="3085612"/>
            <a:ext cx="1935828" cy="1710732"/>
          </a:xfrm>
          <a:prstGeom prst="rect">
            <a:avLst/>
          </a:prstGeom>
        </p:spPr>
      </p:pic>
    </p:spTree>
    <p:extLst>
      <p:ext uri="{BB962C8B-B14F-4D97-AF65-F5344CB8AC3E}">
        <p14:creationId xmlns:p14="http://schemas.microsoft.com/office/powerpoint/2010/main" val="4088702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67544" y="1772816"/>
            <a:ext cx="2808312" cy="4697760"/>
          </a:xfrm>
          <a:prstGeom prst="rect">
            <a:avLst/>
          </a:prstGeom>
        </p:spPr>
      </p:pic>
      <p:sp>
        <p:nvSpPr>
          <p:cNvPr id="6" name="TextBox 5"/>
          <p:cNvSpPr txBox="1"/>
          <p:nvPr/>
        </p:nvSpPr>
        <p:spPr>
          <a:xfrm>
            <a:off x="3419872" y="2852936"/>
            <a:ext cx="5472608" cy="2893100"/>
          </a:xfrm>
          <a:prstGeom prst="rect">
            <a:avLst/>
          </a:prstGeom>
          <a:noFill/>
        </p:spPr>
        <p:txBody>
          <a:bodyPr wrap="square" rtlCol="0">
            <a:spAutoFit/>
          </a:bodyPr>
          <a:lstStyle/>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Definition of Dangerous Goods</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a:t>
            </a:r>
          </a:p>
          <a:p>
            <a:endParaRPr lang="en-US"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The International Civil Aviation Organization (ICAO) defines </a:t>
            </a: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as “articles or substances which are capable of posing a risk to health, safety, property or the environment, and which are shown in the list of dangerous goods in the technical instructions, or which are classified according to those instructions.”</a:t>
            </a:r>
          </a:p>
        </p:txBody>
      </p:sp>
    </p:spTree>
    <p:extLst>
      <p:ext uri="{BB962C8B-B14F-4D97-AF65-F5344CB8AC3E}">
        <p14:creationId xmlns:p14="http://schemas.microsoft.com/office/powerpoint/2010/main" val="214029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193"/>
          <a:stretch/>
        </p:blipFill>
        <p:spPr>
          <a:xfrm>
            <a:off x="1817420" y="2982255"/>
            <a:ext cx="4619625" cy="3629794"/>
          </a:xfrm>
          <a:prstGeom prst="rect">
            <a:avLst/>
          </a:prstGeom>
        </p:spPr>
      </p:pic>
      <p:sp>
        <p:nvSpPr>
          <p:cNvPr id="4" name="Rectangle 3"/>
          <p:cNvSpPr/>
          <p:nvPr/>
        </p:nvSpPr>
        <p:spPr>
          <a:xfrm>
            <a:off x="1301192" y="1514423"/>
            <a:ext cx="6696744" cy="1261884"/>
          </a:xfrm>
          <a:prstGeom prst="rect">
            <a:avLst/>
          </a:prstGeom>
        </p:spPr>
        <p:txBody>
          <a:bodyPr wrap="square">
            <a:spAutoFit/>
          </a:bodyPr>
          <a:lstStyle/>
          <a:p>
            <a:pPr algn="ctr"/>
            <a:r>
              <a:rPr lang="en-US" sz="2800" b="1" u="sng" dirty="0">
                <a:solidFill>
                  <a:schemeClr val="tx2"/>
                </a:solidFill>
                <a:latin typeface="Verdana" panose="020B0604030504040204" pitchFamily="34" charset="0"/>
                <a:ea typeface="Verdana" panose="020B0604030504040204" pitchFamily="34" charset="0"/>
                <a:cs typeface="Verdana" panose="020B0604030504040204" pitchFamily="34" charset="0"/>
              </a:rPr>
              <a:t>Lithium Batteries</a:t>
            </a:r>
          </a:p>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Proper Labeling &amp; Marking</a:t>
            </a:r>
          </a:p>
          <a:p>
            <a:pPr algn="ct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(International Mail)</a:t>
            </a:r>
          </a:p>
        </p:txBody>
      </p:sp>
      <p:sp>
        <p:nvSpPr>
          <p:cNvPr id="5" name="TextBox 4"/>
          <p:cNvSpPr txBox="1"/>
          <p:nvPr/>
        </p:nvSpPr>
        <p:spPr>
          <a:xfrm>
            <a:off x="-396552" y="4282145"/>
            <a:ext cx="2556082" cy="646331"/>
          </a:xfrm>
          <a:prstGeom prst="rect">
            <a:avLst/>
          </a:prstGeom>
          <a:noFill/>
        </p:spPr>
        <p:txBody>
          <a:bodyPr wrap="square" rtlCol="0">
            <a:spAutoFit/>
          </a:bodyPr>
          <a:lstStyle/>
          <a:p>
            <a:pPr algn="ctr"/>
            <a:r>
              <a:rPr lang="en-US" dirty="0"/>
              <a:t>Sender and </a:t>
            </a:r>
          </a:p>
          <a:p>
            <a:pPr algn="ctr"/>
            <a:r>
              <a:rPr lang="en-US" dirty="0"/>
              <a:t>delivery address</a:t>
            </a:r>
          </a:p>
        </p:txBody>
      </p:sp>
      <p:cxnSp>
        <p:nvCxnSpPr>
          <p:cNvPr id="6" name="Straight Arrow Connector 5"/>
          <p:cNvCxnSpPr/>
          <p:nvPr/>
        </p:nvCxnSpPr>
        <p:spPr>
          <a:xfrm>
            <a:off x="1691680" y="4797152"/>
            <a:ext cx="467850" cy="33727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703841" y="5280685"/>
            <a:ext cx="365596" cy="576064"/>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873165" y="5852481"/>
            <a:ext cx="1661351" cy="369332"/>
          </a:xfrm>
          <a:prstGeom prst="rect">
            <a:avLst/>
          </a:prstGeom>
          <a:noFill/>
        </p:spPr>
        <p:txBody>
          <a:bodyPr wrap="square" rtlCol="0">
            <a:spAutoFit/>
          </a:bodyPr>
          <a:lstStyle/>
          <a:p>
            <a:r>
              <a:rPr lang="en-US" dirty="0"/>
              <a:t>Customs Form</a:t>
            </a:r>
          </a:p>
        </p:txBody>
      </p:sp>
      <p:pic>
        <p:nvPicPr>
          <p:cNvPr id="12" name="Picture 11"/>
          <p:cNvPicPr>
            <a:picLocks noChangeAspect="1"/>
          </p:cNvPicPr>
          <p:nvPr/>
        </p:nvPicPr>
        <p:blipFill>
          <a:blip r:embed="rId4"/>
          <a:stretch>
            <a:fillRect/>
          </a:stretch>
        </p:blipFill>
        <p:spPr>
          <a:xfrm>
            <a:off x="7175207" y="3981425"/>
            <a:ext cx="1333500" cy="1247775"/>
          </a:xfrm>
          <a:prstGeom prst="rect">
            <a:avLst/>
          </a:prstGeom>
        </p:spPr>
      </p:pic>
      <p:sp>
        <p:nvSpPr>
          <p:cNvPr id="13" name="&quot;No&quot; Symbol 12"/>
          <p:cNvSpPr/>
          <p:nvPr/>
        </p:nvSpPr>
        <p:spPr>
          <a:xfrm>
            <a:off x="6816531" y="3448158"/>
            <a:ext cx="2088232" cy="2314307"/>
          </a:xfrm>
          <a:prstGeom prst="noSmoking">
            <a:avLst>
              <a:gd name="adj" fmla="val 901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4" name="Straight Arrow Connector 13"/>
          <p:cNvCxnSpPr/>
          <p:nvPr/>
        </p:nvCxnSpPr>
        <p:spPr>
          <a:xfrm flipV="1">
            <a:off x="1583371" y="3996370"/>
            <a:ext cx="468097" cy="40893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110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844715" y="1988840"/>
            <a:ext cx="7529766"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#8</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If a customer is unsure of the classification of a material they wish to mail, from which of the following people should they seek advice?</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The window clerk</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The facility manager</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The manufacturer</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None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1606059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1043608" y="1916832"/>
            <a:ext cx="7599784" cy="410445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#9 </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defRPr/>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True or False</a:t>
            </a: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The acceptance clerk should ensure all required</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international documents are properly completed</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prior to acceptance of a package.</a:t>
            </a:r>
          </a:p>
        </p:txBody>
      </p:sp>
      <p:pic>
        <p:nvPicPr>
          <p:cNvPr id="4" name="Content Placeholder 3"/>
          <p:cNvPicPr>
            <a:picLocks noChangeAspect="1"/>
          </p:cNvPicPr>
          <p:nvPr/>
        </p:nvPicPr>
        <p:blipFill rotWithShape="1">
          <a:blip r:embed="rId3"/>
          <a:srcRect r="12927"/>
          <a:stretch/>
        </p:blipFill>
        <p:spPr>
          <a:xfrm>
            <a:off x="4580315" y="1916832"/>
            <a:ext cx="2664296" cy="1588002"/>
          </a:xfrm>
          <a:prstGeom prst="rect">
            <a:avLst/>
          </a:prstGeom>
        </p:spPr>
      </p:pic>
    </p:spTree>
    <p:extLst>
      <p:ext uri="{BB962C8B-B14F-4D97-AF65-F5344CB8AC3E}">
        <p14:creationId xmlns:p14="http://schemas.microsoft.com/office/powerpoint/2010/main" val="18741257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899592" y="2204864"/>
            <a:ext cx="7599784" cy="396044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#10 </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defRPr/>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True or False</a:t>
            </a: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lithium battery handling label must be affixed to</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package containing lithium batteries (installed in</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equipment) in international mail.</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3200" b="7874"/>
          <a:stretch/>
        </p:blipFill>
        <p:spPr>
          <a:xfrm>
            <a:off x="5076056" y="2204864"/>
            <a:ext cx="1538523" cy="1368152"/>
          </a:xfrm>
          <a:prstGeom prst="rect">
            <a:avLst/>
          </a:prstGeom>
        </p:spPr>
      </p:pic>
    </p:spTree>
    <p:extLst>
      <p:ext uri="{BB962C8B-B14F-4D97-AF65-F5344CB8AC3E}">
        <p14:creationId xmlns:p14="http://schemas.microsoft.com/office/powerpoint/2010/main" val="41571898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83568" y="1844824"/>
            <a:ext cx="7529766"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#11</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package observed with a UN Number and hazard label should be:</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Allowed to continue to the destination and then screened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Removed from the mail stream immediately for further screening</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Allowed to continue to the destination after the labels have been removed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None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33947802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3568" y="1844824"/>
            <a:ext cx="7128792" cy="461665"/>
          </a:xfrm>
          <a:prstGeom prst="rect">
            <a:avLst/>
          </a:prstGeom>
          <a:noFill/>
        </p:spPr>
        <p:txBody>
          <a:bodyPr wrap="square" rtlCol="0">
            <a:spAutoFit/>
          </a:bodyPr>
          <a:lstStyle/>
          <a:p>
            <a:pPr marL="285750" indent="-285750">
              <a:buFont typeface="Wingdings" panose="05000000000000000000" pitchFamily="2" charset="2"/>
              <a:buChar char="q"/>
            </a:pPr>
            <a:r>
              <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rPr>
              <a:t>  Transportation Documents</a:t>
            </a:r>
          </a:p>
        </p:txBody>
      </p:sp>
      <p:pic>
        <p:nvPicPr>
          <p:cNvPr id="4" name="Picture 3"/>
          <p:cNvPicPr>
            <a:picLocks noChangeAspect="1"/>
          </p:cNvPicPr>
          <p:nvPr/>
        </p:nvPicPr>
        <p:blipFill>
          <a:blip r:embed="rId4"/>
          <a:stretch>
            <a:fillRect/>
          </a:stretch>
        </p:blipFill>
        <p:spPr>
          <a:xfrm>
            <a:off x="1835696" y="2673951"/>
            <a:ext cx="5472608" cy="3928681"/>
          </a:xfrm>
          <a:prstGeom prst="rect">
            <a:avLst/>
          </a:prstGeom>
        </p:spPr>
      </p:pic>
      <p:pic>
        <p:nvPicPr>
          <p:cNvPr id="3" name="Picture 2" descr="plane"/>
          <p:cNvPicPr>
            <a:picLocks noChangeAspect="1" noChangeArrowheads="1"/>
          </p:cNvPicPr>
          <p:nvPr>
            <p:custDataLst>
              <p:tags r:id="rId1"/>
            </p:custDataLst>
          </p:nvPr>
        </p:nvPicPr>
        <p:blipFill>
          <a:blip r:embed="rId5"/>
          <a:srcRect/>
          <a:stretch>
            <a:fillRect/>
          </a:stretch>
        </p:blipFill>
        <p:spPr bwMode="auto">
          <a:xfrm>
            <a:off x="5894524" y="1556792"/>
            <a:ext cx="2000540" cy="805856"/>
          </a:xfrm>
          <a:prstGeom prst="rect">
            <a:avLst/>
          </a:prstGeom>
          <a:noFill/>
          <a:ln w="9525">
            <a:noFill/>
            <a:miter lim="800000"/>
            <a:headEnd/>
            <a:tailEnd/>
          </a:ln>
        </p:spPr>
      </p:pic>
    </p:spTree>
    <p:extLst>
      <p:ext uri="{BB962C8B-B14F-4D97-AF65-F5344CB8AC3E}">
        <p14:creationId xmlns:p14="http://schemas.microsoft.com/office/powerpoint/2010/main" val="28849054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19872" y="2348880"/>
            <a:ext cx="5313249" cy="3539430"/>
          </a:xfrm>
          <a:prstGeom prst="rect">
            <a:avLst/>
          </a:prstGeom>
          <a:noFill/>
        </p:spPr>
        <p:txBody>
          <a:bodyPr wrap="square" rtlCol="0">
            <a:spAutoFit/>
          </a:bodyPr>
          <a:lstStyle/>
          <a:p>
            <a:pPr algn="ct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Customs Forms </a:t>
            </a:r>
          </a:p>
          <a:p>
            <a:pPr algn="ctr"/>
            <a:r>
              <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rPr>
              <a:t>(CN 22 or CN 23)</a:t>
            </a:r>
          </a:p>
          <a:p>
            <a:endPar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24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Required for all international parcels</a:t>
            </a:r>
          </a:p>
          <a:p>
            <a:pPr marL="800100" lvl="1"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Identifies the sender and receiver</a:t>
            </a:r>
          </a:p>
          <a:p>
            <a:pPr marL="800100" lvl="1"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Describes package content(s)</a:t>
            </a:r>
          </a:p>
          <a:p>
            <a:pPr marL="800100" lvl="1"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Declares value of the content(s)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916832"/>
            <a:ext cx="2171450" cy="239235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684" y="3722479"/>
            <a:ext cx="2600555" cy="2398344"/>
          </a:xfrm>
          <a:prstGeom prst="rect">
            <a:avLst/>
          </a:prstGeom>
        </p:spPr>
      </p:pic>
      <p:sp>
        <p:nvSpPr>
          <p:cNvPr id="2" name="TextBox 1"/>
          <p:cNvSpPr txBox="1"/>
          <p:nvPr/>
        </p:nvSpPr>
        <p:spPr>
          <a:xfrm>
            <a:off x="4355976" y="476672"/>
            <a:ext cx="4104456" cy="461665"/>
          </a:xfrm>
          <a:prstGeom prst="rect">
            <a:avLst/>
          </a:prstGeom>
          <a:noFill/>
        </p:spPr>
        <p:txBody>
          <a:bodyPr wrap="square" rtlCol="0">
            <a:spAutoFit/>
          </a:bodyPr>
          <a:lstStyle/>
          <a:p>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International Mail</a:t>
            </a:r>
          </a:p>
        </p:txBody>
      </p:sp>
    </p:spTree>
    <p:extLst>
      <p:ext uri="{BB962C8B-B14F-4D97-AF65-F5344CB8AC3E}">
        <p14:creationId xmlns:p14="http://schemas.microsoft.com/office/powerpoint/2010/main" val="40548145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857648"/>
            <a:ext cx="3107554" cy="342368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3233" y="1844824"/>
            <a:ext cx="5063471" cy="4669752"/>
          </a:xfrm>
          <a:prstGeom prst="rect">
            <a:avLst/>
          </a:prstGeom>
        </p:spPr>
      </p:pic>
      <p:sp>
        <p:nvSpPr>
          <p:cNvPr id="5" name="TextBox 4"/>
          <p:cNvSpPr txBox="1"/>
          <p:nvPr/>
        </p:nvSpPr>
        <p:spPr>
          <a:xfrm>
            <a:off x="519637" y="5673516"/>
            <a:ext cx="2715335"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solidFill>
                  <a:schemeClr val="tx1"/>
                </a:solidFill>
              </a:rPr>
              <a:t>Take note of these sections when accepting postal items, business names and content descriptions may indicate dangerous goods</a:t>
            </a:r>
          </a:p>
        </p:txBody>
      </p:sp>
      <p:cxnSp>
        <p:nvCxnSpPr>
          <p:cNvPr id="7" name="Straight Arrow Connector 6"/>
          <p:cNvCxnSpPr/>
          <p:nvPr/>
        </p:nvCxnSpPr>
        <p:spPr>
          <a:xfrm flipH="1" flipV="1">
            <a:off x="1547664" y="3569490"/>
            <a:ext cx="1584176" cy="2091758"/>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234972" y="4179700"/>
            <a:ext cx="1304466" cy="1577638"/>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234972" y="2333654"/>
            <a:ext cx="1448624" cy="3327594"/>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699792" y="1415743"/>
            <a:ext cx="4340395" cy="369332"/>
          </a:xfrm>
          <a:prstGeom prst="rect">
            <a:avLst/>
          </a:prstGeom>
          <a:noFill/>
        </p:spPr>
        <p:txBody>
          <a:bodyPr wrap="square" rtlCol="0">
            <a:spAutoFit/>
          </a:bodyPr>
          <a:lstStyle/>
          <a:p>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Customs Forms (CN22 &amp; CN23)</a:t>
            </a:r>
          </a:p>
        </p:txBody>
      </p:sp>
      <p:sp>
        <p:nvSpPr>
          <p:cNvPr id="20" name="Oval 19"/>
          <p:cNvSpPr/>
          <p:nvPr/>
        </p:nvSpPr>
        <p:spPr>
          <a:xfrm>
            <a:off x="296640" y="5085184"/>
            <a:ext cx="2232248" cy="2687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040187" y="6021288"/>
            <a:ext cx="1744594" cy="4932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355976" y="476672"/>
            <a:ext cx="4104456" cy="461665"/>
          </a:xfrm>
          <a:prstGeom prst="rect">
            <a:avLst/>
          </a:prstGeom>
          <a:noFill/>
        </p:spPr>
        <p:txBody>
          <a:bodyPr wrap="square" rtlCol="0">
            <a:spAutoFit/>
          </a:bodyPr>
          <a:lstStyle/>
          <a:p>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International Mail</a:t>
            </a:r>
          </a:p>
        </p:txBody>
      </p:sp>
    </p:spTree>
    <p:extLst>
      <p:ext uri="{BB962C8B-B14F-4D97-AF65-F5344CB8AC3E}">
        <p14:creationId xmlns:p14="http://schemas.microsoft.com/office/powerpoint/2010/main" val="15118310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539"/>
          <a:stretch/>
        </p:blipFill>
        <p:spPr bwMode="auto">
          <a:xfrm>
            <a:off x="323528" y="2204863"/>
            <a:ext cx="8568952" cy="4572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1520" y="1628800"/>
            <a:ext cx="8496944" cy="400110"/>
          </a:xfrm>
          <a:prstGeom prst="rect">
            <a:avLst/>
          </a:prstGeom>
          <a:noFill/>
        </p:spPr>
        <p:txBody>
          <a:bodyPr wrap="square" rtlCol="0">
            <a:spAutoFit/>
          </a:bodyPr>
          <a:lstStyle/>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Customs Form – Description of Contents</a:t>
            </a:r>
          </a:p>
        </p:txBody>
      </p:sp>
      <p:sp>
        <p:nvSpPr>
          <p:cNvPr id="5" name="TextBox 4"/>
          <p:cNvSpPr txBox="1"/>
          <p:nvPr/>
        </p:nvSpPr>
        <p:spPr>
          <a:xfrm>
            <a:off x="4355976" y="476672"/>
            <a:ext cx="4104456" cy="461665"/>
          </a:xfrm>
          <a:prstGeom prst="rect">
            <a:avLst/>
          </a:prstGeom>
          <a:noFill/>
        </p:spPr>
        <p:txBody>
          <a:bodyPr wrap="square" rtlCol="0">
            <a:spAutoFit/>
          </a:bodyPr>
          <a:lstStyle/>
          <a:p>
            <a:r>
              <a:rPr lang="en-US" sz="2400" b="1" dirty="0">
                <a:solidFill>
                  <a:schemeClr val="bg1"/>
                </a:solidFill>
                <a:latin typeface="Verdana" panose="020B0604030504040204" pitchFamily="34" charset="0"/>
                <a:ea typeface="Verdana" panose="020B0604030504040204" pitchFamily="34" charset="0"/>
                <a:cs typeface="Verdana" panose="020B0604030504040204" pitchFamily="34" charset="0"/>
              </a:rPr>
              <a:t>International Mail</a:t>
            </a:r>
          </a:p>
        </p:txBody>
      </p:sp>
    </p:spTree>
    <p:extLst>
      <p:ext uri="{BB962C8B-B14F-4D97-AF65-F5344CB8AC3E}">
        <p14:creationId xmlns:p14="http://schemas.microsoft.com/office/powerpoint/2010/main" val="37061474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637" r="9091" b="6528"/>
          <a:stretch/>
        </p:blipFill>
        <p:spPr>
          <a:xfrm>
            <a:off x="611560" y="1762709"/>
            <a:ext cx="3456384" cy="4762636"/>
          </a:xfrm>
          <a:prstGeom prst="rect">
            <a:avLst/>
          </a:prstGeom>
        </p:spPr>
      </p:pic>
      <p:sp>
        <p:nvSpPr>
          <p:cNvPr id="4" name="TextBox 3"/>
          <p:cNvSpPr txBox="1"/>
          <p:nvPr/>
        </p:nvSpPr>
        <p:spPr>
          <a:xfrm>
            <a:off x="4283968" y="2558977"/>
            <a:ext cx="4464496" cy="3170099"/>
          </a:xfrm>
          <a:prstGeom prst="rect">
            <a:avLst/>
          </a:prstGeom>
          <a:noFill/>
        </p:spPr>
        <p:txBody>
          <a:bodyPr wrap="square" rtlCol="0">
            <a:spAutoFit/>
          </a:bodyPr>
          <a:lstStyle/>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Most dangerous goods require a transport document, known as a ‘Shipper’s Declaration,’ when they are transported as </a:t>
            </a: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cargo</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 </a:t>
            </a:r>
          </a:p>
          <a:p>
            <a:pPr marL="342900" indent="-342900">
              <a:buFont typeface="Arial" panose="020B0604020202020204" pitchFamily="34" charset="0"/>
              <a:buChar char="•"/>
            </a:pPr>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If a customer presents an item accompanied by a ‘Shipper’s Declaration,’ this indicates the contents are dangerous goods and must not be accepted in the mail.</a:t>
            </a:r>
          </a:p>
        </p:txBody>
      </p:sp>
      <p:sp>
        <p:nvSpPr>
          <p:cNvPr id="5" name="Titre 1"/>
          <p:cNvSpPr>
            <a:spLocks noGrp="1"/>
          </p:cNvSpPr>
          <p:nvPr>
            <p:ph type="title"/>
          </p:nvPr>
        </p:nvSpPr>
        <p:spPr>
          <a:xfrm>
            <a:off x="3995936" y="476672"/>
            <a:ext cx="4208884" cy="648072"/>
          </a:xfrm>
        </p:spPr>
        <p:txBody>
          <a:bodyPr>
            <a:normAutofit/>
          </a:bodyPr>
          <a:lstStyle/>
          <a:p>
            <a:pPr algn="ctr"/>
            <a:r>
              <a:rPr lang="en-US" sz="2800" dirty="0"/>
              <a:t>Shippers Declaration </a:t>
            </a:r>
          </a:p>
        </p:txBody>
      </p:sp>
    </p:spTree>
    <p:extLst>
      <p:ext uri="{BB962C8B-B14F-4D97-AF65-F5344CB8AC3E}">
        <p14:creationId xmlns:p14="http://schemas.microsoft.com/office/powerpoint/2010/main" val="1732289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1844824"/>
            <a:ext cx="3383657" cy="4464496"/>
          </a:xfrm>
          <a:prstGeom prst="rect">
            <a:avLst/>
          </a:prstGeom>
        </p:spPr>
      </p:pic>
      <p:sp>
        <p:nvSpPr>
          <p:cNvPr id="4" name="TextBox 3"/>
          <p:cNvSpPr txBox="1"/>
          <p:nvPr/>
        </p:nvSpPr>
        <p:spPr>
          <a:xfrm>
            <a:off x="251520" y="2645911"/>
            <a:ext cx="4968552" cy="2862322"/>
          </a:xfrm>
          <a:prstGeom prst="rect">
            <a:avLst/>
          </a:prstGeom>
          <a:noFill/>
        </p:spPr>
        <p:txBody>
          <a:bodyPr wrap="square" rtlCol="0">
            <a:spAutoFit/>
          </a:bodyPr>
          <a:lstStyle/>
          <a:p>
            <a:pPr marL="342900" lvl="0" indent="-342900">
              <a:buFont typeface="Arial" panose="020B0604020202020204" pitchFamily="34" charset="0"/>
              <a:buChar char="•"/>
            </a:pPr>
            <a:r>
              <a:rPr lang="en-US"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“Recommendations on the Transport of Dangerous Goods – Model Regulations”</a:t>
            </a:r>
          </a:p>
          <a:p>
            <a:pPr marL="342900" lvl="0" indent="-342900">
              <a:buFont typeface="Arial" panose="020B0604020202020204" pitchFamily="34" charset="0"/>
              <a:buChar char="•"/>
            </a:pPr>
            <a:endParaRPr lang="en-US"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US"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Commonly referred to as the ‘Orange Book’</a:t>
            </a:r>
          </a:p>
          <a:p>
            <a:pPr marL="342900" lvl="0" indent="-342900">
              <a:buFont typeface="Arial" panose="020B0604020202020204" pitchFamily="34" charset="0"/>
              <a:buChar char="•"/>
            </a:pPr>
            <a:endParaRPr lang="en-US"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342900" lvl="0" indent="-342900">
              <a:buFont typeface="Arial" panose="020B0604020202020204" pitchFamily="34" charset="0"/>
              <a:buChar char="•"/>
            </a:pPr>
            <a:r>
              <a:rPr lang="en-US"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Provides recommendations for the labeling, packaging, limits, etc., of dangerous goods during transport </a:t>
            </a:r>
          </a:p>
        </p:txBody>
      </p:sp>
      <p:sp>
        <p:nvSpPr>
          <p:cNvPr id="5" name="Titre 1"/>
          <p:cNvSpPr txBox="1">
            <a:spLocks/>
          </p:cNvSpPr>
          <p:nvPr/>
        </p:nvSpPr>
        <p:spPr>
          <a:xfrm>
            <a:off x="3707185" y="548680"/>
            <a:ext cx="5040560" cy="648072"/>
          </a:xfrm>
          <a:prstGeom prst="rect">
            <a:avLst/>
          </a:prstGeom>
        </p:spPr>
        <p:txBody>
          <a:bodyPr vert="horz" lIns="0" tIns="0" rIns="0" bIns="0" rtlCol="0" anchor="t" anchorCtr="0">
            <a:normAutofit/>
          </a:bodyPr>
          <a:lstStyle>
            <a:lvl1pPr algn="r" defTabSz="914400" rtl="0" eaLnBrk="1" latinLnBrk="0" hangingPunct="1">
              <a:spcBef>
                <a:spcPct val="0"/>
              </a:spcBef>
              <a:buNone/>
              <a:defRPr sz="1800" b="1" kern="1200">
                <a:solidFill>
                  <a:schemeClr val="bg1"/>
                </a:solidFill>
                <a:latin typeface="Verdana" pitchFamily="34" charset="0"/>
                <a:ea typeface="Verdana" pitchFamily="34" charset="0"/>
                <a:cs typeface="Verdana" pitchFamily="34" charset="0"/>
              </a:defRPr>
            </a:lvl1pPr>
          </a:lstStyle>
          <a:p>
            <a:pPr algn="ctr"/>
            <a:r>
              <a:rPr lang="en-US" sz="2400" dirty="0"/>
              <a:t>UNESC Committee of Experts </a:t>
            </a:r>
          </a:p>
        </p:txBody>
      </p:sp>
    </p:spTree>
    <p:extLst>
      <p:ext uri="{BB962C8B-B14F-4D97-AF65-F5344CB8AC3E}">
        <p14:creationId xmlns:p14="http://schemas.microsoft.com/office/powerpoint/2010/main" val="31682427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1560" y="1706984"/>
            <a:ext cx="8424936" cy="2808312"/>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True or False</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#12 </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customs declaration is only required on international </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packages that contain dangerous goods.</a:t>
            </a:r>
          </a:p>
        </p:txBody>
      </p:sp>
      <p:sp>
        <p:nvSpPr>
          <p:cNvPr id="4" name="Text Placeholder 1"/>
          <p:cNvSpPr txBox="1">
            <a:spLocks/>
          </p:cNvSpPr>
          <p:nvPr/>
        </p:nvSpPr>
        <p:spPr>
          <a:xfrm>
            <a:off x="611560" y="4550816"/>
            <a:ext cx="7943924" cy="176986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#13 </a:t>
            </a:r>
          </a:p>
          <a:p>
            <a:pPr marL="536575" indent="-536575">
              <a:tabLst>
                <a:tab pos="536575" algn="l"/>
              </a:tabLst>
              <a:defRP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customer signature is not required on the CN 22 or </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CN 23 customs forms. </a:t>
            </a:r>
          </a:p>
        </p:txBody>
      </p:sp>
    </p:spTree>
    <p:extLst>
      <p:ext uri="{BB962C8B-B14F-4D97-AF65-F5344CB8AC3E}">
        <p14:creationId xmlns:p14="http://schemas.microsoft.com/office/powerpoint/2010/main" val="14531244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772816"/>
            <a:ext cx="8064896"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Acceptance of Permitted Dangerous Goods</a:t>
            </a:r>
          </a:p>
        </p:txBody>
      </p:sp>
      <p:sp>
        <p:nvSpPr>
          <p:cNvPr id="4" name="Vertical Scroll 3"/>
          <p:cNvSpPr/>
          <p:nvPr/>
        </p:nvSpPr>
        <p:spPr>
          <a:xfrm>
            <a:off x="2699792" y="2708920"/>
            <a:ext cx="3744416" cy="3600400"/>
          </a:xfrm>
          <a:prstGeom prst="verticalScroll">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03848" y="3501008"/>
            <a:ext cx="2952328" cy="2308324"/>
          </a:xfrm>
          <a:prstGeom prst="rect">
            <a:avLst/>
          </a:prstGeom>
          <a:noFill/>
        </p:spPr>
        <p:txBody>
          <a:bodyPr wrap="square" rtlCol="0">
            <a:spAutoFit/>
          </a:bodyPr>
          <a:lstStyle/>
          <a:p>
            <a:pPr marL="285750" indent="-285750">
              <a:buFont typeface="Wingdings" panose="05000000000000000000" pitchFamily="2" charset="2"/>
              <a:buChar char="ü"/>
            </a:pPr>
            <a:r>
              <a:rPr lang="en-US" b="1" dirty="0"/>
              <a:t>Category B infectious substances</a:t>
            </a:r>
          </a:p>
          <a:p>
            <a:pPr marL="285750" indent="-285750">
              <a:buFont typeface="Wingdings" panose="05000000000000000000" pitchFamily="2" charset="2"/>
              <a:buChar char="ü"/>
            </a:pPr>
            <a:r>
              <a:rPr lang="en-US" b="1" dirty="0"/>
              <a:t>Some radioactive materials</a:t>
            </a:r>
          </a:p>
          <a:p>
            <a:pPr marL="285750" indent="-285750">
              <a:buFont typeface="Wingdings" panose="05000000000000000000" pitchFamily="2" charset="2"/>
              <a:buChar char="ü"/>
            </a:pPr>
            <a:r>
              <a:rPr lang="en-US" b="1" dirty="0"/>
              <a:t>Lithium batteries contained in equipment</a:t>
            </a:r>
          </a:p>
          <a:p>
            <a:pPr marL="285750" indent="-285750">
              <a:buFont typeface="Wingdings" panose="05000000000000000000" pitchFamily="2" charset="2"/>
              <a:buChar char="ü"/>
            </a:pPr>
            <a:r>
              <a:rPr lang="en-US" b="1" dirty="0"/>
              <a:t>Dry ice when used as a refrigerant for UN 3373</a:t>
            </a:r>
          </a:p>
        </p:txBody>
      </p:sp>
    </p:spTree>
    <p:extLst>
      <p:ext uri="{BB962C8B-B14F-4D97-AF65-F5344CB8AC3E}">
        <p14:creationId xmlns:p14="http://schemas.microsoft.com/office/powerpoint/2010/main" val="37785253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3371" y="1556792"/>
            <a:ext cx="7704856" cy="2769989"/>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Ask the Mailer Questions:</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Does this parcel contain anything liquid, fragile or potentially hazardous, such as lithium batteries or perfume? </a:t>
            </a:r>
          </a:p>
          <a:p>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			        OR</a:t>
            </a:r>
          </a:p>
          <a:p>
            <a:endParaRPr lang="en-US"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Does this parcel contain cell phones, electronic toys or alcoholic beverages?</a:t>
            </a:r>
          </a:p>
        </p:txBody>
      </p:sp>
      <p:pic>
        <p:nvPicPr>
          <p:cNvPr id="5" name="Picture 8" descr="assorted chemical bottles"/>
          <p:cNvPicPr>
            <a:picLocks noChangeAspect="1"/>
          </p:cNvPicPr>
          <p:nvPr>
            <p:custDataLst>
              <p:tags r:id="rId1"/>
            </p:custDataLst>
          </p:nvPr>
        </p:nvPicPr>
        <p:blipFill>
          <a:blip r:embed="rId4"/>
          <a:srcRect/>
          <a:stretch>
            <a:fillRect/>
          </a:stretch>
        </p:blipFill>
        <p:spPr bwMode="auto">
          <a:xfrm>
            <a:off x="2165539" y="4509120"/>
            <a:ext cx="4680520" cy="2215039"/>
          </a:xfrm>
          <a:prstGeom prst="rect">
            <a:avLst/>
          </a:prstGeom>
          <a:noFill/>
          <a:ln w="9525">
            <a:noFill/>
            <a:miter lim="800000"/>
            <a:headEnd/>
            <a:tailEnd/>
          </a:ln>
        </p:spPr>
      </p:pic>
    </p:spTree>
    <p:extLst>
      <p:ext uri="{BB962C8B-B14F-4D97-AF65-F5344CB8AC3E}">
        <p14:creationId xmlns:p14="http://schemas.microsoft.com/office/powerpoint/2010/main" val="15347136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1700808"/>
            <a:ext cx="7200800" cy="3724096"/>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OBSERVE the Package</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anose="020B0604020202020204" pitchFamily="34" charset="0"/>
              <a:buChar cha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See –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Visually inspect the package</a:t>
            </a:r>
          </a:p>
          <a:p>
            <a:pPr marL="800100" lvl="1" indent="-342900">
              <a:buFont typeface="Arial" panose="020B0604020202020204" pitchFamily="34" charset="0"/>
              <a:buChar cha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anose="020B0604020202020204" pitchFamily="34" charset="0"/>
              <a:buChar cha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Hear –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Listen for sounds</a:t>
            </a:r>
          </a:p>
          <a:p>
            <a:pPr marL="800100" lvl="1" indent="-342900">
              <a:buFont typeface="Arial" panose="020B0604020202020204" pitchFamily="34" charset="0"/>
              <a:buChar cha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anose="020B0604020202020204" pitchFamily="34" charset="0"/>
              <a:buChar cha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Touch –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Feel for moisture or excessive weight</a:t>
            </a:r>
          </a:p>
          <a:p>
            <a:pPr marL="800100" lvl="1" indent="-342900">
              <a:buFont typeface="Arial" panose="020B0604020202020204" pitchFamily="34" charset="0"/>
              <a:buChar char="•"/>
            </a:pPr>
            <a:endPar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800100" lvl="1" indent="-342900">
              <a:buFont typeface="Arial" panose="020B0604020202020204" pitchFamily="34" charset="0"/>
              <a:buChar cha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Smell – </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Notice unusual odors</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p:cNvPicPr>
            <a:picLocks noChangeAspect="1"/>
          </p:cNvPicPr>
          <p:nvPr/>
        </p:nvPicPr>
        <p:blipFill rotWithShape="1">
          <a:blip r:embed="rId3"/>
          <a:srcRect t="4460"/>
          <a:stretch/>
        </p:blipFill>
        <p:spPr>
          <a:xfrm>
            <a:off x="4716016" y="5216073"/>
            <a:ext cx="2484311" cy="1542579"/>
          </a:xfrm>
          <a:prstGeom prst="rect">
            <a:avLst/>
          </a:prstGeom>
        </p:spPr>
      </p:pic>
      <p:pic>
        <p:nvPicPr>
          <p:cNvPr id="5" name="Picture 4"/>
          <p:cNvPicPr>
            <a:picLocks noChangeAspect="1"/>
          </p:cNvPicPr>
          <p:nvPr/>
        </p:nvPicPr>
        <p:blipFill>
          <a:blip r:embed="rId4"/>
          <a:stretch>
            <a:fillRect/>
          </a:stretch>
        </p:blipFill>
        <p:spPr>
          <a:xfrm>
            <a:off x="1763688" y="5085184"/>
            <a:ext cx="2160240" cy="1503546"/>
          </a:xfrm>
          <a:prstGeom prst="rect">
            <a:avLst/>
          </a:prstGeom>
        </p:spPr>
      </p:pic>
    </p:spTree>
    <p:extLst>
      <p:ext uri="{BB962C8B-B14F-4D97-AF65-F5344CB8AC3E}">
        <p14:creationId xmlns:p14="http://schemas.microsoft.com/office/powerpoint/2010/main" val="35006048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2852936"/>
            <a:ext cx="8352928" cy="3416320"/>
          </a:xfrm>
          <a:prstGeom prst="rect">
            <a:avLst/>
          </a:prstGeom>
          <a:noFill/>
        </p:spPr>
        <p:txBody>
          <a:bodyPr wrap="square" rtlCol="0">
            <a:spAutoFit/>
          </a:bodyPr>
          <a:lstStyle/>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See</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Look for UN numbers, hazard labels, stains, leaking powders, product names or descriptions.</a:t>
            </a:r>
          </a:p>
          <a:p>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Hear</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Listen for broken glass, sloshing liquids, or hissing (aerosols).</a:t>
            </a:r>
          </a:p>
          <a:p>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Feel</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Feel for moisture, dampness or excessive weight.</a:t>
            </a:r>
          </a:p>
          <a:p>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Smell</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Make note of any usual odors, such as, perfume, acetone, or petrol (for your safety, do not deliberately smell the package).</a:t>
            </a:r>
          </a:p>
          <a:p>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US" sz="2000" b="1" dirty="0">
                <a:solidFill>
                  <a:srgbClr val="FF0000"/>
                </a:solidFill>
                <a:latin typeface="Verdana" panose="020B0604030504040204" pitchFamily="34" charset="0"/>
                <a:ea typeface="Verdana" panose="020B0604030504040204" pitchFamily="34" charset="0"/>
                <a:cs typeface="Verdana" panose="020B0604030504040204" pitchFamily="34" charset="0"/>
              </a:rPr>
              <a:t>When in Doubt, Contact your Supervisor.</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556792"/>
            <a:ext cx="1479648" cy="1070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1562924"/>
            <a:ext cx="1311211" cy="1058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5691" y="1587004"/>
            <a:ext cx="1549872" cy="1034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88154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txBox="1">
            <a:spLocks/>
          </p:cNvSpPr>
          <p:nvPr/>
        </p:nvSpPr>
        <p:spPr>
          <a:xfrm>
            <a:off x="1331640" y="3068960"/>
            <a:ext cx="5595937" cy="1728192"/>
          </a:xfrm>
          <a:prstGeom prst="rect">
            <a:avLst/>
          </a:prstGeom>
          <a:ln>
            <a:noFill/>
          </a:ln>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Packaging</a:t>
            </a:r>
          </a:p>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Labels and markings</a:t>
            </a:r>
          </a:p>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Documentation</a:t>
            </a:r>
          </a:p>
          <a:p>
            <a:pPr marL="342900" indent="-342900">
              <a:buFont typeface="Wingdings" panose="05000000000000000000" pitchFamily="2" charset="2"/>
              <a:buChar char="ü"/>
              <a:defRP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Damage</a:t>
            </a:r>
          </a:p>
        </p:txBody>
      </p:sp>
      <p:sp>
        <p:nvSpPr>
          <p:cNvPr id="4" name="TextBox 3"/>
          <p:cNvSpPr txBox="1"/>
          <p:nvPr/>
        </p:nvSpPr>
        <p:spPr>
          <a:xfrm>
            <a:off x="827584" y="1916832"/>
            <a:ext cx="7632848" cy="830997"/>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Prior to Accepting a Package Containing Dangerous Goods, Inspect the Following:</a:t>
            </a:r>
          </a:p>
        </p:txBody>
      </p:sp>
      <p:pic>
        <p:nvPicPr>
          <p:cNvPr id="8" name="Picture 7"/>
          <p:cNvPicPr>
            <a:picLocks noChangeAspect="1"/>
          </p:cNvPicPr>
          <p:nvPr/>
        </p:nvPicPr>
        <p:blipFill rotWithShape="1">
          <a:blip r:embed="rId3"/>
          <a:srcRect t="5284"/>
          <a:stretch/>
        </p:blipFill>
        <p:spPr>
          <a:xfrm>
            <a:off x="1979712" y="4797152"/>
            <a:ext cx="2764338" cy="1764287"/>
          </a:xfrm>
          <a:prstGeom prst="rect">
            <a:avLst/>
          </a:prstGeom>
        </p:spPr>
      </p:pic>
      <p:sp>
        <p:nvSpPr>
          <p:cNvPr id="9" name="Line Callout 1 8"/>
          <p:cNvSpPr/>
          <p:nvPr/>
        </p:nvSpPr>
        <p:spPr>
          <a:xfrm>
            <a:off x="6012160" y="4279946"/>
            <a:ext cx="2448272" cy="1296144"/>
          </a:xfrm>
          <a:prstGeom prst="borderCallout1">
            <a:avLst>
              <a:gd name="adj1" fmla="val 51591"/>
              <a:gd name="adj2" fmla="val -9028"/>
              <a:gd name="adj3" fmla="val 75604"/>
              <a:gd name="adj4" fmla="val -49321"/>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066166" y="4248670"/>
            <a:ext cx="2394266" cy="1384995"/>
          </a:xfrm>
          <a:prstGeom prst="rect">
            <a:avLst/>
          </a:prstGeom>
          <a:noFill/>
        </p:spPr>
        <p:txBody>
          <a:bodyPr wrap="square" rtlCol="0">
            <a:spAutoFit/>
          </a:bodyPr>
          <a:lstStyle/>
          <a:p>
            <a:pPr algn="ctr"/>
            <a:r>
              <a:rPr lang="en-US" sz="1400" b="1" dirty="0">
                <a:solidFill>
                  <a:schemeClr val="bg1"/>
                </a:solidFill>
                <a:latin typeface="Times New Roman" panose="02020603050405020304" pitchFamily="18" charset="0"/>
                <a:cs typeface="Times New Roman" panose="02020603050405020304" pitchFamily="18" charset="0"/>
              </a:rPr>
              <a:t>This package has labels/markings indicating a dangerous substance that is prohibited in international mail. This package must not be accepted.</a:t>
            </a:r>
          </a:p>
        </p:txBody>
      </p:sp>
      <p:sp>
        <p:nvSpPr>
          <p:cNvPr id="11" name="Oval 10"/>
          <p:cNvSpPr/>
          <p:nvPr/>
        </p:nvSpPr>
        <p:spPr>
          <a:xfrm>
            <a:off x="1907704" y="5661248"/>
            <a:ext cx="1008112" cy="9900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835696" y="5118283"/>
            <a:ext cx="1454177"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1012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9592" y="1652686"/>
            <a:ext cx="7704856" cy="2062103"/>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A Package is NOT </a:t>
            </a:r>
            <a:r>
              <a:rPr lang="en-US" sz="2400" b="1" dirty="0" err="1">
                <a:solidFill>
                  <a:schemeClr val="tx2"/>
                </a:solidFill>
                <a:latin typeface="Verdana" panose="020B0604030504040204" pitchFamily="34" charset="0"/>
                <a:ea typeface="Verdana" panose="020B0604030504040204" pitchFamily="34" charset="0"/>
                <a:cs typeface="Verdana" panose="020B0604030504040204" pitchFamily="34" charset="0"/>
              </a:rPr>
              <a:t>Mailable</a:t>
            </a: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When:</a:t>
            </a:r>
          </a:p>
          <a:p>
            <a:endPar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Ø"/>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It contains prohibited dangerous goods.</a:t>
            </a:r>
          </a:p>
          <a:p>
            <a:pPr marL="342900" indent="-342900">
              <a:buFont typeface="Wingdings" panose="05000000000000000000" pitchFamily="2" charset="2"/>
              <a:buChar char="Ø"/>
            </a:pPr>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Ø"/>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It contains permissible dangerous goods, but they are not properly packed, labeled or documented.</a:t>
            </a:r>
          </a:p>
        </p:txBody>
      </p:sp>
      <p:pic>
        <p:nvPicPr>
          <p:cNvPr id="3" name="Picture 2"/>
          <p:cNvPicPr>
            <a:picLocks noChangeAspect="1"/>
          </p:cNvPicPr>
          <p:nvPr/>
        </p:nvPicPr>
        <p:blipFill rotWithShape="1">
          <a:blip r:embed="rId3"/>
          <a:srcRect t="6852"/>
          <a:stretch/>
        </p:blipFill>
        <p:spPr>
          <a:xfrm>
            <a:off x="3004458" y="4507226"/>
            <a:ext cx="3054358" cy="1872208"/>
          </a:xfrm>
          <a:prstGeom prst="rect">
            <a:avLst/>
          </a:prstGeom>
        </p:spPr>
      </p:pic>
      <p:sp>
        <p:nvSpPr>
          <p:cNvPr id="2" name="&quot;No&quot; Symbol 1"/>
          <p:cNvSpPr/>
          <p:nvPr/>
        </p:nvSpPr>
        <p:spPr>
          <a:xfrm>
            <a:off x="2763082" y="3978935"/>
            <a:ext cx="3465102" cy="2927058"/>
          </a:xfrm>
          <a:prstGeom prst="noSmoking">
            <a:avLst>
              <a:gd name="adj" fmla="val 790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67624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07504" y="2015119"/>
            <a:ext cx="4176464" cy="3669745"/>
          </a:xfrm>
          <a:prstGeom prst="rect">
            <a:avLst/>
          </a:prstGeom>
          <a:ln w="25400">
            <a:solidFill>
              <a:schemeClr val="tx1"/>
            </a:solidFill>
          </a:ln>
        </p:spPr>
      </p:pic>
      <p:pic>
        <p:nvPicPr>
          <p:cNvPr id="4" name="Picture 3"/>
          <p:cNvPicPr>
            <a:picLocks noChangeAspect="1"/>
          </p:cNvPicPr>
          <p:nvPr/>
        </p:nvPicPr>
        <p:blipFill>
          <a:blip r:embed="rId4"/>
          <a:stretch>
            <a:fillRect/>
          </a:stretch>
        </p:blipFill>
        <p:spPr>
          <a:xfrm>
            <a:off x="3347864" y="3140968"/>
            <a:ext cx="3888432" cy="3350243"/>
          </a:xfrm>
          <a:prstGeom prst="rect">
            <a:avLst/>
          </a:prstGeom>
          <a:ln w="25400">
            <a:solidFill>
              <a:schemeClr val="tx1"/>
            </a:solidFill>
          </a:ln>
        </p:spPr>
      </p:pic>
      <p:sp>
        <p:nvSpPr>
          <p:cNvPr id="5" name="TextBox 4"/>
          <p:cNvSpPr txBox="1"/>
          <p:nvPr/>
        </p:nvSpPr>
        <p:spPr>
          <a:xfrm>
            <a:off x="4644008" y="1844824"/>
            <a:ext cx="4032448" cy="830997"/>
          </a:xfrm>
          <a:prstGeom prst="rect">
            <a:avLst/>
          </a:prstGeom>
          <a:noFill/>
        </p:spPr>
        <p:txBody>
          <a:bodyPr wrap="square" rtlCol="0">
            <a:spAutoFit/>
          </a:bodyPr>
          <a:lstStyle/>
          <a:p>
            <a:pPr algn="ctr"/>
            <a:r>
              <a:rPr lang="en-US" sz="1600" b="1" dirty="0">
                <a:solidFill>
                  <a:schemeClr val="tx2"/>
                </a:solidFill>
                <a:latin typeface="Verdana" panose="020B0604030504040204" pitchFamily="34" charset="0"/>
                <a:ea typeface="Verdana" panose="020B0604030504040204" pitchFamily="34" charset="0"/>
                <a:cs typeface="Verdana" panose="020B0604030504040204" pitchFamily="34" charset="0"/>
              </a:rPr>
              <a:t>Job aids and brochures, like the ones shown here, can be used to assist customers with mailings.</a:t>
            </a:r>
          </a:p>
        </p:txBody>
      </p:sp>
    </p:spTree>
    <p:extLst>
      <p:ext uri="{BB962C8B-B14F-4D97-AF65-F5344CB8AC3E}">
        <p14:creationId xmlns:p14="http://schemas.microsoft.com/office/powerpoint/2010/main" val="26431125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83568" y="1844824"/>
            <a:ext cx="7529766" cy="3816424"/>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#14</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Which of the following dangerous goods should not be accepted for transport in international mail?</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a:t>
            </a:r>
            <a:r>
              <a:rPr lang="en-GB" sz="2000" b="1" dirty="0" err="1">
                <a:solidFill>
                  <a:schemeClr val="tx2"/>
                </a:solidFill>
                <a:latin typeface="Verdana" panose="020B0604030504040204" pitchFamily="34" charset="0"/>
                <a:ea typeface="Verdana" panose="020B0604030504040204" pitchFamily="34" charset="0"/>
                <a:cs typeface="Verdana" panose="020B0604030504040204" pitchFamily="34" charset="0"/>
              </a:rPr>
              <a:t>cellphone</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 containing a lithium battery</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Category B infectious substance with dry ice</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 laptop with a spare battery </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None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34726426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3154" y="1844824"/>
            <a:ext cx="7992888" cy="482453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#15</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To determine if a package contains dangerous goods, you should do all of the following, EXCEPT:</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Look for hazard labels</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Ask the mailer about the contents</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Check the contents description on the customs form</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Shake the package vigorously </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None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3173383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7864" y="548680"/>
            <a:ext cx="5616624" cy="648072"/>
          </a:xfrm>
        </p:spPr>
        <p:txBody>
          <a:bodyPr>
            <a:normAutofit/>
          </a:bodyPr>
          <a:lstStyle/>
          <a:p>
            <a:pPr algn="ctr"/>
            <a:r>
              <a:rPr lang="en-US" sz="2400" dirty="0"/>
              <a:t>Dangerous Goods Regulations</a:t>
            </a:r>
          </a:p>
        </p:txBody>
      </p:sp>
      <p:sp>
        <p:nvSpPr>
          <p:cNvPr id="3" name="TextBox 2"/>
          <p:cNvSpPr txBox="1"/>
          <p:nvPr/>
        </p:nvSpPr>
        <p:spPr>
          <a:xfrm>
            <a:off x="2195736" y="1772816"/>
            <a:ext cx="4968552" cy="400110"/>
          </a:xfrm>
          <a:prstGeom prst="rect">
            <a:avLst/>
          </a:prstGeom>
          <a:noFill/>
        </p:spPr>
        <p:txBody>
          <a:bodyPr wrap="square" rtlCol="0">
            <a:spAutoFit/>
          </a:bodyPr>
          <a:lstStyle/>
          <a:p>
            <a:pPr algn="ct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Air Transportation</a:t>
            </a:r>
          </a:p>
        </p:txBody>
      </p:sp>
      <p:pic>
        <p:nvPicPr>
          <p:cNvPr id="4"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8892" y="2614613"/>
            <a:ext cx="2465388" cy="31781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4648" y="6003493"/>
            <a:ext cx="4333875" cy="369332"/>
          </a:xfrm>
          <a:prstGeom prst="rect">
            <a:avLst/>
          </a:prstGeom>
          <a:noFill/>
        </p:spPr>
        <p:txBody>
          <a:bodyPr>
            <a:spAutoFit/>
          </a:bodyPr>
          <a:lstStyle/>
          <a:p>
            <a:pPr algn="ctr">
              <a:defRPr/>
            </a:pPr>
            <a:r>
              <a:rPr lang="en-US" b="1" dirty="0">
                <a:solidFill>
                  <a:schemeClr val="tx2">
                    <a:lumMod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ICAO Technical Instructions</a:t>
            </a:r>
          </a:p>
        </p:txBody>
      </p:sp>
      <p:sp>
        <p:nvSpPr>
          <p:cNvPr id="7" name="TextBox 6"/>
          <p:cNvSpPr txBox="1"/>
          <p:nvPr/>
        </p:nvSpPr>
        <p:spPr>
          <a:xfrm>
            <a:off x="4122774" y="5985009"/>
            <a:ext cx="4714875" cy="646331"/>
          </a:xfrm>
          <a:prstGeom prst="rect">
            <a:avLst/>
          </a:prstGeom>
          <a:noFill/>
        </p:spPr>
        <p:txBody>
          <a:bodyPr>
            <a:spAutoFit/>
          </a:bodyPr>
          <a:lstStyle/>
          <a:p>
            <a:pPr algn="ctr">
              <a:defRPr/>
            </a:pPr>
            <a:r>
              <a:rPr lang="en-US" b="1" dirty="0">
                <a:solidFill>
                  <a:schemeClr val="tx2">
                    <a:lumMod val="5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IATA Dangerous Goods Regulations</a:t>
            </a:r>
          </a:p>
        </p:txBody>
      </p:sp>
      <p:pic>
        <p:nvPicPr>
          <p:cNvPr id="9" name="Picture 8"/>
          <p:cNvPicPr>
            <a:picLocks noChangeAspect="1"/>
          </p:cNvPicPr>
          <p:nvPr/>
        </p:nvPicPr>
        <p:blipFill rotWithShape="1">
          <a:blip r:embed="rId4"/>
          <a:srcRect l="2153" r="2153"/>
          <a:stretch/>
        </p:blipFill>
        <p:spPr>
          <a:xfrm>
            <a:off x="5364088" y="2614613"/>
            <a:ext cx="2309702" cy="3192687"/>
          </a:xfrm>
          <a:prstGeom prst="rect">
            <a:avLst/>
          </a:prstGeom>
          <a:ln>
            <a:solidFill>
              <a:schemeClr val="tx1"/>
            </a:solidFill>
          </a:ln>
        </p:spPr>
      </p:pic>
    </p:spTree>
    <p:extLst>
      <p:ext uri="{BB962C8B-B14F-4D97-AF65-F5344CB8AC3E}">
        <p14:creationId xmlns:p14="http://schemas.microsoft.com/office/powerpoint/2010/main" val="41174284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844824"/>
            <a:ext cx="8424936" cy="461665"/>
          </a:xfrm>
          <a:prstGeom prst="rect">
            <a:avLst/>
          </a:prstGeom>
          <a:noFill/>
        </p:spPr>
        <p:txBody>
          <a:bodyPr wrap="square" rtlCol="0">
            <a:spAutoFit/>
          </a:bodyPr>
          <a:lstStyle/>
          <a:p>
            <a:pPr marL="285750" indent="-28575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Recognition of Undeclared Dangerous Goods</a:t>
            </a:r>
          </a:p>
        </p:txBody>
      </p:sp>
      <p:sp>
        <p:nvSpPr>
          <p:cNvPr id="9" name="Rectangle 8"/>
          <p:cNvSpPr/>
          <p:nvPr/>
        </p:nvSpPr>
        <p:spPr>
          <a:xfrm>
            <a:off x="2738452" y="4889620"/>
            <a:ext cx="417780" cy="1908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stretch>
            <a:fillRect/>
          </a:stretch>
        </p:blipFill>
        <p:spPr>
          <a:xfrm>
            <a:off x="1754696" y="2708920"/>
            <a:ext cx="5562600" cy="3371850"/>
          </a:xfrm>
          <a:prstGeom prst="rect">
            <a:avLst/>
          </a:prstGeom>
        </p:spPr>
      </p:pic>
    </p:spTree>
    <p:extLst>
      <p:ext uri="{BB962C8B-B14F-4D97-AF65-F5344CB8AC3E}">
        <p14:creationId xmlns:p14="http://schemas.microsoft.com/office/powerpoint/2010/main" val="1295301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2102076"/>
            <a:ext cx="3816424" cy="1938992"/>
          </a:xfrm>
          <a:prstGeom prst="rect">
            <a:avLst/>
          </a:prstGeom>
          <a:noFill/>
        </p:spPr>
        <p:txBody>
          <a:bodyPr wrap="square" rtlCol="0">
            <a:spAutoFit/>
          </a:bodyPr>
          <a:lstStyle/>
          <a:p>
            <a:pPr algn="ctr"/>
            <a:r>
              <a:rPr lang="en-US" sz="2400" b="1" i="1" dirty="0">
                <a:solidFill>
                  <a:schemeClr val="tx2"/>
                </a:solidFill>
                <a:latin typeface="Verdana" panose="020B0604030504040204" pitchFamily="34" charset="0"/>
                <a:ea typeface="Verdana" panose="020B0604030504040204" pitchFamily="34" charset="0"/>
                <a:cs typeface="Verdana" panose="020B0604030504040204" pitchFamily="34" charset="0"/>
              </a:rPr>
              <a:t>Look Out for these Potential Indicators that a Package Contains Undeclared Dangerous Goods</a:t>
            </a:r>
          </a:p>
        </p:txBody>
      </p:sp>
      <p:sp>
        <p:nvSpPr>
          <p:cNvPr id="4" name="TextBox 3"/>
          <p:cNvSpPr txBox="1"/>
          <p:nvPr/>
        </p:nvSpPr>
        <p:spPr>
          <a:xfrm>
            <a:off x="677943" y="4437112"/>
            <a:ext cx="7998022" cy="258532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Preprinted markings on the box (product names or descriptions)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Recipient or sender is a business that handles dangerous goods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UN labels or markings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Stains, leaks, or odors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Sound of broken glass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Lack of or incomplete return address information</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Heavily wrapped in plastic or tape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p:cNvPicPr>
            <a:picLocks noChangeAspect="1"/>
          </p:cNvPicPr>
          <p:nvPr/>
        </p:nvPicPr>
        <p:blipFill>
          <a:blip r:embed="rId3"/>
          <a:stretch>
            <a:fillRect/>
          </a:stretch>
        </p:blipFill>
        <p:spPr>
          <a:xfrm>
            <a:off x="4676954" y="1628800"/>
            <a:ext cx="3887446" cy="2520280"/>
          </a:xfrm>
          <a:prstGeom prst="rect">
            <a:avLst/>
          </a:prstGeom>
        </p:spPr>
      </p:pic>
      <p:cxnSp>
        <p:nvCxnSpPr>
          <p:cNvPr id="6" name="Straight Arrow Connector 5"/>
          <p:cNvCxnSpPr/>
          <p:nvPr/>
        </p:nvCxnSpPr>
        <p:spPr>
          <a:xfrm flipV="1">
            <a:off x="4427984" y="3429000"/>
            <a:ext cx="1080120" cy="216024"/>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03483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1560" y="2099723"/>
            <a:ext cx="8424936" cy="2808312"/>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True or False</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#15 </a:t>
            </a:r>
          </a:p>
          <a:p>
            <a:pP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If a package displaying an explosive label is discovered</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in the mail, it should be returned to the accepting postal</a:t>
            </a:r>
          </a:p>
          <a:p>
            <a:pPr marL="536575" indent="-536575">
              <a:tabLst>
                <a:tab pos="536575" algn="l"/>
              </a:tabLst>
              <a:defRPr/>
            </a:pPr>
            <a:r>
              <a:rPr lang="en-US" sz="2000" b="1" dirty="0">
                <a:solidFill>
                  <a:schemeClr val="tx2"/>
                </a:solidFill>
                <a:latin typeface="Verdana" panose="020B0604030504040204" pitchFamily="34" charset="0"/>
                <a:ea typeface="Verdana" panose="020B0604030504040204" pitchFamily="34" charset="0"/>
                <a:cs typeface="Verdana" panose="020B0604030504040204" pitchFamily="34" charset="0"/>
              </a:rPr>
              <a:t>operator. </a:t>
            </a:r>
          </a:p>
        </p:txBody>
      </p:sp>
      <p:pic>
        <p:nvPicPr>
          <p:cNvPr id="5" name="Content Placeholder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211960" y="2084288"/>
            <a:ext cx="1368151" cy="1368152"/>
          </a:xfrm>
          <a:prstGeom prst="rect">
            <a:avLst/>
          </a:prstGeom>
        </p:spPr>
      </p:pic>
    </p:spTree>
    <p:extLst>
      <p:ext uri="{BB962C8B-B14F-4D97-AF65-F5344CB8AC3E}">
        <p14:creationId xmlns:p14="http://schemas.microsoft.com/office/powerpoint/2010/main" val="3783361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988840"/>
            <a:ext cx="7992888" cy="830997"/>
          </a:xfrm>
          <a:prstGeom prst="rect">
            <a:avLst/>
          </a:prstGeom>
          <a:noFill/>
        </p:spPr>
        <p:txBody>
          <a:bodyPr wrap="square" rtlCol="0">
            <a:spAutoFit/>
          </a:bodyPr>
          <a:lstStyle/>
          <a:p>
            <a:pPr marL="285750" indent="-28575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Processing and Handling Procedures for   </a:t>
            </a:r>
          </a:p>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Mail Containing Dangerous Goods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195"/>
          <a:stretch/>
        </p:blipFill>
        <p:spPr>
          <a:xfrm>
            <a:off x="1331640" y="4149080"/>
            <a:ext cx="3486708" cy="2180456"/>
          </a:xfrm>
          <a:prstGeom prst="rect">
            <a:avLst/>
          </a:prstGeom>
          <a:ln w="25400">
            <a:solidFill>
              <a:schemeClr val="tx1"/>
            </a:solidFill>
          </a:ln>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7838" b="8549"/>
          <a:stretch/>
        </p:blipFill>
        <p:spPr>
          <a:xfrm>
            <a:off x="4499992" y="3356992"/>
            <a:ext cx="3429000" cy="2304256"/>
          </a:xfrm>
          <a:prstGeom prst="rect">
            <a:avLst/>
          </a:prstGeom>
          <a:ln w="25400">
            <a:solidFill>
              <a:schemeClr val="tx1"/>
            </a:solidFill>
          </a:ln>
        </p:spPr>
      </p:pic>
    </p:spTree>
    <p:extLst>
      <p:ext uri="{BB962C8B-B14F-4D97-AF65-F5344CB8AC3E}">
        <p14:creationId xmlns:p14="http://schemas.microsoft.com/office/powerpoint/2010/main" val="17626041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887" y="1748014"/>
            <a:ext cx="7704856" cy="3231654"/>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General Handling Procedures</a:t>
            </a:r>
          </a:p>
          <a:p>
            <a:endParaRPr lang="en-US" dirty="0"/>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Do </a:t>
            </a: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not</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 throw, drop or slide mail containing dangerous goods.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Do </a:t>
            </a: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not</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 process dangerous goods packages on automated or mechanized sorting systems.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Transport mail containing dangerous goods in hard-sided or caged equipment, do not use canvas hampers.</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Do </a:t>
            </a:r>
            <a:r>
              <a:rPr lang="en-US" b="1" dirty="0">
                <a:solidFill>
                  <a:schemeClr val="tx2"/>
                </a:solidFill>
                <a:latin typeface="Verdana" panose="020B0604030504040204" pitchFamily="34" charset="0"/>
                <a:ea typeface="Verdana" panose="020B0604030504040204" pitchFamily="34" charset="0"/>
                <a:cs typeface="Verdana" panose="020B0604030504040204" pitchFamily="34" charset="0"/>
              </a:rPr>
              <a:t>not </a:t>
            </a: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pass undeclared dangerous goods to the next operation or facility. Take the package to the designated staging facility.</a:t>
            </a:r>
          </a:p>
          <a:p>
            <a:r>
              <a:rPr lang="en-US" dirty="0"/>
              <a:t> </a:t>
            </a:r>
          </a:p>
        </p:txBody>
      </p:sp>
      <p:grpSp>
        <p:nvGrpSpPr>
          <p:cNvPr id="4" name="Group 237" descr="conveyor"/>
          <p:cNvGrpSpPr>
            <a:grpSpLocks/>
          </p:cNvGrpSpPr>
          <p:nvPr>
            <p:custDataLst>
              <p:tags r:id="rId2"/>
            </p:custDataLst>
          </p:nvPr>
        </p:nvGrpSpPr>
        <p:grpSpPr bwMode="auto">
          <a:xfrm>
            <a:off x="1475656" y="4788207"/>
            <a:ext cx="5949280" cy="1440160"/>
            <a:chOff x="881" y="2832"/>
            <a:chExt cx="4292" cy="1333"/>
          </a:xfrm>
        </p:grpSpPr>
        <p:grpSp>
          <p:nvGrpSpPr>
            <p:cNvPr id="5" name="Group 134"/>
            <p:cNvGrpSpPr>
              <a:grpSpLocks/>
            </p:cNvGrpSpPr>
            <p:nvPr/>
          </p:nvGrpSpPr>
          <p:grpSpPr bwMode="auto">
            <a:xfrm>
              <a:off x="881" y="3227"/>
              <a:ext cx="4292" cy="938"/>
              <a:chOff x="881" y="2759"/>
              <a:chExt cx="4292" cy="938"/>
            </a:xfrm>
          </p:grpSpPr>
          <p:grpSp>
            <p:nvGrpSpPr>
              <p:cNvPr id="65" name="Group 135"/>
              <p:cNvGrpSpPr>
                <a:grpSpLocks/>
              </p:cNvGrpSpPr>
              <p:nvPr/>
            </p:nvGrpSpPr>
            <p:grpSpPr bwMode="auto">
              <a:xfrm>
                <a:off x="3613" y="3571"/>
                <a:ext cx="197" cy="104"/>
                <a:chOff x="3613" y="3571"/>
                <a:chExt cx="197" cy="104"/>
              </a:xfrm>
            </p:grpSpPr>
            <p:sp>
              <p:nvSpPr>
                <p:cNvPr id="104" name="Rectangle 136"/>
                <p:cNvSpPr>
                  <a:spLocks noChangeArrowheads="1"/>
                </p:cNvSpPr>
                <p:nvPr/>
              </p:nvSpPr>
              <p:spPr bwMode="auto">
                <a:xfrm>
                  <a:off x="3648" y="3602"/>
                  <a:ext cx="118" cy="73"/>
                </a:xfrm>
                <a:prstGeom prst="rect">
                  <a:avLst/>
                </a:prstGeom>
                <a:solidFill>
                  <a:srgbClr val="4D4D4D"/>
                </a:solidFill>
                <a:ln w="12700">
                  <a:noFill/>
                  <a:miter lim="800000"/>
                  <a:headEnd/>
                  <a:tailEnd/>
                </a:ln>
              </p:spPr>
              <p:txBody>
                <a:bodyPr wrap="none" anchor="ctr"/>
                <a:lstStyle/>
                <a:p>
                  <a:endParaRPr lang="en-US" sz="1800" b="0" dirty="0">
                    <a:solidFill>
                      <a:schemeClr val="tx1"/>
                    </a:solidFill>
                    <a:latin typeface="Candara" pitchFamily="34" charset="0"/>
                  </a:endParaRPr>
                </a:p>
              </p:txBody>
            </p:sp>
            <p:sp>
              <p:nvSpPr>
                <p:cNvPr id="105" name="Freeform 137"/>
                <p:cNvSpPr>
                  <a:spLocks/>
                </p:cNvSpPr>
                <p:nvPr/>
              </p:nvSpPr>
              <p:spPr bwMode="auto">
                <a:xfrm>
                  <a:off x="3613" y="3571"/>
                  <a:ext cx="197" cy="57"/>
                </a:xfrm>
                <a:custGeom>
                  <a:avLst/>
                  <a:gdLst>
                    <a:gd name="T0" fmla="*/ 1 w 346"/>
                    <a:gd name="T1" fmla="*/ 4 h 65"/>
                    <a:gd name="T2" fmla="*/ 1 w 346"/>
                    <a:gd name="T3" fmla="*/ 5 h 65"/>
                    <a:gd name="T4" fmla="*/ 1 w 346"/>
                    <a:gd name="T5" fmla="*/ 6 h 65"/>
                    <a:gd name="T6" fmla="*/ 1 w 346"/>
                    <a:gd name="T7" fmla="*/ 6 h 65"/>
                    <a:gd name="T8" fmla="*/ 1 w 346"/>
                    <a:gd name="T9" fmla="*/ 7 h 65"/>
                    <a:gd name="T10" fmla="*/ 1 w 346"/>
                    <a:gd name="T11" fmla="*/ 7 h 65"/>
                    <a:gd name="T12" fmla="*/ 1 w 346"/>
                    <a:gd name="T13" fmla="*/ 7 h 65"/>
                    <a:gd name="T14" fmla="*/ 1 w 346"/>
                    <a:gd name="T15" fmla="*/ 8 h 65"/>
                    <a:gd name="T16" fmla="*/ 1 w 346"/>
                    <a:gd name="T17" fmla="*/ 8 h 65"/>
                    <a:gd name="T18" fmla="*/ 1 w 346"/>
                    <a:gd name="T19" fmla="*/ 7 h 65"/>
                    <a:gd name="T20" fmla="*/ 1 w 346"/>
                    <a:gd name="T21" fmla="*/ 7 h 65"/>
                    <a:gd name="T22" fmla="*/ 1 w 346"/>
                    <a:gd name="T23" fmla="*/ 7 h 65"/>
                    <a:gd name="T24" fmla="*/ 1 w 346"/>
                    <a:gd name="T25" fmla="*/ 7 h 65"/>
                    <a:gd name="T26" fmla="*/ 1 w 346"/>
                    <a:gd name="T27" fmla="*/ 6 h 65"/>
                    <a:gd name="T28" fmla="*/ 1 w 346"/>
                    <a:gd name="T29" fmla="*/ 6 h 65"/>
                    <a:gd name="T30" fmla="*/ 1 w 346"/>
                    <a:gd name="T31" fmla="*/ 5 h 65"/>
                    <a:gd name="T32" fmla="*/ 1 w 346"/>
                    <a:gd name="T33" fmla="*/ 4 h 65"/>
                    <a:gd name="T34" fmla="*/ 1 w 346"/>
                    <a:gd name="T35" fmla="*/ 4 h 65"/>
                    <a:gd name="T36" fmla="*/ 1 w 346"/>
                    <a:gd name="T37" fmla="*/ 4 h 65"/>
                    <a:gd name="T38" fmla="*/ 1 w 346"/>
                    <a:gd name="T39" fmla="*/ 4 h 65"/>
                    <a:gd name="T40" fmla="*/ 1 w 346"/>
                    <a:gd name="T41" fmla="*/ 4 h 65"/>
                    <a:gd name="T42" fmla="*/ 1 w 346"/>
                    <a:gd name="T43" fmla="*/ 4 h 65"/>
                    <a:gd name="T44" fmla="*/ 1 w 346"/>
                    <a:gd name="T45" fmla="*/ 4 h 65"/>
                    <a:gd name="T46" fmla="*/ 0 w 346"/>
                    <a:gd name="T47" fmla="*/ 4 h 65"/>
                    <a:gd name="T48" fmla="*/ 1 w 346"/>
                    <a:gd name="T49" fmla="*/ 0 h 65"/>
                    <a:gd name="T50" fmla="*/ 1 w 346"/>
                    <a:gd name="T51" fmla="*/ 1 h 65"/>
                    <a:gd name="T52" fmla="*/ 1 w 346"/>
                    <a:gd name="T53" fmla="*/ 3 h 65"/>
                    <a:gd name="T54" fmla="*/ 1 w 346"/>
                    <a:gd name="T55" fmla="*/ 4 h 65"/>
                    <a:gd name="T56" fmla="*/ 1 w 346"/>
                    <a:gd name="T57" fmla="*/ 4 h 65"/>
                    <a:gd name="T58" fmla="*/ 1 w 346"/>
                    <a:gd name="T59" fmla="*/ 4 h 65"/>
                    <a:gd name="T60" fmla="*/ 1 w 346"/>
                    <a:gd name="T61" fmla="*/ 4 h 65"/>
                    <a:gd name="T62" fmla="*/ 1 w 346"/>
                    <a:gd name="T63" fmla="*/ 4 h 65"/>
                    <a:gd name="T64" fmla="*/ 1 w 346"/>
                    <a:gd name="T65" fmla="*/ 4 h 65"/>
                    <a:gd name="T66" fmla="*/ 1 w 346"/>
                    <a:gd name="T67" fmla="*/ 4 h 65"/>
                    <a:gd name="T68" fmla="*/ 1 w 346"/>
                    <a:gd name="T69" fmla="*/ 4 h 65"/>
                    <a:gd name="T70" fmla="*/ 1 w 346"/>
                    <a:gd name="T71" fmla="*/ 4 h 65"/>
                    <a:gd name="T72" fmla="*/ 1 w 346"/>
                    <a:gd name="T73" fmla="*/ 4 h 65"/>
                    <a:gd name="T74" fmla="*/ 1 w 346"/>
                    <a:gd name="T75" fmla="*/ 4 h 65"/>
                    <a:gd name="T76" fmla="*/ 1 w 346"/>
                    <a:gd name="T77" fmla="*/ 4 h 65"/>
                    <a:gd name="T78" fmla="*/ 1 w 346"/>
                    <a:gd name="T79" fmla="*/ 4 h 65"/>
                    <a:gd name="T80" fmla="*/ 1 w 346"/>
                    <a:gd name="T81" fmla="*/ 4 h 6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6"/>
                    <a:gd name="T124" fmla="*/ 0 h 65"/>
                    <a:gd name="T125" fmla="*/ 346 w 346"/>
                    <a:gd name="T126" fmla="*/ 65 h 6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6" h="65">
                      <a:moveTo>
                        <a:pt x="346" y="33"/>
                      </a:moveTo>
                      <a:lnTo>
                        <a:pt x="343" y="44"/>
                      </a:lnTo>
                      <a:lnTo>
                        <a:pt x="334" y="51"/>
                      </a:lnTo>
                      <a:lnTo>
                        <a:pt x="324" y="56"/>
                      </a:lnTo>
                      <a:lnTo>
                        <a:pt x="314" y="61"/>
                      </a:lnTo>
                      <a:lnTo>
                        <a:pt x="293" y="63"/>
                      </a:lnTo>
                      <a:lnTo>
                        <a:pt x="273" y="64"/>
                      </a:lnTo>
                      <a:lnTo>
                        <a:pt x="253" y="65"/>
                      </a:lnTo>
                      <a:lnTo>
                        <a:pt x="233" y="65"/>
                      </a:lnTo>
                      <a:lnTo>
                        <a:pt x="214" y="64"/>
                      </a:lnTo>
                      <a:lnTo>
                        <a:pt x="193" y="63"/>
                      </a:lnTo>
                      <a:lnTo>
                        <a:pt x="174" y="61"/>
                      </a:lnTo>
                      <a:lnTo>
                        <a:pt x="154" y="58"/>
                      </a:lnTo>
                      <a:lnTo>
                        <a:pt x="135" y="54"/>
                      </a:lnTo>
                      <a:lnTo>
                        <a:pt x="116" y="51"/>
                      </a:lnTo>
                      <a:lnTo>
                        <a:pt x="98" y="47"/>
                      </a:lnTo>
                      <a:lnTo>
                        <a:pt x="80" y="41"/>
                      </a:lnTo>
                      <a:lnTo>
                        <a:pt x="60" y="36"/>
                      </a:lnTo>
                      <a:lnTo>
                        <a:pt x="43" y="30"/>
                      </a:lnTo>
                      <a:lnTo>
                        <a:pt x="25" y="24"/>
                      </a:lnTo>
                      <a:lnTo>
                        <a:pt x="8" y="17"/>
                      </a:lnTo>
                      <a:lnTo>
                        <a:pt x="6" y="12"/>
                      </a:lnTo>
                      <a:lnTo>
                        <a:pt x="2" y="9"/>
                      </a:lnTo>
                      <a:lnTo>
                        <a:pt x="0" y="4"/>
                      </a:lnTo>
                      <a:lnTo>
                        <a:pt x="3" y="0"/>
                      </a:lnTo>
                      <a:lnTo>
                        <a:pt x="25" y="1"/>
                      </a:lnTo>
                      <a:lnTo>
                        <a:pt x="47" y="3"/>
                      </a:lnTo>
                      <a:lnTo>
                        <a:pt x="69" y="4"/>
                      </a:lnTo>
                      <a:lnTo>
                        <a:pt x="90" y="6"/>
                      </a:lnTo>
                      <a:lnTo>
                        <a:pt x="112" y="7"/>
                      </a:lnTo>
                      <a:lnTo>
                        <a:pt x="133" y="10"/>
                      </a:lnTo>
                      <a:lnTo>
                        <a:pt x="154" y="12"/>
                      </a:lnTo>
                      <a:lnTo>
                        <a:pt x="176" y="15"/>
                      </a:lnTo>
                      <a:lnTo>
                        <a:pt x="197" y="17"/>
                      </a:lnTo>
                      <a:lnTo>
                        <a:pt x="218" y="19"/>
                      </a:lnTo>
                      <a:lnTo>
                        <a:pt x="240" y="22"/>
                      </a:lnTo>
                      <a:lnTo>
                        <a:pt x="261" y="24"/>
                      </a:lnTo>
                      <a:lnTo>
                        <a:pt x="282" y="27"/>
                      </a:lnTo>
                      <a:lnTo>
                        <a:pt x="304" y="28"/>
                      </a:lnTo>
                      <a:lnTo>
                        <a:pt x="325" y="30"/>
                      </a:lnTo>
                      <a:lnTo>
                        <a:pt x="346" y="33"/>
                      </a:lnTo>
                      <a:close/>
                    </a:path>
                  </a:pathLst>
                </a:custGeom>
                <a:solidFill>
                  <a:srgbClr val="333333"/>
                </a:solidFill>
                <a:ln w="9525">
                  <a:noFill/>
                  <a:round/>
                  <a:headEnd/>
                  <a:tailEnd/>
                </a:ln>
              </p:spPr>
              <p:txBody>
                <a:bodyPr/>
                <a:lstStyle/>
                <a:p>
                  <a:endParaRPr lang="en-US" dirty="0"/>
                </a:p>
              </p:txBody>
            </p:sp>
            <p:sp>
              <p:nvSpPr>
                <p:cNvPr id="106" name="Freeform 138"/>
                <p:cNvSpPr>
                  <a:spLocks/>
                </p:cNvSpPr>
                <p:nvPr/>
              </p:nvSpPr>
              <p:spPr bwMode="auto">
                <a:xfrm>
                  <a:off x="3654" y="3611"/>
                  <a:ext cx="101" cy="63"/>
                </a:xfrm>
                <a:custGeom>
                  <a:avLst/>
                  <a:gdLst>
                    <a:gd name="T0" fmla="*/ 0 w 207"/>
                    <a:gd name="T1" fmla="*/ 0 h 331"/>
                    <a:gd name="T2" fmla="*/ 0 w 207"/>
                    <a:gd name="T3" fmla="*/ 0 h 331"/>
                    <a:gd name="T4" fmla="*/ 0 w 207"/>
                    <a:gd name="T5" fmla="*/ 0 h 331"/>
                    <a:gd name="T6" fmla="*/ 0 w 207"/>
                    <a:gd name="T7" fmla="*/ 0 h 331"/>
                    <a:gd name="T8" fmla="*/ 0 w 207"/>
                    <a:gd name="T9" fmla="*/ 0 h 331"/>
                    <a:gd name="T10" fmla="*/ 0 w 207"/>
                    <a:gd name="T11" fmla="*/ 0 h 331"/>
                    <a:gd name="T12" fmla="*/ 0 w 207"/>
                    <a:gd name="T13" fmla="*/ 0 h 331"/>
                    <a:gd name="T14" fmla="*/ 0 w 207"/>
                    <a:gd name="T15" fmla="*/ 0 h 331"/>
                    <a:gd name="T16" fmla="*/ 0 w 207"/>
                    <a:gd name="T17" fmla="*/ 0 h 331"/>
                    <a:gd name="T18" fmla="*/ 0 w 207"/>
                    <a:gd name="T19" fmla="*/ 0 h 331"/>
                    <a:gd name="T20" fmla="*/ 0 w 207"/>
                    <a:gd name="T21" fmla="*/ 0 h 331"/>
                    <a:gd name="T22" fmla="*/ 0 w 207"/>
                    <a:gd name="T23" fmla="*/ 0 h 331"/>
                    <a:gd name="T24" fmla="*/ 0 w 207"/>
                    <a:gd name="T25" fmla="*/ 0 h 331"/>
                    <a:gd name="T26" fmla="*/ 0 w 207"/>
                    <a:gd name="T27" fmla="*/ 0 h 331"/>
                    <a:gd name="T28" fmla="*/ 0 w 207"/>
                    <a:gd name="T29" fmla="*/ 0 h 331"/>
                    <a:gd name="T30" fmla="*/ 0 w 207"/>
                    <a:gd name="T31" fmla="*/ 0 h 331"/>
                    <a:gd name="T32" fmla="*/ 0 w 207"/>
                    <a:gd name="T33" fmla="*/ 0 h 331"/>
                    <a:gd name="T34" fmla="*/ 0 w 207"/>
                    <a:gd name="T35" fmla="*/ 0 h 331"/>
                    <a:gd name="T36" fmla="*/ 0 w 207"/>
                    <a:gd name="T37" fmla="*/ 0 h 331"/>
                    <a:gd name="T38" fmla="*/ 0 w 207"/>
                    <a:gd name="T39" fmla="*/ 0 h 331"/>
                    <a:gd name="T40" fmla="*/ 0 w 207"/>
                    <a:gd name="T41" fmla="*/ 0 h 331"/>
                    <a:gd name="T42" fmla="*/ 0 w 207"/>
                    <a:gd name="T43" fmla="*/ 0 h 331"/>
                    <a:gd name="T44" fmla="*/ 0 w 207"/>
                    <a:gd name="T45" fmla="*/ 0 h 331"/>
                    <a:gd name="T46" fmla="*/ 0 w 207"/>
                    <a:gd name="T47" fmla="*/ 0 h 331"/>
                    <a:gd name="T48" fmla="*/ 0 w 207"/>
                    <a:gd name="T49" fmla="*/ 0 h 331"/>
                    <a:gd name="T50" fmla="*/ 0 w 207"/>
                    <a:gd name="T51" fmla="*/ 0 h 331"/>
                    <a:gd name="T52" fmla="*/ 0 w 207"/>
                    <a:gd name="T53" fmla="*/ 0 h 331"/>
                    <a:gd name="T54" fmla="*/ 0 w 207"/>
                    <a:gd name="T55" fmla="*/ 0 h 331"/>
                    <a:gd name="T56" fmla="*/ 0 w 207"/>
                    <a:gd name="T57" fmla="*/ 0 h 331"/>
                    <a:gd name="T58" fmla="*/ 0 w 207"/>
                    <a:gd name="T59" fmla="*/ 0 h 331"/>
                    <a:gd name="T60" fmla="*/ 0 w 207"/>
                    <a:gd name="T61" fmla="*/ 0 h 331"/>
                    <a:gd name="T62" fmla="*/ 0 w 207"/>
                    <a:gd name="T63" fmla="*/ 0 h 331"/>
                    <a:gd name="T64" fmla="*/ 0 w 207"/>
                    <a:gd name="T65" fmla="*/ 0 h 331"/>
                    <a:gd name="T66" fmla="*/ 0 w 207"/>
                    <a:gd name="T67" fmla="*/ 0 h 331"/>
                    <a:gd name="T68" fmla="*/ 0 w 207"/>
                    <a:gd name="T69" fmla="*/ 0 h 331"/>
                    <a:gd name="T70" fmla="*/ 0 w 207"/>
                    <a:gd name="T71" fmla="*/ 0 h 331"/>
                    <a:gd name="T72" fmla="*/ 0 w 207"/>
                    <a:gd name="T73" fmla="*/ 0 h 331"/>
                    <a:gd name="T74" fmla="*/ 0 w 207"/>
                    <a:gd name="T75" fmla="*/ 0 h 331"/>
                    <a:gd name="T76" fmla="*/ 0 w 207"/>
                    <a:gd name="T77" fmla="*/ 0 h 331"/>
                    <a:gd name="T78" fmla="*/ 0 w 207"/>
                    <a:gd name="T79" fmla="*/ 0 h 331"/>
                    <a:gd name="T80" fmla="*/ 0 w 207"/>
                    <a:gd name="T81" fmla="*/ 0 h 331"/>
                    <a:gd name="T82" fmla="*/ 0 w 207"/>
                    <a:gd name="T83" fmla="*/ 0 h 331"/>
                    <a:gd name="T84" fmla="*/ 0 w 207"/>
                    <a:gd name="T85" fmla="*/ 0 h 331"/>
                    <a:gd name="T86" fmla="*/ 0 w 207"/>
                    <a:gd name="T87" fmla="*/ 0 h 331"/>
                    <a:gd name="T88" fmla="*/ 0 w 207"/>
                    <a:gd name="T89" fmla="*/ 0 h 331"/>
                    <a:gd name="T90" fmla="*/ 0 w 207"/>
                    <a:gd name="T91" fmla="*/ 0 h 331"/>
                    <a:gd name="T92" fmla="*/ 0 w 207"/>
                    <a:gd name="T93" fmla="*/ 0 h 3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7"/>
                    <a:gd name="T142" fmla="*/ 0 h 331"/>
                    <a:gd name="T143" fmla="*/ 207 w 207"/>
                    <a:gd name="T144" fmla="*/ 331 h 33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7" h="331">
                      <a:moveTo>
                        <a:pt x="24" y="12"/>
                      </a:moveTo>
                      <a:lnTo>
                        <a:pt x="23" y="18"/>
                      </a:lnTo>
                      <a:lnTo>
                        <a:pt x="21" y="23"/>
                      </a:lnTo>
                      <a:lnTo>
                        <a:pt x="20" y="28"/>
                      </a:lnTo>
                      <a:lnTo>
                        <a:pt x="16" y="33"/>
                      </a:lnTo>
                      <a:lnTo>
                        <a:pt x="14" y="36"/>
                      </a:lnTo>
                      <a:lnTo>
                        <a:pt x="10" y="41"/>
                      </a:lnTo>
                      <a:lnTo>
                        <a:pt x="8" y="45"/>
                      </a:lnTo>
                      <a:lnTo>
                        <a:pt x="4" y="50"/>
                      </a:lnTo>
                      <a:lnTo>
                        <a:pt x="10" y="56"/>
                      </a:lnTo>
                      <a:lnTo>
                        <a:pt x="17" y="59"/>
                      </a:lnTo>
                      <a:lnTo>
                        <a:pt x="24" y="61"/>
                      </a:lnTo>
                      <a:lnTo>
                        <a:pt x="33" y="61"/>
                      </a:lnTo>
                      <a:lnTo>
                        <a:pt x="38" y="58"/>
                      </a:lnTo>
                      <a:lnTo>
                        <a:pt x="35" y="67"/>
                      </a:lnTo>
                      <a:lnTo>
                        <a:pt x="30" y="76"/>
                      </a:lnTo>
                      <a:lnTo>
                        <a:pt x="29" y="85"/>
                      </a:lnTo>
                      <a:lnTo>
                        <a:pt x="38" y="93"/>
                      </a:lnTo>
                      <a:lnTo>
                        <a:pt x="57" y="90"/>
                      </a:lnTo>
                      <a:lnTo>
                        <a:pt x="52" y="97"/>
                      </a:lnTo>
                      <a:lnTo>
                        <a:pt x="50" y="104"/>
                      </a:lnTo>
                      <a:lnTo>
                        <a:pt x="49" y="114"/>
                      </a:lnTo>
                      <a:lnTo>
                        <a:pt x="49" y="122"/>
                      </a:lnTo>
                      <a:lnTo>
                        <a:pt x="53" y="128"/>
                      </a:lnTo>
                      <a:lnTo>
                        <a:pt x="61" y="129"/>
                      </a:lnTo>
                      <a:lnTo>
                        <a:pt x="68" y="128"/>
                      </a:lnTo>
                      <a:lnTo>
                        <a:pt x="73" y="125"/>
                      </a:lnTo>
                      <a:lnTo>
                        <a:pt x="85" y="110"/>
                      </a:lnTo>
                      <a:lnTo>
                        <a:pt x="80" y="103"/>
                      </a:lnTo>
                      <a:lnTo>
                        <a:pt x="80" y="94"/>
                      </a:lnTo>
                      <a:lnTo>
                        <a:pt x="84" y="85"/>
                      </a:lnTo>
                      <a:lnTo>
                        <a:pt x="88" y="76"/>
                      </a:lnTo>
                      <a:lnTo>
                        <a:pt x="92" y="68"/>
                      </a:lnTo>
                      <a:lnTo>
                        <a:pt x="92" y="61"/>
                      </a:lnTo>
                      <a:lnTo>
                        <a:pt x="87" y="56"/>
                      </a:lnTo>
                      <a:lnTo>
                        <a:pt x="73" y="53"/>
                      </a:lnTo>
                      <a:lnTo>
                        <a:pt x="74" y="47"/>
                      </a:lnTo>
                      <a:lnTo>
                        <a:pt x="75" y="41"/>
                      </a:lnTo>
                      <a:lnTo>
                        <a:pt x="78" y="35"/>
                      </a:lnTo>
                      <a:lnTo>
                        <a:pt x="80" y="29"/>
                      </a:lnTo>
                      <a:lnTo>
                        <a:pt x="81" y="24"/>
                      </a:lnTo>
                      <a:lnTo>
                        <a:pt x="80" y="18"/>
                      </a:lnTo>
                      <a:lnTo>
                        <a:pt x="78" y="13"/>
                      </a:lnTo>
                      <a:lnTo>
                        <a:pt x="73" y="9"/>
                      </a:lnTo>
                      <a:lnTo>
                        <a:pt x="69" y="9"/>
                      </a:lnTo>
                      <a:lnTo>
                        <a:pt x="67" y="9"/>
                      </a:lnTo>
                      <a:lnTo>
                        <a:pt x="63" y="10"/>
                      </a:lnTo>
                      <a:lnTo>
                        <a:pt x="61" y="12"/>
                      </a:lnTo>
                      <a:lnTo>
                        <a:pt x="61" y="4"/>
                      </a:lnTo>
                      <a:lnTo>
                        <a:pt x="79" y="7"/>
                      </a:lnTo>
                      <a:lnTo>
                        <a:pt x="97" y="11"/>
                      </a:lnTo>
                      <a:lnTo>
                        <a:pt x="114" y="13"/>
                      </a:lnTo>
                      <a:lnTo>
                        <a:pt x="132" y="16"/>
                      </a:lnTo>
                      <a:lnTo>
                        <a:pt x="149" y="17"/>
                      </a:lnTo>
                      <a:lnTo>
                        <a:pt x="167" y="17"/>
                      </a:lnTo>
                      <a:lnTo>
                        <a:pt x="185" y="17"/>
                      </a:lnTo>
                      <a:lnTo>
                        <a:pt x="206" y="17"/>
                      </a:lnTo>
                      <a:lnTo>
                        <a:pt x="206" y="36"/>
                      </a:lnTo>
                      <a:lnTo>
                        <a:pt x="204" y="57"/>
                      </a:lnTo>
                      <a:lnTo>
                        <a:pt x="206" y="76"/>
                      </a:lnTo>
                      <a:lnTo>
                        <a:pt x="206" y="97"/>
                      </a:lnTo>
                      <a:lnTo>
                        <a:pt x="206" y="117"/>
                      </a:lnTo>
                      <a:lnTo>
                        <a:pt x="206" y="137"/>
                      </a:lnTo>
                      <a:lnTo>
                        <a:pt x="207" y="157"/>
                      </a:lnTo>
                      <a:lnTo>
                        <a:pt x="207" y="178"/>
                      </a:lnTo>
                      <a:lnTo>
                        <a:pt x="207" y="197"/>
                      </a:lnTo>
                      <a:lnTo>
                        <a:pt x="206" y="217"/>
                      </a:lnTo>
                      <a:lnTo>
                        <a:pt x="206" y="237"/>
                      </a:lnTo>
                      <a:lnTo>
                        <a:pt x="204" y="256"/>
                      </a:lnTo>
                      <a:lnTo>
                        <a:pt x="202" y="275"/>
                      </a:lnTo>
                      <a:lnTo>
                        <a:pt x="200" y="294"/>
                      </a:lnTo>
                      <a:lnTo>
                        <a:pt x="197" y="313"/>
                      </a:lnTo>
                      <a:lnTo>
                        <a:pt x="194" y="331"/>
                      </a:lnTo>
                      <a:lnTo>
                        <a:pt x="17" y="331"/>
                      </a:lnTo>
                      <a:lnTo>
                        <a:pt x="16" y="312"/>
                      </a:lnTo>
                      <a:lnTo>
                        <a:pt x="15" y="291"/>
                      </a:lnTo>
                      <a:lnTo>
                        <a:pt x="14" y="271"/>
                      </a:lnTo>
                      <a:lnTo>
                        <a:pt x="11" y="250"/>
                      </a:lnTo>
                      <a:lnTo>
                        <a:pt x="9" y="228"/>
                      </a:lnTo>
                      <a:lnTo>
                        <a:pt x="8" y="208"/>
                      </a:lnTo>
                      <a:lnTo>
                        <a:pt x="5" y="187"/>
                      </a:lnTo>
                      <a:lnTo>
                        <a:pt x="4" y="166"/>
                      </a:lnTo>
                      <a:lnTo>
                        <a:pt x="1" y="145"/>
                      </a:lnTo>
                      <a:lnTo>
                        <a:pt x="1" y="123"/>
                      </a:lnTo>
                      <a:lnTo>
                        <a:pt x="0" y="103"/>
                      </a:lnTo>
                      <a:lnTo>
                        <a:pt x="0" y="82"/>
                      </a:lnTo>
                      <a:lnTo>
                        <a:pt x="1" y="62"/>
                      </a:lnTo>
                      <a:lnTo>
                        <a:pt x="3" y="41"/>
                      </a:lnTo>
                      <a:lnTo>
                        <a:pt x="5" y="21"/>
                      </a:lnTo>
                      <a:lnTo>
                        <a:pt x="9" y="1"/>
                      </a:lnTo>
                      <a:lnTo>
                        <a:pt x="15" y="0"/>
                      </a:lnTo>
                      <a:lnTo>
                        <a:pt x="18" y="3"/>
                      </a:lnTo>
                      <a:lnTo>
                        <a:pt x="21" y="9"/>
                      </a:lnTo>
                      <a:lnTo>
                        <a:pt x="24" y="12"/>
                      </a:lnTo>
                      <a:close/>
                    </a:path>
                  </a:pathLst>
                </a:custGeom>
                <a:solidFill>
                  <a:srgbClr val="707070"/>
                </a:solidFill>
                <a:ln w="9525">
                  <a:noFill/>
                  <a:round/>
                  <a:headEnd/>
                  <a:tailEnd/>
                </a:ln>
              </p:spPr>
              <p:txBody>
                <a:bodyPr/>
                <a:lstStyle/>
                <a:p>
                  <a:endParaRPr lang="en-US" dirty="0"/>
                </a:p>
              </p:txBody>
            </p:sp>
          </p:grpSp>
          <p:grpSp>
            <p:nvGrpSpPr>
              <p:cNvPr id="66" name="Group 139"/>
              <p:cNvGrpSpPr>
                <a:grpSpLocks/>
              </p:cNvGrpSpPr>
              <p:nvPr/>
            </p:nvGrpSpPr>
            <p:grpSpPr bwMode="auto">
              <a:xfrm>
                <a:off x="2352" y="3463"/>
                <a:ext cx="197" cy="172"/>
                <a:chOff x="2352" y="3463"/>
                <a:chExt cx="197" cy="172"/>
              </a:xfrm>
            </p:grpSpPr>
            <p:sp>
              <p:nvSpPr>
                <p:cNvPr id="100" name="Rectangle 140"/>
                <p:cNvSpPr>
                  <a:spLocks noChangeArrowheads="1"/>
                </p:cNvSpPr>
                <p:nvPr/>
              </p:nvSpPr>
              <p:spPr bwMode="auto">
                <a:xfrm>
                  <a:off x="2387" y="3494"/>
                  <a:ext cx="118" cy="129"/>
                </a:xfrm>
                <a:prstGeom prst="rect">
                  <a:avLst/>
                </a:prstGeom>
                <a:solidFill>
                  <a:srgbClr val="4D4D4D"/>
                </a:solidFill>
                <a:ln w="12700">
                  <a:noFill/>
                  <a:miter lim="800000"/>
                  <a:headEnd/>
                  <a:tailEnd/>
                </a:ln>
              </p:spPr>
              <p:txBody>
                <a:bodyPr wrap="none" anchor="ctr"/>
                <a:lstStyle/>
                <a:p>
                  <a:endParaRPr lang="en-US" sz="1800" b="0" dirty="0">
                    <a:solidFill>
                      <a:schemeClr val="tx1"/>
                    </a:solidFill>
                    <a:latin typeface="Candara" pitchFamily="34" charset="0"/>
                  </a:endParaRPr>
                </a:p>
              </p:txBody>
            </p:sp>
            <p:sp>
              <p:nvSpPr>
                <p:cNvPr id="101" name="Freeform 141"/>
                <p:cNvSpPr>
                  <a:spLocks/>
                </p:cNvSpPr>
                <p:nvPr/>
              </p:nvSpPr>
              <p:spPr bwMode="auto">
                <a:xfrm>
                  <a:off x="2352" y="3463"/>
                  <a:ext cx="197" cy="57"/>
                </a:xfrm>
                <a:custGeom>
                  <a:avLst/>
                  <a:gdLst>
                    <a:gd name="T0" fmla="*/ 1 w 346"/>
                    <a:gd name="T1" fmla="*/ 4 h 65"/>
                    <a:gd name="T2" fmla="*/ 1 w 346"/>
                    <a:gd name="T3" fmla="*/ 5 h 65"/>
                    <a:gd name="T4" fmla="*/ 1 w 346"/>
                    <a:gd name="T5" fmla="*/ 6 h 65"/>
                    <a:gd name="T6" fmla="*/ 1 w 346"/>
                    <a:gd name="T7" fmla="*/ 6 h 65"/>
                    <a:gd name="T8" fmla="*/ 1 w 346"/>
                    <a:gd name="T9" fmla="*/ 7 h 65"/>
                    <a:gd name="T10" fmla="*/ 1 w 346"/>
                    <a:gd name="T11" fmla="*/ 7 h 65"/>
                    <a:gd name="T12" fmla="*/ 1 w 346"/>
                    <a:gd name="T13" fmla="*/ 7 h 65"/>
                    <a:gd name="T14" fmla="*/ 1 w 346"/>
                    <a:gd name="T15" fmla="*/ 8 h 65"/>
                    <a:gd name="T16" fmla="*/ 1 w 346"/>
                    <a:gd name="T17" fmla="*/ 8 h 65"/>
                    <a:gd name="T18" fmla="*/ 1 w 346"/>
                    <a:gd name="T19" fmla="*/ 7 h 65"/>
                    <a:gd name="T20" fmla="*/ 1 w 346"/>
                    <a:gd name="T21" fmla="*/ 7 h 65"/>
                    <a:gd name="T22" fmla="*/ 1 w 346"/>
                    <a:gd name="T23" fmla="*/ 7 h 65"/>
                    <a:gd name="T24" fmla="*/ 1 w 346"/>
                    <a:gd name="T25" fmla="*/ 7 h 65"/>
                    <a:gd name="T26" fmla="*/ 1 w 346"/>
                    <a:gd name="T27" fmla="*/ 6 h 65"/>
                    <a:gd name="T28" fmla="*/ 1 w 346"/>
                    <a:gd name="T29" fmla="*/ 6 h 65"/>
                    <a:gd name="T30" fmla="*/ 1 w 346"/>
                    <a:gd name="T31" fmla="*/ 5 h 65"/>
                    <a:gd name="T32" fmla="*/ 1 w 346"/>
                    <a:gd name="T33" fmla="*/ 4 h 65"/>
                    <a:gd name="T34" fmla="*/ 1 w 346"/>
                    <a:gd name="T35" fmla="*/ 4 h 65"/>
                    <a:gd name="T36" fmla="*/ 1 w 346"/>
                    <a:gd name="T37" fmla="*/ 4 h 65"/>
                    <a:gd name="T38" fmla="*/ 1 w 346"/>
                    <a:gd name="T39" fmla="*/ 4 h 65"/>
                    <a:gd name="T40" fmla="*/ 1 w 346"/>
                    <a:gd name="T41" fmla="*/ 4 h 65"/>
                    <a:gd name="T42" fmla="*/ 1 w 346"/>
                    <a:gd name="T43" fmla="*/ 4 h 65"/>
                    <a:gd name="T44" fmla="*/ 1 w 346"/>
                    <a:gd name="T45" fmla="*/ 4 h 65"/>
                    <a:gd name="T46" fmla="*/ 0 w 346"/>
                    <a:gd name="T47" fmla="*/ 4 h 65"/>
                    <a:gd name="T48" fmla="*/ 1 w 346"/>
                    <a:gd name="T49" fmla="*/ 0 h 65"/>
                    <a:gd name="T50" fmla="*/ 1 w 346"/>
                    <a:gd name="T51" fmla="*/ 1 h 65"/>
                    <a:gd name="T52" fmla="*/ 1 w 346"/>
                    <a:gd name="T53" fmla="*/ 3 h 65"/>
                    <a:gd name="T54" fmla="*/ 1 w 346"/>
                    <a:gd name="T55" fmla="*/ 4 h 65"/>
                    <a:gd name="T56" fmla="*/ 1 w 346"/>
                    <a:gd name="T57" fmla="*/ 4 h 65"/>
                    <a:gd name="T58" fmla="*/ 1 w 346"/>
                    <a:gd name="T59" fmla="*/ 4 h 65"/>
                    <a:gd name="T60" fmla="*/ 1 w 346"/>
                    <a:gd name="T61" fmla="*/ 4 h 65"/>
                    <a:gd name="T62" fmla="*/ 1 w 346"/>
                    <a:gd name="T63" fmla="*/ 4 h 65"/>
                    <a:gd name="T64" fmla="*/ 1 w 346"/>
                    <a:gd name="T65" fmla="*/ 4 h 65"/>
                    <a:gd name="T66" fmla="*/ 1 w 346"/>
                    <a:gd name="T67" fmla="*/ 4 h 65"/>
                    <a:gd name="T68" fmla="*/ 1 w 346"/>
                    <a:gd name="T69" fmla="*/ 4 h 65"/>
                    <a:gd name="T70" fmla="*/ 1 w 346"/>
                    <a:gd name="T71" fmla="*/ 4 h 65"/>
                    <a:gd name="T72" fmla="*/ 1 w 346"/>
                    <a:gd name="T73" fmla="*/ 4 h 65"/>
                    <a:gd name="T74" fmla="*/ 1 w 346"/>
                    <a:gd name="T75" fmla="*/ 4 h 65"/>
                    <a:gd name="T76" fmla="*/ 1 w 346"/>
                    <a:gd name="T77" fmla="*/ 4 h 65"/>
                    <a:gd name="T78" fmla="*/ 1 w 346"/>
                    <a:gd name="T79" fmla="*/ 4 h 65"/>
                    <a:gd name="T80" fmla="*/ 1 w 346"/>
                    <a:gd name="T81" fmla="*/ 4 h 6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6"/>
                    <a:gd name="T124" fmla="*/ 0 h 65"/>
                    <a:gd name="T125" fmla="*/ 346 w 346"/>
                    <a:gd name="T126" fmla="*/ 65 h 6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6" h="65">
                      <a:moveTo>
                        <a:pt x="346" y="33"/>
                      </a:moveTo>
                      <a:lnTo>
                        <a:pt x="343" y="44"/>
                      </a:lnTo>
                      <a:lnTo>
                        <a:pt x="334" y="51"/>
                      </a:lnTo>
                      <a:lnTo>
                        <a:pt x="324" y="56"/>
                      </a:lnTo>
                      <a:lnTo>
                        <a:pt x="314" y="61"/>
                      </a:lnTo>
                      <a:lnTo>
                        <a:pt x="293" y="63"/>
                      </a:lnTo>
                      <a:lnTo>
                        <a:pt x="273" y="64"/>
                      </a:lnTo>
                      <a:lnTo>
                        <a:pt x="253" y="65"/>
                      </a:lnTo>
                      <a:lnTo>
                        <a:pt x="233" y="65"/>
                      </a:lnTo>
                      <a:lnTo>
                        <a:pt x="214" y="64"/>
                      </a:lnTo>
                      <a:lnTo>
                        <a:pt x="193" y="63"/>
                      </a:lnTo>
                      <a:lnTo>
                        <a:pt x="174" y="61"/>
                      </a:lnTo>
                      <a:lnTo>
                        <a:pt x="154" y="58"/>
                      </a:lnTo>
                      <a:lnTo>
                        <a:pt x="135" y="54"/>
                      </a:lnTo>
                      <a:lnTo>
                        <a:pt x="116" y="51"/>
                      </a:lnTo>
                      <a:lnTo>
                        <a:pt x="98" y="47"/>
                      </a:lnTo>
                      <a:lnTo>
                        <a:pt x="80" y="41"/>
                      </a:lnTo>
                      <a:lnTo>
                        <a:pt x="60" y="36"/>
                      </a:lnTo>
                      <a:lnTo>
                        <a:pt x="43" y="30"/>
                      </a:lnTo>
                      <a:lnTo>
                        <a:pt x="25" y="24"/>
                      </a:lnTo>
                      <a:lnTo>
                        <a:pt x="8" y="17"/>
                      </a:lnTo>
                      <a:lnTo>
                        <a:pt x="6" y="12"/>
                      </a:lnTo>
                      <a:lnTo>
                        <a:pt x="2" y="9"/>
                      </a:lnTo>
                      <a:lnTo>
                        <a:pt x="0" y="4"/>
                      </a:lnTo>
                      <a:lnTo>
                        <a:pt x="3" y="0"/>
                      </a:lnTo>
                      <a:lnTo>
                        <a:pt x="25" y="1"/>
                      </a:lnTo>
                      <a:lnTo>
                        <a:pt x="47" y="3"/>
                      </a:lnTo>
                      <a:lnTo>
                        <a:pt x="69" y="4"/>
                      </a:lnTo>
                      <a:lnTo>
                        <a:pt x="90" y="6"/>
                      </a:lnTo>
                      <a:lnTo>
                        <a:pt x="112" y="7"/>
                      </a:lnTo>
                      <a:lnTo>
                        <a:pt x="133" y="10"/>
                      </a:lnTo>
                      <a:lnTo>
                        <a:pt x="154" y="12"/>
                      </a:lnTo>
                      <a:lnTo>
                        <a:pt x="176" y="15"/>
                      </a:lnTo>
                      <a:lnTo>
                        <a:pt x="197" y="17"/>
                      </a:lnTo>
                      <a:lnTo>
                        <a:pt x="218" y="19"/>
                      </a:lnTo>
                      <a:lnTo>
                        <a:pt x="240" y="22"/>
                      </a:lnTo>
                      <a:lnTo>
                        <a:pt x="261" y="24"/>
                      </a:lnTo>
                      <a:lnTo>
                        <a:pt x="282" y="27"/>
                      </a:lnTo>
                      <a:lnTo>
                        <a:pt x="304" y="28"/>
                      </a:lnTo>
                      <a:lnTo>
                        <a:pt x="325" y="30"/>
                      </a:lnTo>
                      <a:lnTo>
                        <a:pt x="346" y="33"/>
                      </a:lnTo>
                      <a:close/>
                    </a:path>
                  </a:pathLst>
                </a:custGeom>
                <a:solidFill>
                  <a:srgbClr val="333333"/>
                </a:solidFill>
                <a:ln w="9525">
                  <a:noFill/>
                  <a:round/>
                  <a:headEnd/>
                  <a:tailEnd/>
                </a:ln>
              </p:spPr>
              <p:txBody>
                <a:bodyPr/>
                <a:lstStyle/>
                <a:p>
                  <a:endParaRPr lang="en-US" dirty="0"/>
                </a:p>
              </p:txBody>
            </p:sp>
            <p:sp>
              <p:nvSpPr>
                <p:cNvPr id="102" name="Freeform 142"/>
                <p:cNvSpPr>
                  <a:spLocks/>
                </p:cNvSpPr>
                <p:nvPr/>
              </p:nvSpPr>
              <p:spPr bwMode="auto">
                <a:xfrm>
                  <a:off x="2393" y="3503"/>
                  <a:ext cx="101" cy="127"/>
                </a:xfrm>
                <a:custGeom>
                  <a:avLst/>
                  <a:gdLst>
                    <a:gd name="T0" fmla="*/ 0 w 207"/>
                    <a:gd name="T1" fmla="*/ 0 h 331"/>
                    <a:gd name="T2" fmla="*/ 0 w 207"/>
                    <a:gd name="T3" fmla="*/ 0 h 331"/>
                    <a:gd name="T4" fmla="*/ 0 w 207"/>
                    <a:gd name="T5" fmla="*/ 0 h 331"/>
                    <a:gd name="T6" fmla="*/ 0 w 207"/>
                    <a:gd name="T7" fmla="*/ 0 h 331"/>
                    <a:gd name="T8" fmla="*/ 0 w 207"/>
                    <a:gd name="T9" fmla="*/ 0 h 331"/>
                    <a:gd name="T10" fmla="*/ 0 w 207"/>
                    <a:gd name="T11" fmla="*/ 0 h 331"/>
                    <a:gd name="T12" fmla="*/ 0 w 207"/>
                    <a:gd name="T13" fmla="*/ 0 h 331"/>
                    <a:gd name="T14" fmla="*/ 0 w 207"/>
                    <a:gd name="T15" fmla="*/ 0 h 331"/>
                    <a:gd name="T16" fmla="*/ 0 w 207"/>
                    <a:gd name="T17" fmla="*/ 0 h 331"/>
                    <a:gd name="T18" fmla="*/ 0 w 207"/>
                    <a:gd name="T19" fmla="*/ 0 h 331"/>
                    <a:gd name="T20" fmla="*/ 0 w 207"/>
                    <a:gd name="T21" fmla="*/ 0 h 331"/>
                    <a:gd name="T22" fmla="*/ 0 w 207"/>
                    <a:gd name="T23" fmla="*/ 0 h 331"/>
                    <a:gd name="T24" fmla="*/ 0 w 207"/>
                    <a:gd name="T25" fmla="*/ 0 h 331"/>
                    <a:gd name="T26" fmla="*/ 0 w 207"/>
                    <a:gd name="T27" fmla="*/ 0 h 331"/>
                    <a:gd name="T28" fmla="*/ 0 w 207"/>
                    <a:gd name="T29" fmla="*/ 0 h 331"/>
                    <a:gd name="T30" fmla="*/ 0 w 207"/>
                    <a:gd name="T31" fmla="*/ 0 h 331"/>
                    <a:gd name="T32" fmla="*/ 0 w 207"/>
                    <a:gd name="T33" fmla="*/ 0 h 331"/>
                    <a:gd name="T34" fmla="*/ 0 w 207"/>
                    <a:gd name="T35" fmla="*/ 0 h 331"/>
                    <a:gd name="T36" fmla="*/ 0 w 207"/>
                    <a:gd name="T37" fmla="*/ 0 h 331"/>
                    <a:gd name="T38" fmla="*/ 0 w 207"/>
                    <a:gd name="T39" fmla="*/ 0 h 331"/>
                    <a:gd name="T40" fmla="*/ 0 w 207"/>
                    <a:gd name="T41" fmla="*/ 0 h 331"/>
                    <a:gd name="T42" fmla="*/ 0 w 207"/>
                    <a:gd name="T43" fmla="*/ 0 h 331"/>
                    <a:gd name="T44" fmla="*/ 0 w 207"/>
                    <a:gd name="T45" fmla="*/ 0 h 331"/>
                    <a:gd name="T46" fmla="*/ 0 w 207"/>
                    <a:gd name="T47" fmla="*/ 0 h 331"/>
                    <a:gd name="T48" fmla="*/ 0 w 207"/>
                    <a:gd name="T49" fmla="*/ 0 h 331"/>
                    <a:gd name="T50" fmla="*/ 0 w 207"/>
                    <a:gd name="T51" fmla="*/ 0 h 331"/>
                    <a:gd name="T52" fmla="*/ 0 w 207"/>
                    <a:gd name="T53" fmla="*/ 0 h 331"/>
                    <a:gd name="T54" fmla="*/ 0 w 207"/>
                    <a:gd name="T55" fmla="*/ 0 h 331"/>
                    <a:gd name="T56" fmla="*/ 0 w 207"/>
                    <a:gd name="T57" fmla="*/ 0 h 331"/>
                    <a:gd name="T58" fmla="*/ 0 w 207"/>
                    <a:gd name="T59" fmla="*/ 0 h 331"/>
                    <a:gd name="T60" fmla="*/ 0 w 207"/>
                    <a:gd name="T61" fmla="*/ 0 h 331"/>
                    <a:gd name="T62" fmla="*/ 0 w 207"/>
                    <a:gd name="T63" fmla="*/ 0 h 331"/>
                    <a:gd name="T64" fmla="*/ 0 w 207"/>
                    <a:gd name="T65" fmla="*/ 0 h 331"/>
                    <a:gd name="T66" fmla="*/ 0 w 207"/>
                    <a:gd name="T67" fmla="*/ 0 h 331"/>
                    <a:gd name="T68" fmla="*/ 0 w 207"/>
                    <a:gd name="T69" fmla="*/ 0 h 331"/>
                    <a:gd name="T70" fmla="*/ 0 w 207"/>
                    <a:gd name="T71" fmla="*/ 0 h 331"/>
                    <a:gd name="T72" fmla="*/ 0 w 207"/>
                    <a:gd name="T73" fmla="*/ 0 h 331"/>
                    <a:gd name="T74" fmla="*/ 0 w 207"/>
                    <a:gd name="T75" fmla="*/ 0 h 331"/>
                    <a:gd name="T76" fmla="*/ 0 w 207"/>
                    <a:gd name="T77" fmla="*/ 0 h 331"/>
                    <a:gd name="T78" fmla="*/ 0 w 207"/>
                    <a:gd name="T79" fmla="*/ 0 h 331"/>
                    <a:gd name="T80" fmla="*/ 0 w 207"/>
                    <a:gd name="T81" fmla="*/ 0 h 331"/>
                    <a:gd name="T82" fmla="*/ 0 w 207"/>
                    <a:gd name="T83" fmla="*/ 0 h 331"/>
                    <a:gd name="T84" fmla="*/ 0 w 207"/>
                    <a:gd name="T85" fmla="*/ 0 h 331"/>
                    <a:gd name="T86" fmla="*/ 0 w 207"/>
                    <a:gd name="T87" fmla="*/ 0 h 331"/>
                    <a:gd name="T88" fmla="*/ 0 w 207"/>
                    <a:gd name="T89" fmla="*/ 0 h 331"/>
                    <a:gd name="T90" fmla="*/ 0 w 207"/>
                    <a:gd name="T91" fmla="*/ 0 h 331"/>
                    <a:gd name="T92" fmla="*/ 0 w 207"/>
                    <a:gd name="T93" fmla="*/ 0 h 3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7"/>
                    <a:gd name="T142" fmla="*/ 0 h 331"/>
                    <a:gd name="T143" fmla="*/ 207 w 207"/>
                    <a:gd name="T144" fmla="*/ 331 h 33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7" h="331">
                      <a:moveTo>
                        <a:pt x="24" y="12"/>
                      </a:moveTo>
                      <a:lnTo>
                        <a:pt x="23" y="18"/>
                      </a:lnTo>
                      <a:lnTo>
                        <a:pt x="21" y="23"/>
                      </a:lnTo>
                      <a:lnTo>
                        <a:pt x="20" y="28"/>
                      </a:lnTo>
                      <a:lnTo>
                        <a:pt x="16" y="33"/>
                      </a:lnTo>
                      <a:lnTo>
                        <a:pt x="14" y="36"/>
                      </a:lnTo>
                      <a:lnTo>
                        <a:pt x="10" y="41"/>
                      </a:lnTo>
                      <a:lnTo>
                        <a:pt x="8" y="45"/>
                      </a:lnTo>
                      <a:lnTo>
                        <a:pt x="4" y="50"/>
                      </a:lnTo>
                      <a:lnTo>
                        <a:pt x="10" y="56"/>
                      </a:lnTo>
                      <a:lnTo>
                        <a:pt x="17" y="59"/>
                      </a:lnTo>
                      <a:lnTo>
                        <a:pt x="24" y="61"/>
                      </a:lnTo>
                      <a:lnTo>
                        <a:pt x="33" y="61"/>
                      </a:lnTo>
                      <a:lnTo>
                        <a:pt x="38" y="58"/>
                      </a:lnTo>
                      <a:lnTo>
                        <a:pt x="35" y="67"/>
                      </a:lnTo>
                      <a:lnTo>
                        <a:pt x="30" y="76"/>
                      </a:lnTo>
                      <a:lnTo>
                        <a:pt x="29" y="85"/>
                      </a:lnTo>
                      <a:lnTo>
                        <a:pt x="38" y="93"/>
                      </a:lnTo>
                      <a:lnTo>
                        <a:pt x="57" y="90"/>
                      </a:lnTo>
                      <a:lnTo>
                        <a:pt x="52" y="97"/>
                      </a:lnTo>
                      <a:lnTo>
                        <a:pt x="50" y="104"/>
                      </a:lnTo>
                      <a:lnTo>
                        <a:pt x="49" y="114"/>
                      </a:lnTo>
                      <a:lnTo>
                        <a:pt x="49" y="122"/>
                      </a:lnTo>
                      <a:lnTo>
                        <a:pt x="53" y="128"/>
                      </a:lnTo>
                      <a:lnTo>
                        <a:pt x="61" y="129"/>
                      </a:lnTo>
                      <a:lnTo>
                        <a:pt x="68" y="128"/>
                      </a:lnTo>
                      <a:lnTo>
                        <a:pt x="73" y="125"/>
                      </a:lnTo>
                      <a:lnTo>
                        <a:pt x="85" y="110"/>
                      </a:lnTo>
                      <a:lnTo>
                        <a:pt x="80" y="103"/>
                      </a:lnTo>
                      <a:lnTo>
                        <a:pt x="80" y="94"/>
                      </a:lnTo>
                      <a:lnTo>
                        <a:pt x="84" y="85"/>
                      </a:lnTo>
                      <a:lnTo>
                        <a:pt x="88" y="76"/>
                      </a:lnTo>
                      <a:lnTo>
                        <a:pt x="92" y="68"/>
                      </a:lnTo>
                      <a:lnTo>
                        <a:pt x="92" y="61"/>
                      </a:lnTo>
                      <a:lnTo>
                        <a:pt x="87" y="56"/>
                      </a:lnTo>
                      <a:lnTo>
                        <a:pt x="73" y="53"/>
                      </a:lnTo>
                      <a:lnTo>
                        <a:pt x="74" y="47"/>
                      </a:lnTo>
                      <a:lnTo>
                        <a:pt x="75" y="41"/>
                      </a:lnTo>
                      <a:lnTo>
                        <a:pt x="78" y="35"/>
                      </a:lnTo>
                      <a:lnTo>
                        <a:pt x="80" y="29"/>
                      </a:lnTo>
                      <a:lnTo>
                        <a:pt x="81" y="24"/>
                      </a:lnTo>
                      <a:lnTo>
                        <a:pt x="80" y="18"/>
                      </a:lnTo>
                      <a:lnTo>
                        <a:pt x="78" y="13"/>
                      </a:lnTo>
                      <a:lnTo>
                        <a:pt x="73" y="9"/>
                      </a:lnTo>
                      <a:lnTo>
                        <a:pt x="69" y="9"/>
                      </a:lnTo>
                      <a:lnTo>
                        <a:pt x="67" y="9"/>
                      </a:lnTo>
                      <a:lnTo>
                        <a:pt x="63" y="10"/>
                      </a:lnTo>
                      <a:lnTo>
                        <a:pt x="61" y="12"/>
                      </a:lnTo>
                      <a:lnTo>
                        <a:pt x="61" y="4"/>
                      </a:lnTo>
                      <a:lnTo>
                        <a:pt x="79" y="7"/>
                      </a:lnTo>
                      <a:lnTo>
                        <a:pt x="97" y="11"/>
                      </a:lnTo>
                      <a:lnTo>
                        <a:pt x="114" y="13"/>
                      </a:lnTo>
                      <a:lnTo>
                        <a:pt x="132" y="16"/>
                      </a:lnTo>
                      <a:lnTo>
                        <a:pt x="149" y="17"/>
                      </a:lnTo>
                      <a:lnTo>
                        <a:pt x="167" y="17"/>
                      </a:lnTo>
                      <a:lnTo>
                        <a:pt x="185" y="17"/>
                      </a:lnTo>
                      <a:lnTo>
                        <a:pt x="206" y="17"/>
                      </a:lnTo>
                      <a:lnTo>
                        <a:pt x="206" y="36"/>
                      </a:lnTo>
                      <a:lnTo>
                        <a:pt x="204" y="57"/>
                      </a:lnTo>
                      <a:lnTo>
                        <a:pt x="206" y="76"/>
                      </a:lnTo>
                      <a:lnTo>
                        <a:pt x="206" y="97"/>
                      </a:lnTo>
                      <a:lnTo>
                        <a:pt x="206" y="117"/>
                      </a:lnTo>
                      <a:lnTo>
                        <a:pt x="206" y="137"/>
                      </a:lnTo>
                      <a:lnTo>
                        <a:pt x="207" y="157"/>
                      </a:lnTo>
                      <a:lnTo>
                        <a:pt x="207" y="178"/>
                      </a:lnTo>
                      <a:lnTo>
                        <a:pt x="207" y="197"/>
                      </a:lnTo>
                      <a:lnTo>
                        <a:pt x="206" y="217"/>
                      </a:lnTo>
                      <a:lnTo>
                        <a:pt x="206" y="237"/>
                      </a:lnTo>
                      <a:lnTo>
                        <a:pt x="204" y="256"/>
                      </a:lnTo>
                      <a:lnTo>
                        <a:pt x="202" y="275"/>
                      </a:lnTo>
                      <a:lnTo>
                        <a:pt x="200" y="294"/>
                      </a:lnTo>
                      <a:lnTo>
                        <a:pt x="197" y="313"/>
                      </a:lnTo>
                      <a:lnTo>
                        <a:pt x="194" y="331"/>
                      </a:lnTo>
                      <a:lnTo>
                        <a:pt x="17" y="331"/>
                      </a:lnTo>
                      <a:lnTo>
                        <a:pt x="16" y="312"/>
                      </a:lnTo>
                      <a:lnTo>
                        <a:pt x="15" y="291"/>
                      </a:lnTo>
                      <a:lnTo>
                        <a:pt x="14" y="271"/>
                      </a:lnTo>
                      <a:lnTo>
                        <a:pt x="11" y="250"/>
                      </a:lnTo>
                      <a:lnTo>
                        <a:pt x="9" y="228"/>
                      </a:lnTo>
                      <a:lnTo>
                        <a:pt x="8" y="208"/>
                      </a:lnTo>
                      <a:lnTo>
                        <a:pt x="5" y="187"/>
                      </a:lnTo>
                      <a:lnTo>
                        <a:pt x="4" y="166"/>
                      </a:lnTo>
                      <a:lnTo>
                        <a:pt x="1" y="145"/>
                      </a:lnTo>
                      <a:lnTo>
                        <a:pt x="1" y="123"/>
                      </a:lnTo>
                      <a:lnTo>
                        <a:pt x="0" y="103"/>
                      </a:lnTo>
                      <a:lnTo>
                        <a:pt x="0" y="82"/>
                      </a:lnTo>
                      <a:lnTo>
                        <a:pt x="1" y="62"/>
                      </a:lnTo>
                      <a:lnTo>
                        <a:pt x="3" y="41"/>
                      </a:lnTo>
                      <a:lnTo>
                        <a:pt x="5" y="21"/>
                      </a:lnTo>
                      <a:lnTo>
                        <a:pt x="9" y="1"/>
                      </a:lnTo>
                      <a:lnTo>
                        <a:pt x="15" y="0"/>
                      </a:lnTo>
                      <a:lnTo>
                        <a:pt x="18" y="3"/>
                      </a:lnTo>
                      <a:lnTo>
                        <a:pt x="21" y="9"/>
                      </a:lnTo>
                      <a:lnTo>
                        <a:pt x="24" y="12"/>
                      </a:lnTo>
                      <a:close/>
                    </a:path>
                  </a:pathLst>
                </a:custGeom>
                <a:solidFill>
                  <a:srgbClr val="707070"/>
                </a:solidFill>
                <a:ln w="9525">
                  <a:noFill/>
                  <a:round/>
                  <a:headEnd/>
                  <a:tailEnd/>
                </a:ln>
              </p:spPr>
              <p:txBody>
                <a:bodyPr/>
                <a:lstStyle/>
                <a:p>
                  <a:endParaRPr lang="en-US" dirty="0"/>
                </a:p>
              </p:txBody>
            </p:sp>
            <p:sp>
              <p:nvSpPr>
                <p:cNvPr id="103" name="Freeform 143"/>
                <p:cNvSpPr>
                  <a:spLocks/>
                </p:cNvSpPr>
                <p:nvPr/>
              </p:nvSpPr>
              <p:spPr bwMode="auto">
                <a:xfrm>
                  <a:off x="2426" y="3597"/>
                  <a:ext cx="17" cy="38"/>
                </a:xfrm>
                <a:custGeom>
                  <a:avLst/>
                  <a:gdLst>
                    <a:gd name="T0" fmla="*/ 1 w 29"/>
                    <a:gd name="T1" fmla="*/ 1 h 65"/>
                    <a:gd name="T2" fmla="*/ 1 w 29"/>
                    <a:gd name="T3" fmla="*/ 1 h 65"/>
                    <a:gd name="T4" fmla="*/ 1 w 29"/>
                    <a:gd name="T5" fmla="*/ 1 h 65"/>
                    <a:gd name="T6" fmla="*/ 1 w 29"/>
                    <a:gd name="T7" fmla="*/ 1 h 65"/>
                    <a:gd name="T8" fmla="*/ 1 w 29"/>
                    <a:gd name="T9" fmla="*/ 1 h 65"/>
                    <a:gd name="T10" fmla="*/ 0 w 29"/>
                    <a:gd name="T11" fmla="*/ 1 h 65"/>
                    <a:gd name="T12" fmla="*/ 0 w 29"/>
                    <a:gd name="T13" fmla="*/ 1 h 65"/>
                    <a:gd name="T14" fmla="*/ 1 w 29"/>
                    <a:gd name="T15" fmla="*/ 1 h 65"/>
                    <a:gd name="T16" fmla="*/ 1 w 29"/>
                    <a:gd name="T17" fmla="*/ 1 h 65"/>
                    <a:gd name="T18" fmla="*/ 1 w 29"/>
                    <a:gd name="T19" fmla="*/ 1 h 65"/>
                    <a:gd name="T20" fmla="*/ 1 w 29"/>
                    <a:gd name="T21" fmla="*/ 1 h 65"/>
                    <a:gd name="T22" fmla="*/ 1 w 29"/>
                    <a:gd name="T23" fmla="*/ 1 h 65"/>
                    <a:gd name="T24" fmla="*/ 1 w 29"/>
                    <a:gd name="T25" fmla="*/ 0 h 65"/>
                    <a:gd name="T26" fmla="*/ 1 w 29"/>
                    <a:gd name="T27" fmla="*/ 1 h 65"/>
                    <a:gd name="T28" fmla="*/ 1 w 29"/>
                    <a:gd name="T29" fmla="*/ 1 h 65"/>
                    <a:gd name="T30" fmla="*/ 1 w 29"/>
                    <a:gd name="T31" fmla="*/ 1 h 65"/>
                    <a:gd name="T32" fmla="*/ 1 w 29"/>
                    <a:gd name="T33" fmla="*/ 1 h 65"/>
                    <a:gd name="T34" fmla="*/ 1 w 29"/>
                    <a:gd name="T35" fmla="*/ 1 h 65"/>
                    <a:gd name="T36" fmla="*/ 1 w 29"/>
                    <a:gd name="T37" fmla="*/ 1 h 65"/>
                    <a:gd name="T38" fmla="*/ 1 w 29"/>
                    <a:gd name="T39" fmla="*/ 1 h 65"/>
                    <a:gd name="T40" fmla="*/ 1 w 29"/>
                    <a:gd name="T41" fmla="*/ 1 h 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
                    <a:gd name="T64" fmla="*/ 0 h 65"/>
                    <a:gd name="T65" fmla="*/ 29 w 29"/>
                    <a:gd name="T66" fmla="*/ 65 h 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 h="65">
                      <a:moveTo>
                        <a:pt x="27" y="41"/>
                      </a:moveTo>
                      <a:lnTo>
                        <a:pt x="23" y="48"/>
                      </a:lnTo>
                      <a:lnTo>
                        <a:pt x="17" y="54"/>
                      </a:lnTo>
                      <a:lnTo>
                        <a:pt x="10" y="60"/>
                      </a:lnTo>
                      <a:lnTo>
                        <a:pt x="3" y="65"/>
                      </a:lnTo>
                      <a:lnTo>
                        <a:pt x="0" y="56"/>
                      </a:lnTo>
                      <a:lnTo>
                        <a:pt x="0" y="48"/>
                      </a:lnTo>
                      <a:lnTo>
                        <a:pt x="4" y="41"/>
                      </a:lnTo>
                      <a:lnTo>
                        <a:pt x="10" y="32"/>
                      </a:lnTo>
                      <a:lnTo>
                        <a:pt x="16" y="25"/>
                      </a:lnTo>
                      <a:lnTo>
                        <a:pt x="21" y="16"/>
                      </a:lnTo>
                      <a:lnTo>
                        <a:pt x="26" y="9"/>
                      </a:lnTo>
                      <a:lnTo>
                        <a:pt x="27" y="0"/>
                      </a:lnTo>
                      <a:lnTo>
                        <a:pt x="29" y="4"/>
                      </a:lnTo>
                      <a:lnTo>
                        <a:pt x="28" y="9"/>
                      </a:lnTo>
                      <a:lnTo>
                        <a:pt x="26" y="14"/>
                      </a:lnTo>
                      <a:lnTo>
                        <a:pt x="23" y="20"/>
                      </a:lnTo>
                      <a:lnTo>
                        <a:pt x="20" y="26"/>
                      </a:lnTo>
                      <a:lnTo>
                        <a:pt x="20" y="31"/>
                      </a:lnTo>
                      <a:lnTo>
                        <a:pt x="21" y="36"/>
                      </a:lnTo>
                      <a:lnTo>
                        <a:pt x="27" y="41"/>
                      </a:lnTo>
                      <a:close/>
                    </a:path>
                  </a:pathLst>
                </a:custGeom>
                <a:solidFill>
                  <a:srgbClr val="000000"/>
                </a:solidFill>
                <a:ln w="9525">
                  <a:noFill/>
                  <a:round/>
                  <a:headEnd/>
                  <a:tailEnd/>
                </a:ln>
              </p:spPr>
              <p:txBody>
                <a:bodyPr/>
                <a:lstStyle/>
                <a:p>
                  <a:endParaRPr lang="en-US" dirty="0"/>
                </a:p>
              </p:txBody>
            </p:sp>
          </p:grpSp>
          <p:grpSp>
            <p:nvGrpSpPr>
              <p:cNvPr id="67" name="Group 144"/>
              <p:cNvGrpSpPr>
                <a:grpSpLocks/>
              </p:cNvGrpSpPr>
              <p:nvPr/>
            </p:nvGrpSpPr>
            <p:grpSpPr bwMode="auto">
              <a:xfrm>
                <a:off x="1047" y="3347"/>
                <a:ext cx="197" cy="253"/>
                <a:chOff x="1047" y="3347"/>
                <a:chExt cx="197" cy="253"/>
              </a:xfrm>
            </p:grpSpPr>
            <p:sp>
              <p:nvSpPr>
                <p:cNvPr id="96" name="Rectangle 145"/>
                <p:cNvSpPr>
                  <a:spLocks noChangeArrowheads="1"/>
                </p:cNvSpPr>
                <p:nvPr/>
              </p:nvSpPr>
              <p:spPr bwMode="auto">
                <a:xfrm>
                  <a:off x="1082" y="3378"/>
                  <a:ext cx="118" cy="222"/>
                </a:xfrm>
                <a:prstGeom prst="rect">
                  <a:avLst/>
                </a:prstGeom>
                <a:solidFill>
                  <a:srgbClr val="4D4D4D"/>
                </a:solidFill>
                <a:ln w="12700">
                  <a:noFill/>
                  <a:miter lim="800000"/>
                  <a:headEnd/>
                  <a:tailEnd/>
                </a:ln>
              </p:spPr>
              <p:txBody>
                <a:bodyPr wrap="none" anchor="ctr"/>
                <a:lstStyle/>
                <a:p>
                  <a:endParaRPr lang="en-US" sz="1800" b="0" dirty="0">
                    <a:solidFill>
                      <a:schemeClr val="tx1"/>
                    </a:solidFill>
                    <a:latin typeface="Candara" pitchFamily="34" charset="0"/>
                  </a:endParaRPr>
                </a:p>
              </p:txBody>
            </p:sp>
            <p:sp>
              <p:nvSpPr>
                <p:cNvPr id="97" name="Freeform 146"/>
                <p:cNvSpPr>
                  <a:spLocks/>
                </p:cNvSpPr>
                <p:nvPr/>
              </p:nvSpPr>
              <p:spPr bwMode="auto">
                <a:xfrm>
                  <a:off x="1047" y="3347"/>
                  <a:ext cx="197" cy="57"/>
                </a:xfrm>
                <a:custGeom>
                  <a:avLst/>
                  <a:gdLst>
                    <a:gd name="T0" fmla="*/ 1 w 346"/>
                    <a:gd name="T1" fmla="*/ 4 h 65"/>
                    <a:gd name="T2" fmla="*/ 1 w 346"/>
                    <a:gd name="T3" fmla="*/ 5 h 65"/>
                    <a:gd name="T4" fmla="*/ 1 w 346"/>
                    <a:gd name="T5" fmla="*/ 6 h 65"/>
                    <a:gd name="T6" fmla="*/ 1 w 346"/>
                    <a:gd name="T7" fmla="*/ 6 h 65"/>
                    <a:gd name="T8" fmla="*/ 1 w 346"/>
                    <a:gd name="T9" fmla="*/ 7 h 65"/>
                    <a:gd name="T10" fmla="*/ 1 w 346"/>
                    <a:gd name="T11" fmla="*/ 7 h 65"/>
                    <a:gd name="T12" fmla="*/ 1 w 346"/>
                    <a:gd name="T13" fmla="*/ 7 h 65"/>
                    <a:gd name="T14" fmla="*/ 1 w 346"/>
                    <a:gd name="T15" fmla="*/ 8 h 65"/>
                    <a:gd name="T16" fmla="*/ 1 w 346"/>
                    <a:gd name="T17" fmla="*/ 8 h 65"/>
                    <a:gd name="T18" fmla="*/ 1 w 346"/>
                    <a:gd name="T19" fmla="*/ 7 h 65"/>
                    <a:gd name="T20" fmla="*/ 1 w 346"/>
                    <a:gd name="T21" fmla="*/ 7 h 65"/>
                    <a:gd name="T22" fmla="*/ 1 w 346"/>
                    <a:gd name="T23" fmla="*/ 7 h 65"/>
                    <a:gd name="T24" fmla="*/ 1 w 346"/>
                    <a:gd name="T25" fmla="*/ 7 h 65"/>
                    <a:gd name="T26" fmla="*/ 1 w 346"/>
                    <a:gd name="T27" fmla="*/ 6 h 65"/>
                    <a:gd name="T28" fmla="*/ 1 w 346"/>
                    <a:gd name="T29" fmla="*/ 6 h 65"/>
                    <a:gd name="T30" fmla="*/ 1 w 346"/>
                    <a:gd name="T31" fmla="*/ 5 h 65"/>
                    <a:gd name="T32" fmla="*/ 1 w 346"/>
                    <a:gd name="T33" fmla="*/ 4 h 65"/>
                    <a:gd name="T34" fmla="*/ 1 w 346"/>
                    <a:gd name="T35" fmla="*/ 4 h 65"/>
                    <a:gd name="T36" fmla="*/ 1 w 346"/>
                    <a:gd name="T37" fmla="*/ 4 h 65"/>
                    <a:gd name="T38" fmla="*/ 1 w 346"/>
                    <a:gd name="T39" fmla="*/ 4 h 65"/>
                    <a:gd name="T40" fmla="*/ 1 w 346"/>
                    <a:gd name="T41" fmla="*/ 4 h 65"/>
                    <a:gd name="T42" fmla="*/ 1 w 346"/>
                    <a:gd name="T43" fmla="*/ 4 h 65"/>
                    <a:gd name="T44" fmla="*/ 1 w 346"/>
                    <a:gd name="T45" fmla="*/ 4 h 65"/>
                    <a:gd name="T46" fmla="*/ 0 w 346"/>
                    <a:gd name="T47" fmla="*/ 4 h 65"/>
                    <a:gd name="T48" fmla="*/ 1 w 346"/>
                    <a:gd name="T49" fmla="*/ 0 h 65"/>
                    <a:gd name="T50" fmla="*/ 1 w 346"/>
                    <a:gd name="T51" fmla="*/ 1 h 65"/>
                    <a:gd name="T52" fmla="*/ 1 w 346"/>
                    <a:gd name="T53" fmla="*/ 3 h 65"/>
                    <a:gd name="T54" fmla="*/ 1 w 346"/>
                    <a:gd name="T55" fmla="*/ 4 h 65"/>
                    <a:gd name="T56" fmla="*/ 1 w 346"/>
                    <a:gd name="T57" fmla="*/ 4 h 65"/>
                    <a:gd name="T58" fmla="*/ 1 w 346"/>
                    <a:gd name="T59" fmla="*/ 4 h 65"/>
                    <a:gd name="T60" fmla="*/ 1 w 346"/>
                    <a:gd name="T61" fmla="*/ 4 h 65"/>
                    <a:gd name="T62" fmla="*/ 1 w 346"/>
                    <a:gd name="T63" fmla="*/ 4 h 65"/>
                    <a:gd name="T64" fmla="*/ 1 w 346"/>
                    <a:gd name="T65" fmla="*/ 4 h 65"/>
                    <a:gd name="T66" fmla="*/ 1 w 346"/>
                    <a:gd name="T67" fmla="*/ 4 h 65"/>
                    <a:gd name="T68" fmla="*/ 1 w 346"/>
                    <a:gd name="T69" fmla="*/ 4 h 65"/>
                    <a:gd name="T70" fmla="*/ 1 w 346"/>
                    <a:gd name="T71" fmla="*/ 4 h 65"/>
                    <a:gd name="T72" fmla="*/ 1 w 346"/>
                    <a:gd name="T73" fmla="*/ 4 h 65"/>
                    <a:gd name="T74" fmla="*/ 1 w 346"/>
                    <a:gd name="T75" fmla="*/ 4 h 65"/>
                    <a:gd name="T76" fmla="*/ 1 w 346"/>
                    <a:gd name="T77" fmla="*/ 4 h 65"/>
                    <a:gd name="T78" fmla="*/ 1 w 346"/>
                    <a:gd name="T79" fmla="*/ 4 h 65"/>
                    <a:gd name="T80" fmla="*/ 1 w 346"/>
                    <a:gd name="T81" fmla="*/ 4 h 6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6"/>
                    <a:gd name="T124" fmla="*/ 0 h 65"/>
                    <a:gd name="T125" fmla="*/ 346 w 346"/>
                    <a:gd name="T126" fmla="*/ 65 h 6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6" h="65">
                      <a:moveTo>
                        <a:pt x="346" y="33"/>
                      </a:moveTo>
                      <a:lnTo>
                        <a:pt x="343" y="44"/>
                      </a:lnTo>
                      <a:lnTo>
                        <a:pt x="334" y="51"/>
                      </a:lnTo>
                      <a:lnTo>
                        <a:pt x="324" y="56"/>
                      </a:lnTo>
                      <a:lnTo>
                        <a:pt x="314" y="61"/>
                      </a:lnTo>
                      <a:lnTo>
                        <a:pt x="293" y="63"/>
                      </a:lnTo>
                      <a:lnTo>
                        <a:pt x="273" y="64"/>
                      </a:lnTo>
                      <a:lnTo>
                        <a:pt x="253" y="65"/>
                      </a:lnTo>
                      <a:lnTo>
                        <a:pt x="233" y="65"/>
                      </a:lnTo>
                      <a:lnTo>
                        <a:pt x="214" y="64"/>
                      </a:lnTo>
                      <a:lnTo>
                        <a:pt x="193" y="63"/>
                      </a:lnTo>
                      <a:lnTo>
                        <a:pt x="174" y="61"/>
                      </a:lnTo>
                      <a:lnTo>
                        <a:pt x="154" y="58"/>
                      </a:lnTo>
                      <a:lnTo>
                        <a:pt x="135" y="54"/>
                      </a:lnTo>
                      <a:lnTo>
                        <a:pt x="116" y="51"/>
                      </a:lnTo>
                      <a:lnTo>
                        <a:pt x="98" y="47"/>
                      </a:lnTo>
                      <a:lnTo>
                        <a:pt x="80" y="41"/>
                      </a:lnTo>
                      <a:lnTo>
                        <a:pt x="60" y="36"/>
                      </a:lnTo>
                      <a:lnTo>
                        <a:pt x="43" y="30"/>
                      </a:lnTo>
                      <a:lnTo>
                        <a:pt x="25" y="24"/>
                      </a:lnTo>
                      <a:lnTo>
                        <a:pt x="8" y="17"/>
                      </a:lnTo>
                      <a:lnTo>
                        <a:pt x="6" y="12"/>
                      </a:lnTo>
                      <a:lnTo>
                        <a:pt x="2" y="9"/>
                      </a:lnTo>
                      <a:lnTo>
                        <a:pt x="0" y="4"/>
                      </a:lnTo>
                      <a:lnTo>
                        <a:pt x="3" y="0"/>
                      </a:lnTo>
                      <a:lnTo>
                        <a:pt x="25" y="1"/>
                      </a:lnTo>
                      <a:lnTo>
                        <a:pt x="47" y="3"/>
                      </a:lnTo>
                      <a:lnTo>
                        <a:pt x="69" y="4"/>
                      </a:lnTo>
                      <a:lnTo>
                        <a:pt x="90" y="6"/>
                      </a:lnTo>
                      <a:lnTo>
                        <a:pt x="112" y="7"/>
                      </a:lnTo>
                      <a:lnTo>
                        <a:pt x="133" y="10"/>
                      </a:lnTo>
                      <a:lnTo>
                        <a:pt x="154" y="12"/>
                      </a:lnTo>
                      <a:lnTo>
                        <a:pt x="176" y="15"/>
                      </a:lnTo>
                      <a:lnTo>
                        <a:pt x="197" y="17"/>
                      </a:lnTo>
                      <a:lnTo>
                        <a:pt x="218" y="19"/>
                      </a:lnTo>
                      <a:lnTo>
                        <a:pt x="240" y="22"/>
                      </a:lnTo>
                      <a:lnTo>
                        <a:pt x="261" y="24"/>
                      </a:lnTo>
                      <a:lnTo>
                        <a:pt x="282" y="27"/>
                      </a:lnTo>
                      <a:lnTo>
                        <a:pt x="304" y="28"/>
                      </a:lnTo>
                      <a:lnTo>
                        <a:pt x="325" y="30"/>
                      </a:lnTo>
                      <a:lnTo>
                        <a:pt x="346" y="33"/>
                      </a:lnTo>
                      <a:close/>
                    </a:path>
                  </a:pathLst>
                </a:custGeom>
                <a:solidFill>
                  <a:srgbClr val="333333"/>
                </a:solidFill>
                <a:ln w="9525">
                  <a:noFill/>
                  <a:round/>
                  <a:headEnd/>
                  <a:tailEnd/>
                </a:ln>
              </p:spPr>
              <p:txBody>
                <a:bodyPr/>
                <a:lstStyle/>
                <a:p>
                  <a:endParaRPr lang="en-US" dirty="0"/>
                </a:p>
              </p:txBody>
            </p:sp>
            <p:sp>
              <p:nvSpPr>
                <p:cNvPr id="98" name="Freeform 147"/>
                <p:cNvSpPr>
                  <a:spLocks/>
                </p:cNvSpPr>
                <p:nvPr/>
              </p:nvSpPr>
              <p:spPr bwMode="auto">
                <a:xfrm>
                  <a:off x="1088" y="3387"/>
                  <a:ext cx="108" cy="213"/>
                </a:xfrm>
                <a:custGeom>
                  <a:avLst/>
                  <a:gdLst>
                    <a:gd name="T0" fmla="*/ 1 w 207"/>
                    <a:gd name="T1" fmla="*/ 1 h 331"/>
                    <a:gd name="T2" fmla="*/ 1 w 207"/>
                    <a:gd name="T3" fmla="*/ 1 h 331"/>
                    <a:gd name="T4" fmla="*/ 1 w 207"/>
                    <a:gd name="T5" fmla="*/ 1 h 331"/>
                    <a:gd name="T6" fmla="*/ 1 w 207"/>
                    <a:gd name="T7" fmla="*/ 1 h 331"/>
                    <a:gd name="T8" fmla="*/ 1 w 207"/>
                    <a:gd name="T9" fmla="*/ 1 h 331"/>
                    <a:gd name="T10" fmla="*/ 1 w 207"/>
                    <a:gd name="T11" fmla="*/ 1 h 331"/>
                    <a:gd name="T12" fmla="*/ 1 w 207"/>
                    <a:gd name="T13" fmla="*/ 1 h 331"/>
                    <a:gd name="T14" fmla="*/ 1 w 207"/>
                    <a:gd name="T15" fmla="*/ 1 h 331"/>
                    <a:gd name="T16" fmla="*/ 1 w 207"/>
                    <a:gd name="T17" fmla="*/ 1 h 331"/>
                    <a:gd name="T18" fmla="*/ 1 w 207"/>
                    <a:gd name="T19" fmla="*/ 1 h 331"/>
                    <a:gd name="T20" fmla="*/ 1 w 207"/>
                    <a:gd name="T21" fmla="*/ 1 h 331"/>
                    <a:gd name="T22" fmla="*/ 1 w 207"/>
                    <a:gd name="T23" fmla="*/ 1 h 331"/>
                    <a:gd name="T24" fmla="*/ 1 w 207"/>
                    <a:gd name="T25" fmla="*/ 1 h 331"/>
                    <a:gd name="T26" fmla="*/ 1 w 207"/>
                    <a:gd name="T27" fmla="*/ 1 h 331"/>
                    <a:gd name="T28" fmla="*/ 1 w 207"/>
                    <a:gd name="T29" fmla="*/ 1 h 331"/>
                    <a:gd name="T30" fmla="*/ 1 w 207"/>
                    <a:gd name="T31" fmla="*/ 1 h 331"/>
                    <a:gd name="T32" fmla="*/ 1 w 207"/>
                    <a:gd name="T33" fmla="*/ 1 h 331"/>
                    <a:gd name="T34" fmla="*/ 1 w 207"/>
                    <a:gd name="T35" fmla="*/ 1 h 331"/>
                    <a:gd name="T36" fmla="*/ 1 w 207"/>
                    <a:gd name="T37" fmla="*/ 1 h 331"/>
                    <a:gd name="T38" fmla="*/ 1 w 207"/>
                    <a:gd name="T39" fmla="*/ 1 h 331"/>
                    <a:gd name="T40" fmla="*/ 1 w 207"/>
                    <a:gd name="T41" fmla="*/ 1 h 331"/>
                    <a:gd name="T42" fmla="*/ 1 w 207"/>
                    <a:gd name="T43" fmla="*/ 1 h 331"/>
                    <a:gd name="T44" fmla="*/ 1 w 207"/>
                    <a:gd name="T45" fmla="*/ 1 h 331"/>
                    <a:gd name="T46" fmla="*/ 1 w 207"/>
                    <a:gd name="T47" fmla="*/ 1 h 331"/>
                    <a:gd name="T48" fmla="*/ 1 w 207"/>
                    <a:gd name="T49" fmla="*/ 1 h 331"/>
                    <a:gd name="T50" fmla="*/ 1 w 207"/>
                    <a:gd name="T51" fmla="*/ 1 h 331"/>
                    <a:gd name="T52" fmla="*/ 1 w 207"/>
                    <a:gd name="T53" fmla="*/ 1 h 331"/>
                    <a:gd name="T54" fmla="*/ 1 w 207"/>
                    <a:gd name="T55" fmla="*/ 1 h 331"/>
                    <a:gd name="T56" fmla="*/ 1 w 207"/>
                    <a:gd name="T57" fmla="*/ 1 h 331"/>
                    <a:gd name="T58" fmla="*/ 1 w 207"/>
                    <a:gd name="T59" fmla="*/ 1 h 331"/>
                    <a:gd name="T60" fmla="*/ 1 w 207"/>
                    <a:gd name="T61" fmla="*/ 1 h 331"/>
                    <a:gd name="T62" fmla="*/ 1 w 207"/>
                    <a:gd name="T63" fmla="*/ 1 h 331"/>
                    <a:gd name="T64" fmla="*/ 1 w 207"/>
                    <a:gd name="T65" fmla="*/ 1 h 331"/>
                    <a:gd name="T66" fmla="*/ 1 w 207"/>
                    <a:gd name="T67" fmla="*/ 1 h 331"/>
                    <a:gd name="T68" fmla="*/ 1 w 207"/>
                    <a:gd name="T69" fmla="*/ 1 h 331"/>
                    <a:gd name="T70" fmla="*/ 1 w 207"/>
                    <a:gd name="T71" fmla="*/ 1 h 331"/>
                    <a:gd name="T72" fmla="*/ 1 w 207"/>
                    <a:gd name="T73" fmla="*/ 1 h 331"/>
                    <a:gd name="T74" fmla="*/ 1 w 207"/>
                    <a:gd name="T75" fmla="*/ 1 h 331"/>
                    <a:gd name="T76" fmla="*/ 1 w 207"/>
                    <a:gd name="T77" fmla="*/ 1 h 331"/>
                    <a:gd name="T78" fmla="*/ 1 w 207"/>
                    <a:gd name="T79" fmla="*/ 1 h 331"/>
                    <a:gd name="T80" fmla="*/ 1 w 207"/>
                    <a:gd name="T81" fmla="*/ 1 h 331"/>
                    <a:gd name="T82" fmla="*/ 1 w 207"/>
                    <a:gd name="T83" fmla="*/ 1 h 331"/>
                    <a:gd name="T84" fmla="*/ 0 w 207"/>
                    <a:gd name="T85" fmla="*/ 1 h 331"/>
                    <a:gd name="T86" fmla="*/ 1 w 207"/>
                    <a:gd name="T87" fmla="*/ 1 h 331"/>
                    <a:gd name="T88" fmla="*/ 1 w 207"/>
                    <a:gd name="T89" fmla="*/ 1 h 331"/>
                    <a:gd name="T90" fmla="*/ 1 w 207"/>
                    <a:gd name="T91" fmla="*/ 1 h 331"/>
                    <a:gd name="T92" fmla="*/ 1 w 207"/>
                    <a:gd name="T93" fmla="*/ 1 h 3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07"/>
                    <a:gd name="T142" fmla="*/ 0 h 331"/>
                    <a:gd name="T143" fmla="*/ 207 w 207"/>
                    <a:gd name="T144" fmla="*/ 331 h 33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07" h="331">
                      <a:moveTo>
                        <a:pt x="24" y="12"/>
                      </a:moveTo>
                      <a:lnTo>
                        <a:pt x="23" y="18"/>
                      </a:lnTo>
                      <a:lnTo>
                        <a:pt x="21" y="23"/>
                      </a:lnTo>
                      <a:lnTo>
                        <a:pt x="20" y="28"/>
                      </a:lnTo>
                      <a:lnTo>
                        <a:pt x="16" y="33"/>
                      </a:lnTo>
                      <a:lnTo>
                        <a:pt x="14" y="36"/>
                      </a:lnTo>
                      <a:lnTo>
                        <a:pt x="10" y="41"/>
                      </a:lnTo>
                      <a:lnTo>
                        <a:pt x="8" y="45"/>
                      </a:lnTo>
                      <a:lnTo>
                        <a:pt x="4" y="50"/>
                      </a:lnTo>
                      <a:lnTo>
                        <a:pt x="10" y="56"/>
                      </a:lnTo>
                      <a:lnTo>
                        <a:pt x="17" y="59"/>
                      </a:lnTo>
                      <a:lnTo>
                        <a:pt x="24" y="61"/>
                      </a:lnTo>
                      <a:lnTo>
                        <a:pt x="33" y="61"/>
                      </a:lnTo>
                      <a:lnTo>
                        <a:pt x="38" y="58"/>
                      </a:lnTo>
                      <a:lnTo>
                        <a:pt x="35" y="67"/>
                      </a:lnTo>
                      <a:lnTo>
                        <a:pt x="30" y="76"/>
                      </a:lnTo>
                      <a:lnTo>
                        <a:pt x="29" y="85"/>
                      </a:lnTo>
                      <a:lnTo>
                        <a:pt x="38" y="93"/>
                      </a:lnTo>
                      <a:lnTo>
                        <a:pt x="57" y="90"/>
                      </a:lnTo>
                      <a:lnTo>
                        <a:pt x="52" y="97"/>
                      </a:lnTo>
                      <a:lnTo>
                        <a:pt x="50" y="104"/>
                      </a:lnTo>
                      <a:lnTo>
                        <a:pt x="49" y="114"/>
                      </a:lnTo>
                      <a:lnTo>
                        <a:pt x="49" y="122"/>
                      </a:lnTo>
                      <a:lnTo>
                        <a:pt x="53" y="128"/>
                      </a:lnTo>
                      <a:lnTo>
                        <a:pt x="61" y="129"/>
                      </a:lnTo>
                      <a:lnTo>
                        <a:pt x="68" y="128"/>
                      </a:lnTo>
                      <a:lnTo>
                        <a:pt x="73" y="125"/>
                      </a:lnTo>
                      <a:lnTo>
                        <a:pt x="85" y="110"/>
                      </a:lnTo>
                      <a:lnTo>
                        <a:pt x="80" y="103"/>
                      </a:lnTo>
                      <a:lnTo>
                        <a:pt x="80" y="94"/>
                      </a:lnTo>
                      <a:lnTo>
                        <a:pt x="84" y="85"/>
                      </a:lnTo>
                      <a:lnTo>
                        <a:pt x="88" y="76"/>
                      </a:lnTo>
                      <a:lnTo>
                        <a:pt x="92" y="68"/>
                      </a:lnTo>
                      <a:lnTo>
                        <a:pt x="92" y="61"/>
                      </a:lnTo>
                      <a:lnTo>
                        <a:pt x="87" y="56"/>
                      </a:lnTo>
                      <a:lnTo>
                        <a:pt x="73" y="53"/>
                      </a:lnTo>
                      <a:lnTo>
                        <a:pt x="74" y="47"/>
                      </a:lnTo>
                      <a:lnTo>
                        <a:pt x="75" y="41"/>
                      </a:lnTo>
                      <a:lnTo>
                        <a:pt x="78" y="35"/>
                      </a:lnTo>
                      <a:lnTo>
                        <a:pt x="80" y="29"/>
                      </a:lnTo>
                      <a:lnTo>
                        <a:pt x="81" y="24"/>
                      </a:lnTo>
                      <a:lnTo>
                        <a:pt x="80" y="18"/>
                      </a:lnTo>
                      <a:lnTo>
                        <a:pt x="78" y="13"/>
                      </a:lnTo>
                      <a:lnTo>
                        <a:pt x="73" y="9"/>
                      </a:lnTo>
                      <a:lnTo>
                        <a:pt x="69" y="9"/>
                      </a:lnTo>
                      <a:lnTo>
                        <a:pt x="67" y="9"/>
                      </a:lnTo>
                      <a:lnTo>
                        <a:pt x="63" y="10"/>
                      </a:lnTo>
                      <a:lnTo>
                        <a:pt x="61" y="12"/>
                      </a:lnTo>
                      <a:lnTo>
                        <a:pt x="61" y="4"/>
                      </a:lnTo>
                      <a:lnTo>
                        <a:pt x="79" y="7"/>
                      </a:lnTo>
                      <a:lnTo>
                        <a:pt x="97" y="11"/>
                      </a:lnTo>
                      <a:lnTo>
                        <a:pt x="114" y="13"/>
                      </a:lnTo>
                      <a:lnTo>
                        <a:pt x="132" y="16"/>
                      </a:lnTo>
                      <a:lnTo>
                        <a:pt x="149" y="17"/>
                      </a:lnTo>
                      <a:lnTo>
                        <a:pt x="167" y="17"/>
                      </a:lnTo>
                      <a:lnTo>
                        <a:pt x="185" y="17"/>
                      </a:lnTo>
                      <a:lnTo>
                        <a:pt x="206" y="17"/>
                      </a:lnTo>
                      <a:lnTo>
                        <a:pt x="206" y="36"/>
                      </a:lnTo>
                      <a:lnTo>
                        <a:pt x="204" y="57"/>
                      </a:lnTo>
                      <a:lnTo>
                        <a:pt x="206" y="76"/>
                      </a:lnTo>
                      <a:lnTo>
                        <a:pt x="206" y="97"/>
                      </a:lnTo>
                      <a:lnTo>
                        <a:pt x="206" y="117"/>
                      </a:lnTo>
                      <a:lnTo>
                        <a:pt x="206" y="137"/>
                      </a:lnTo>
                      <a:lnTo>
                        <a:pt x="207" y="157"/>
                      </a:lnTo>
                      <a:lnTo>
                        <a:pt x="207" y="178"/>
                      </a:lnTo>
                      <a:lnTo>
                        <a:pt x="207" y="197"/>
                      </a:lnTo>
                      <a:lnTo>
                        <a:pt x="206" y="217"/>
                      </a:lnTo>
                      <a:lnTo>
                        <a:pt x="206" y="237"/>
                      </a:lnTo>
                      <a:lnTo>
                        <a:pt x="204" y="256"/>
                      </a:lnTo>
                      <a:lnTo>
                        <a:pt x="202" y="275"/>
                      </a:lnTo>
                      <a:lnTo>
                        <a:pt x="200" y="294"/>
                      </a:lnTo>
                      <a:lnTo>
                        <a:pt x="197" y="313"/>
                      </a:lnTo>
                      <a:lnTo>
                        <a:pt x="194" y="331"/>
                      </a:lnTo>
                      <a:lnTo>
                        <a:pt x="17" y="331"/>
                      </a:lnTo>
                      <a:lnTo>
                        <a:pt x="16" y="312"/>
                      </a:lnTo>
                      <a:lnTo>
                        <a:pt x="15" y="291"/>
                      </a:lnTo>
                      <a:lnTo>
                        <a:pt x="14" y="271"/>
                      </a:lnTo>
                      <a:lnTo>
                        <a:pt x="11" y="250"/>
                      </a:lnTo>
                      <a:lnTo>
                        <a:pt x="9" y="228"/>
                      </a:lnTo>
                      <a:lnTo>
                        <a:pt x="8" y="208"/>
                      </a:lnTo>
                      <a:lnTo>
                        <a:pt x="5" y="187"/>
                      </a:lnTo>
                      <a:lnTo>
                        <a:pt x="4" y="166"/>
                      </a:lnTo>
                      <a:lnTo>
                        <a:pt x="1" y="145"/>
                      </a:lnTo>
                      <a:lnTo>
                        <a:pt x="1" y="123"/>
                      </a:lnTo>
                      <a:lnTo>
                        <a:pt x="0" y="103"/>
                      </a:lnTo>
                      <a:lnTo>
                        <a:pt x="0" y="82"/>
                      </a:lnTo>
                      <a:lnTo>
                        <a:pt x="1" y="62"/>
                      </a:lnTo>
                      <a:lnTo>
                        <a:pt x="3" y="41"/>
                      </a:lnTo>
                      <a:lnTo>
                        <a:pt x="5" y="21"/>
                      </a:lnTo>
                      <a:lnTo>
                        <a:pt x="9" y="1"/>
                      </a:lnTo>
                      <a:lnTo>
                        <a:pt x="15" y="0"/>
                      </a:lnTo>
                      <a:lnTo>
                        <a:pt x="18" y="3"/>
                      </a:lnTo>
                      <a:lnTo>
                        <a:pt x="21" y="9"/>
                      </a:lnTo>
                      <a:lnTo>
                        <a:pt x="24" y="12"/>
                      </a:lnTo>
                      <a:close/>
                    </a:path>
                  </a:pathLst>
                </a:custGeom>
                <a:solidFill>
                  <a:srgbClr val="707070"/>
                </a:solidFill>
                <a:ln w="9525">
                  <a:noFill/>
                  <a:round/>
                  <a:headEnd/>
                  <a:tailEnd/>
                </a:ln>
              </p:spPr>
              <p:txBody>
                <a:bodyPr/>
                <a:lstStyle/>
                <a:p>
                  <a:endParaRPr lang="en-US" dirty="0"/>
                </a:p>
              </p:txBody>
            </p:sp>
            <p:sp>
              <p:nvSpPr>
                <p:cNvPr id="99" name="Freeform 148"/>
                <p:cNvSpPr>
                  <a:spLocks/>
                </p:cNvSpPr>
                <p:nvPr/>
              </p:nvSpPr>
              <p:spPr bwMode="auto">
                <a:xfrm>
                  <a:off x="1121" y="3481"/>
                  <a:ext cx="17" cy="38"/>
                </a:xfrm>
                <a:custGeom>
                  <a:avLst/>
                  <a:gdLst>
                    <a:gd name="T0" fmla="*/ 1 w 29"/>
                    <a:gd name="T1" fmla="*/ 1 h 65"/>
                    <a:gd name="T2" fmla="*/ 1 w 29"/>
                    <a:gd name="T3" fmla="*/ 1 h 65"/>
                    <a:gd name="T4" fmla="*/ 1 w 29"/>
                    <a:gd name="T5" fmla="*/ 1 h 65"/>
                    <a:gd name="T6" fmla="*/ 1 w 29"/>
                    <a:gd name="T7" fmla="*/ 1 h 65"/>
                    <a:gd name="T8" fmla="*/ 1 w 29"/>
                    <a:gd name="T9" fmla="*/ 1 h 65"/>
                    <a:gd name="T10" fmla="*/ 0 w 29"/>
                    <a:gd name="T11" fmla="*/ 1 h 65"/>
                    <a:gd name="T12" fmla="*/ 0 w 29"/>
                    <a:gd name="T13" fmla="*/ 1 h 65"/>
                    <a:gd name="T14" fmla="*/ 1 w 29"/>
                    <a:gd name="T15" fmla="*/ 1 h 65"/>
                    <a:gd name="T16" fmla="*/ 1 w 29"/>
                    <a:gd name="T17" fmla="*/ 1 h 65"/>
                    <a:gd name="T18" fmla="*/ 1 w 29"/>
                    <a:gd name="T19" fmla="*/ 1 h 65"/>
                    <a:gd name="T20" fmla="*/ 1 w 29"/>
                    <a:gd name="T21" fmla="*/ 1 h 65"/>
                    <a:gd name="T22" fmla="*/ 1 w 29"/>
                    <a:gd name="T23" fmla="*/ 1 h 65"/>
                    <a:gd name="T24" fmla="*/ 1 w 29"/>
                    <a:gd name="T25" fmla="*/ 0 h 65"/>
                    <a:gd name="T26" fmla="*/ 1 w 29"/>
                    <a:gd name="T27" fmla="*/ 1 h 65"/>
                    <a:gd name="T28" fmla="*/ 1 w 29"/>
                    <a:gd name="T29" fmla="*/ 1 h 65"/>
                    <a:gd name="T30" fmla="*/ 1 w 29"/>
                    <a:gd name="T31" fmla="*/ 1 h 65"/>
                    <a:gd name="T32" fmla="*/ 1 w 29"/>
                    <a:gd name="T33" fmla="*/ 1 h 65"/>
                    <a:gd name="T34" fmla="*/ 1 w 29"/>
                    <a:gd name="T35" fmla="*/ 1 h 65"/>
                    <a:gd name="T36" fmla="*/ 1 w 29"/>
                    <a:gd name="T37" fmla="*/ 1 h 65"/>
                    <a:gd name="T38" fmla="*/ 1 w 29"/>
                    <a:gd name="T39" fmla="*/ 1 h 65"/>
                    <a:gd name="T40" fmla="*/ 1 w 29"/>
                    <a:gd name="T41" fmla="*/ 1 h 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
                    <a:gd name="T64" fmla="*/ 0 h 65"/>
                    <a:gd name="T65" fmla="*/ 29 w 29"/>
                    <a:gd name="T66" fmla="*/ 65 h 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 h="65">
                      <a:moveTo>
                        <a:pt x="27" y="41"/>
                      </a:moveTo>
                      <a:lnTo>
                        <a:pt x="23" y="48"/>
                      </a:lnTo>
                      <a:lnTo>
                        <a:pt x="17" y="54"/>
                      </a:lnTo>
                      <a:lnTo>
                        <a:pt x="10" y="60"/>
                      </a:lnTo>
                      <a:lnTo>
                        <a:pt x="3" y="65"/>
                      </a:lnTo>
                      <a:lnTo>
                        <a:pt x="0" y="56"/>
                      </a:lnTo>
                      <a:lnTo>
                        <a:pt x="0" y="48"/>
                      </a:lnTo>
                      <a:lnTo>
                        <a:pt x="4" y="41"/>
                      </a:lnTo>
                      <a:lnTo>
                        <a:pt x="10" y="32"/>
                      </a:lnTo>
                      <a:lnTo>
                        <a:pt x="16" y="25"/>
                      </a:lnTo>
                      <a:lnTo>
                        <a:pt x="21" y="16"/>
                      </a:lnTo>
                      <a:lnTo>
                        <a:pt x="26" y="9"/>
                      </a:lnTo>
                      <a:lnTo>
                        <a:pt x="27" y="0"/>
                      </a:lnTo>
                      <a:lnTo>
                        <a:pt x="29" y="4"/>
                      </a:lnTo>
                      <a:lnTo>
                        <a:pt x="28" y="9"/>
                      </a:lnTo>
                      <a:lnTo>
                        <a:pt x="26" y="14"/>
                      </a:lnTo>
                      <a:lnTo>
                        <a:pt x="23" y="20"/>
                      </a:lnTo>
                      <a:lnTo>
                        <a:pt x="20" y="26"/>
                      </a:lnTo>
                      <a:lnTo>
                        <a:pt x="20" y="31"/>
                      </a:lnTo>
                      <a:lnTo>
                        <a:pt x="21" y="36"/>
                      </a:lnTo>
                      <a:lnTo>
                        <a:pt x="27" y="41"/>
                      </a:lnTo>
                      <a:close/>
                    </a:path>
                  </a:pathLst>
                </a:custGeom>
                <a:solidFill>
                  <a:srgbClr val="000000"/>
                </a:solidFill>
                <a:ln w="9525">
                  <a:noFill/>
                  <a:round/>
                  <a:headEnd/>
                  <a:tailEnd/>
                </a:ln>
              </p:spPr>
              <p:txBody>
                <a:bodyPr/>
                <a:lstStyle/>
                <a:p>
                  <a:endParaRPr lang="en-US" dirty="0"/>
                </a:p>
              </p:txBody>
            </p:sp>
          </p:grpSp>
          <p:sp>
            <p:nvSpPr>
              <p:cNvPr id="68" name="Freeform 149"/>
              <p:cNvSpPr>
                <a:spLocks/>
              </p:cNvSpPr>
              <p:nvPr/>
            </p:nvSpPr>
            <p:spPr bwMode="auto">
              <a:xfrm>
                <a:off x="881" y="2800"/>
                <a:ext cx="4263" cy="603"/>
              </a:xfrm>
              <a:custGeom>
                <a:avLst/>
                <a:gdLst>
                  <a:gd name="T0" fmla="*/ 0 w 4263"/>
                  <a:gd name="T1" fmla="*/ 0 h 601"/>
                  <a:gd name="T2" fmla="*/ 4263 w 4263"/>
                  <a:gd name="T3" fmla="*/ 236 h 601"/>
                  <a:gd name="T4" fmla="*/ 4149 w 4263"/>
                  <a:gd name="T5" fmla="*/ 601 h 601"/>
                  <a:gd name="T6" fmla="*/ 7 w 4263"/>
                  <a:gd name="T7" fmla="*/ 279 h 601"/>
                  <a:gd name="T8" fmla="*/ 0 w 4263"/>
                  <a:gd name="T9" fmla="*/ 0 h 601"/>
                </a:gdLst>
                <a:ahLst/>
                <a:cxnLst>
                  <a:cxn ang="0">
                    <a:pos x="T0" y="T1"/>
                  </a:cxn>
                  <a:cxn ang="0">
                    <a:pos x="T2" y="T3"/>
                  </a:cxn>
                  <a:cxn ang="0">
                    <a:pos x="T4" y="T5"/>
                  </a:cxn>
                  <a:cxn ang="0">
                    <a:pos x="T6" y="T7"/>
                  </a:cxn>
                  <a:cxn ang="0">
                    <a:pos x="T8" y="T9"/>
                  </a:cxn>
                </a:cxnLst>
                <a:rect l="0" t="0" r="r" b="b"/>
                <a:pathLst>
                  <a:path w="4263" h="601">
                    <a:moveTo>
                      <a:pt x="0" y="0"/>
                    </a:moveTo>
                    <a:lnTo>
                      <a:pt x="4263" y="236"/>
                    </a:lnTo>
                    <a:lnTo>
                      <a:pt x="4149" y="601"/>
                    </a:lnTo>
                    <a:lnTo>
                      <a:pt x="7" y="279"/>
                    </a:lnTo>
                    <a:lnTo>
                      <a:pt x="0" y="0"/>
                    </a:lnTo>
                    <a:close/>
                  </a:path>
                </a:pathLst>
              </a:custGeom>
              <a:gradFill rotWithShape="0">
                <a:gsLst>
                  <a:gs pos="0">
                    <a:schemeClr val="tx2">
                      <a:gamma/>
                      <a:shade val="46275"/>
                      <a:invGamma/>
                    </a:schemeClr>
                  </a:gs>
                  <a:gs pos="100000">
                    <a:schemeClr val="tx2"/>
                  </a:gs>
                </a:gsLst>
                <a:lin ang="5400000" scaled="1"/>
              </a:gradFill>
              <a:ln w="12700" cap="flat" cmpd="sng">
                <a:solidFill>
                  <a:schemeClr val="tx1"/>
                </a:solidFill>
                <a:prstDash val="solid"/>
                <a:round/>
                <a:headEnd/>
                <a:tailEnd/>
              </a:ln>
              <a:effectLst/>
            </p:spPr>
            <p:txBody>
              <a:bodyPr wrap="none" anchor="ctr"/>
              <a:lstStyle/>
              <a:p>
                <a:pPr>
                  <a:defRPr/>
                </a:pPr>
                <a:endParaRPr lang="en-US" sz="1800" b="0" dirty="0">
                  <a:solidFill>
                    <a:schemeClr val="tx1"/>
                  </a:solidFill>
                  <a:latin typeface="Candara" pitchFamily="34" charset="0"/>
                </a:endParaRPr>
              </a:p>
            </p:txBody>
          </p:sp>
          <p:sp>
            <p:nvSpPr>
              <p:cNvPr id="69" name="Freeform 150"/>
              <p:cNvSpPr>
                <a:spLocks/>
              </p:cNvSpPr>
              <p:nvPr/>
            </p:nvSpPr>
            <p:spPr bwMode="auto">
              <a:xfrm>
                <a:off x="881" y="2759"/>
                <a:ext cx="4292" cy="279"/>
              </a:xfrm>
              <a:custGeom>
                <a:avLst/>
                <a:gdLst>
                  <a:gd name="T0" fmla="*/ 0 w 4292"/>
                  <a:gd name="T1" fmla="*/ 43 h 279"/>
                  <a:gd name="T2" fmla="*/ 4263 w 4292"/>
                  <a:gd name="T3" fmla="*/ 279 h 279"/>
                  <a:gd name="T4" fmla="*/ 4292 w 4292"/>
                  <a:gd name="T5" fmla="*/ 229 h 279"/>
                  <a:gd name="T6" fmla="*/ 0 w 4292"/>
                  <a:gd name="T7" fmla="*/ 0 h 279"/>
                  <a:gd name="T8" fmla="*/ 0 w 4292"/>
                  <a:gd name="T9" fmla="*/ 43 h 279"/>
                  <a:gd name="T10" fmla="*/ 0 60000 65536"/>
                  <a:gd name="T11" fmla="*/ 0 60000 65536"/>
                  <a:gd name="T12" fmla="*/ 0 60000 65536"/>
                  <a:gd name="T13" fmla="*/ 0 60000 65536"/>
                  <a:gd name="T14" fmla="*/ 0 60000 65536"/>
                  <a:gd name="T15" fmla="*/ 0 w 4292"/>
                  <a:gd name="T16" fmla="*/ 0 h 279"/>
                  <a:gd name="T17" fmla="*/ 4292 w 4292"/>
                  <a:gd name="T18" fmla="*/ 279 h 279"/>
                </a:gdLst>
                <a:ahLst/>
                <a:cxnLst>
                  <a:cxn ang="T10">
                    <a:pos x="T0" y="T1"/>
                  </a:cxn>
                  <a:cxn ang="T11">
                    <a:pos x="T2" y="T3"/>
                  </a:cxn>
                  <a:cxn ang="T12">
                    <a:pos x="T4" y="T5"/>
                  </a:cxn>
                  <a:cxn ang="T13">
                    <a:pos x="T6" y="T7"/>
                  </a:cxn>
                  <a:cxn ang="T14">
                    <a:pos x="T8" y="T9"/>
                  </a:cxn>
                </a:cxnLst>
                <a:rect l="T15" t="T16" r="T17" b="T18"/>
                <a:pathLst>
                  <a:path w="4292" h="279">
                    <a:moveTo>
                      <a:pt x="0" y="43"/>
                    </a:moveTo>
                    <a:lnTo>
                      <a:pt x="4263" y="279"/>
                    </a:lnTo>
                    <a:lnTo>
                      <a:pt x="4292" y="229"/>
                    </a:lnTo>
                    <a:lnTo>
                      <a:pt x="0" y="0"/>
                    </a:lnTo>
                    <a:lnTo>
                      <a:pt x="0" y="43"/>
                    </a:lnTo>
                    <a:close/>
                  </a:path>
                </a:pathLst>
              </a:custGeom>
              <a:solidFill>
                <a:schemeClr val="hlink"/>
              </a:solidFill>
              <a:ln w="12700" cap="flat" cmpd="sng">
                <a:solidFill>
                  <a:schemeClr val="tx1"/>
                </a:solidFill>
                <a:prstDash val="solid"/>
                <a:round/>
                <a:headEnd/>
                <a:tailEnd/>
              </a:ln>
            </p:spPr>
            <p:txBody>
              <a:bodyPr wrap="none" anchor="ctr"/>
              <a:lstStyle/>
              <a:p>
                <a:endParaRPr lang="en-US" dirty="0"/>
              </a:p>
            </p:txBody>
          </p:sp>
          <p:sp>
            <p:nvSpPr>
              <p:cNvPr id="70" name="Freeform 151"/>
              <p:cNvSpPr>
                <a:spLocks/>
              </p:cNvSpPr>
              <p:nvPr/>
            </p:nvSpPr>
            <p:spPr bwMode="auto">
              <a:xfrm>
                <a:off x="888" y="3081"/>
                <a:ext cx="4142" cy="380"/>
              </a:xfrm>
              <a:custGeom>
                <a:avLst/>
                <a:gdLst>
                  <a:gd name="T0" fmla="*/ 0 w 4142"/>
                  <a:gd name="T1" fmla="*/ 0 h 380"/>
                  <a:gd name="T2" fmla="*/ 4142 w 4142"/>
                  <a:gd name="T3" fmla="*/ 322 h 380"/>
                  <a:gd name="T4" fmla="*/ 4106 w 4142"/>
                  <a:gd name="T5" fmla="*/ 380 h 380"/>
                  <a:gd name="T6" fmla="*/ 0 w 4142"/>
                  <a:gd name="T7" fmla="*/ 50 h 380"/>
                  <a:gd name="T8" fmla="*/ 0 w 4142"/>
                  <a:gd name="T9" fmla="*/ 0 h 380"/>
                  <a:gd name="T10" fmla="*/ 0 60000 65536"/>
                  <a:gd name="T11" fmla="*/ 0 60000 65536"/>
                  <a:gd name="T12" fmla="*/ 0 60000 65536"/>
                  <a:gd name="T13" fmla="*/ 0 60000 65536"/>
                  <a:gd name="T14" fmla="*/ 0 60000 65536"/>
                  <a:gd name="T15" fmla="*/ 0 w 4142"/>
                  <a:gd name="T16" fmla="*/ 0 h 380"/>
                  <a:gd name="T17" fmla="*/ 4142 w 4142"/>
                  <a:gd name="T18" fmla="*/ 380 h 380"/>
                </a:gdLst>
                <a:ahLst/>
                <a:cxnLst>
                  <a:cxn ang="T10">
                    <a:pos x="T0" y="T1"/>
                  </a:cxn>
                  <a:cxn ang="T11">
                    <a:pos x="T2" y="T3"/>
                  </a:cxn>
                  <a:cxn ang="T12">
                    <a:pos x="T4" y="T5"/>
                  </a:cxn>
                  <a:cxn ang="T13">
                    <a:pos x="T6" y="T7"/>
                  </a:cxn>
                  <a:cxn ang="T14">
                    <a:pos x="T8" y="T9"/>
                  </a:cxn>
                </a:cxnLst>
                <a:rect l="T15" t="T16" r="T17" b="T18"/>
                <a:pathLst>
                  <a:path w="4142" h="380">
                    <a:moveTo>
                      <a:pt x="0" y="0"/>
                    </a:moveTo>
                    <a:lnTo>
                      <a:pt x="4142" y="322"/>
                    </a:lnTo>
                    <a:lnTo>
                      <a:pt x="4106" y="380"/>
                    </a:lnTo>
                    <a:lnTo>
                      <a:pt x="0" y="50"/>
                    </a:lnTo>
                    <a:lnTo>
                      <a:pt x="0" y="0"/>
                    </a:lnTo>
                    <a:close/>
                  </a:path>
                </a:pathLst>
              </a:custGeom>
              <a:solidFill>
                <a:schemeClr val="hlink"/>
              </a:solidFill>
              <a:ln w="12700" cap="flat" cmpd="sng">
                <a:solidFill>
                  <a:schemeClr val="tx1"/>
                </a:solidFill>
                <a:prstDash val="solid"/>
                <a:round/>
                <a:headEnd/>
                <a:tailEnd/>
              </a:ln>
            </p:spPr>
            <p:txBody>
              <a:bodyPr wrap="none" anchor="ctr"/>
              <a:lstStyle/>
              <a:p>
                <a:endParaRPr lang="en-US" dirty="0"/>
              </a:p>
            </p:txBody>
          </p:sp>
          <p:sp>
            <p:nvSpPr>
              <p:cNvPr id="71" name="Freeform 152"/>
              <p:cNvSpPr>
                <a:spLocks/>
              </p:cNvSpPr>
              <p:nvPr/>
            </p:nvSpPr>
            <p:spPr bwMode="auto">
              <a:xfrm>
                <a:off x="888" y="3131"/>
                <a:ext cx="4106" cy="566"/>
              </a:xfrm>
              <a:custGeom>
                <a:avLst/>
                <a:gdLst>
                  <a:gd name="T0" fmla="*/ 0 w 4106"/>
                  <a:gd name="T1" fmla="*/ 0 h 566"/>
                  <a:gd name="T2" fmla="*/ 8 w 4106"/>
                  <a:gd name="T3" fmla="*/ 215 h 566"/>
                  <a:gd name="T4" fmla="*/ 4034 w 4106"/>
                  <a:gd name="T5" fmla="*/ 566 h 566"/>
                  <a:gd name="T6" fmla="*/ 4106 w 4106"/>
                  <a:gd name="T7" fmla="*/ 330 h 566"/>
                  <a:gd name="T8" fmla="*/ 0 w 4106"/>
                  <a:gd name="T9" fmla="*/ 0 h 566"/>
                  <a:gd name="T10" fmla="*/ 0 60000 65536"/>
                  <a:gd name="T11" fmla="*/ 0 60000 65536"/>
                  <a:gd name="T12" fmla="*/ 0 60000 65536"/>
                  <a:gd name="T13" fmla="*/ 0 60000 65536"/>
                  <a:gd name="T14" fmla="*/ 0 60000 65536"/>
                  <a:gd name="T15" fmla="*/ 0 w 4106"/>
                  <a:gd name="T16" fmla="*/ 0 h 566"/>
                  <a:gd name="T17" fmla="*/ 4106 w 4106"/>
                  <a:gd name="T18" fmla="*/ 566 h 566"/>
                </a:gdLst>
                <a:ahLst/>
                <a:cxnLst>
                  <a:cxn ang="T10">
                    <a:pos x="T0" y="T1"/>
                  </a:cxn>
                  <a:cxn ang="T11">
                    <a:pos x="T2" y="T3"/>
                  </a:cxn>
                  <a:cxn ang="T12">
                    <a:pos x="T4" y="T5"/>
                  </a:cxn>
                  <a:cxn ang="T13">
                    <a:pos x="T6" y="T7"/>
                  </a:cxn>
                  <a:cxn ang="T14">
                    <a:pos x="T8" y="T9"/>
                  </a:cxn>
                </a:cxnLst>
                <a:rect l="T15" t="T16" r="T17" b="T18"/>
                <a:pathLst>
                  <a:path w="4106" h="566">
                    <a:moveTo>
                      <a:pt x="0" y="0"/>
                    </a:moveTo>
                    <a:lnTo>
                      <a:pt x="8" y="215"/>
                    </a:lnTo>
                    <a:lnTo>
                      <a:pt x="4034" y="566"/>
                    </a:lnTo>
                    <a:lnTo>
                      <a:pt x="4106" y="330"/>
                    </a:lnTo>
                    <a:lnTo>
                      <a:pt x="0" y="0"/>
                    </a:lnTo>
                    <a:close/>
                  </a:path>
                </a:pathLst>
              </a:custGeom>
              <a:solidFill>
                <a:schemeClr val="bg2"/>
              </a:solidFill>
              <a:ln w="12700" cap="flat" cmpd="sng">
                <a:solidFill>
                  <a:schemeClr val="tx1"/>
                </a:solidFill>
                <a:prstDash val="solid"/>
                <a:round/>
                <a:headEnd/>
                <a:tailEnd/>
              </a:ln>
            </p:spPr>
            <p:txBody>
              <a:bodyPr wrap="none" anchor="ctr"/>
              <a:lstStyle/>
              <a:p>
                <a:endParaRPr lang="en-US" dirty="0"/>
              </a:p>
            </p:txBody>
          </p:sp>
          <p:grpSp>
            <p:nvGrpSpPr>
              <p:cNvPr id="72" name="Group 153"/>
              <p:cNvGrpSpPr>
                <a:grpSpLocks/>
              </p:cNvGrpSpPr>
              <p:nvPr/>
            </p:nvGrpSpPr>
            <p:grpSpPr bwMode="auto">
              <a:xfrm>
                <a:off x="1729" y="3251"/>
                <a:ext cx="122" cy="115"/>
                <a:chOff x="1729" y="3251"/>
                <a:chExt cx="122" cy="115"/>
              </a:xfrm>
            </p:grpSpPr>
            <p:sp>
              <p:nvSpPr>
                <p:cNvPr id="91" name="Freeform 154"/>
                <p:cNvSpPr>
                  <a:spLocks/>
                </p:cNvSpPr>
                <p:nvPr/>
              </p:nvSpPr>
              <p:spPr bwMode="auto">
                <a:xfrm>
                  <a:off x="1729" y="3251"/>
                  <a:ext cx="122" cy="115"/>
                </a:xfrm>
                <a:custGeom>
                  <a:avLst/>
                  <a:gdLst>
                    <a:gd name="T0" fmla="*/ 1 w 215"/>
                    <a:gd name="T1" fmla="*/ 1 h 199"/>
                    <a:gd name="T2" fmla="*/ 1 w 215"/>
                    <a:gd name="T3" fmla="*/ 1 h 199"/>
                    <a:gd name="T4" fmla="*/ 1 w 215"/>
                    <a:gd name="T5" fmla="*/ 1 h 199"/>
                    <a:gd name="T6" fmla="*/ 1 w 215"/>
                    <a:gd name="T7" fmla="*/ 1 h 199"/>
                    <a:gd name="T8" fmla="*/ 1 w 215"/>
                    <a:gd name="T9" fmla="*/ 1 h 199"/>
                    <a:gd name="T10" fmla="*/ 1 w 215"/>
                    <a:gd name="T11" fmla="*/ 1 h 199"/>
                    <a:gd name="T12" fmla="*/ 1 w 215"/>
                    <a:gd name="T13" fmla="*/ 1 h 199"/>
                    <a:gd name="T14" fmla="*/ 1 w 215"/>
                    <a:gd name="T15" fmla="*/ 1 h 199"/>
                    <a:gd name="T16" fmla="*/ 1 w 215"/>
                    <a:gd name="T17" fmla="*/ 1 h 199"/>
                    <a:gd name="T18" fmla="*/ 1 w 215"/>
                    <a:gd name="T19" fmla="*/ 1 h 199"/>
                    <a:gd name="T20" fmla="*/ 1 w 215"/>
                    <a:gd name="T21" fmla="*/ 1 h 199"/>
                    <a:gd name="T22" fmla="*/ 1 w 215"/>
                    <a:gd name="T23" fmla="*/ 1 h 199"/>
                    <a:gd name="T24" fmla="*/ 1 w 215"/>
                    <a:gd name="T25" fmla="*/ 1 h 199"/>
                    <a:gd name="T26" fmla="*/ 1 w 215"/>
                    <a:gd name="T27" fmla="*/ 1 h 199"/>
                    <a:gd name="T28" fmla="*/ 1 w 215"/>
                    <a:gd name="T29" fmla="*/ 1 h 199"/>
                    <a:gd name="T30" fmla="*/ 1 w 215"/>
                    <a:gd name="T31" fmla="*/ 1 h 199"/>
                    <a:gd name="T32" fmla="*/ 1 w 215"/>
                    <a:gd name="T33" fmla="*/ 1 h 199"/>
                    <a:gd name="T34" fmla="*/ 1 w 215"/>
                    <a:gd name="T35" fmla="*/ 1 h 199"/>
                    <a:gd name="T36" fmla="*/ 1 w 215"/>
                    <a:gd name="T37" fmla="*/ 1 h 199"/>
                    <a:gd name="T38" fmla="*/ 1 w 215"/>
                    <a:gd name="T39" fmla="*/ 1 h 199"/>
                    <a:gd name="T40" fmla="*/ 1 w 215"/>
                    <a:gd name="T41" fmla="*/ 1 h 199"/>
                    <a:gd name="T42" fmla="*/ 1 w 215"/>
                    <a:gd name="T43" fmla="*/ 1 h 199"/>
                    <a:gd name="T44" fmla="*/ 1 w 215"/>
                    <a:gd name="T45" fmla="*/ 1 h 199"/>
                    <a:gd name="T46" fmla="*/ 1 w 215"/>
                    <a:gd name="T47" fmla="*/ 1 h 199"/>
                    <a:gd name="T48" fmla="*/ 1 w 215"/>
                    <a:gd name="T49" fmla="*/ 1 h 199"/>
                    <a:gd name="T50" fmla="*/ 0 w 215"/>
                    <a:gd name="T51" fmla="*/ 1 h 199"/>
                    <a:gd name="T52" fmla="*/ 1 w 215"/>
                    <a:gd name="T53" fmla="*/ 1 h 199"/>
                    <a:gd name="T54" fmla="*/ 1 w 215"/>
                    <a:gd name="T55" fmla="*/ 1 h 199"/>
                    <a:gd name="T56" fmla="*/ 1 w 215"/>
                    <a:gd name="T57" fmla="*/ 1 h 199"/>
                    <a:gd name="T58" fmla="*/ 1 w 215"/>
                    <a:gd name="T59" fmla="*/ 1 h 199"/>
                    <a:gd name="T60" fmla="*/ 1 w 215"/>
                    <a:gd name="T61" fmla="*/ 1 h 199"/>
                    <a:gd name="T62" fmla="*/ 1 w 215"/>
                    <a:gd name="T63" fmla="*/ 1 h 199"/>
                    <a:gd name="T64" fmla="*/ 1 w 215"/>
                    <a:gd name="T65" fmla="*/ 1 h 199"/>
                    <a:gd name="T66" fmla="*/ 1 w 215"/>
                    <a:gd name="T67" fmla="*/ 1 h 199"/>
                    <a:gd name="T68" fmla="*/ 1 w 215"/>
                    <a:gd name="T69" fmla="*/ 0 h 199"/>
                    <a:gd name="T70" fmla="*/ 1 w 215"/>
                    <a:gd name="T71" fmla="*/ 0 h 199"/>
                    <a:gd name="T72" fmla="*/ 1 w 215"/>
                    <a:gd name="T73" fmla="*/ 1 h 199"/>
                    <a:gd name="T74" fmla="*/ 1 w 215"/>
                    <a:gd name="T75" fmla="*/ 1 h 199"/>
                    <a:gd name="T76" fmla="*/ 1 w 215"/>
                    <a:gd name="T77" fmla="*/ 1 h 199"/>
                    <a:gd name="T78" fmla="*/ 1 w 215"/>
                    <a:gd name="T79" fmla="*/ 1 h 199"/>
                    <a:gd name="T80" fmla="*/ 1 w 215"/>
                    <a:gd name="T81" fmla="*/ 1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15"/>
                    <a:gd name="T124" fmla="*/ 0 h 199"/>
                    <a:gd name="T125" fmla="*/ 215 w 215"/>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15" h="199">
                      <a:moveTo>
                        <a:pt x="207" y="55"/>
                      </a:moveTo>
                      <a:lnTo>
                        <a:pt x="208" y="66"/>
                      </a:lnTo>
                      <a:lnTo>
                        <a:pt x="211" y="77"/>
                      </a:lnTo>
                      <a:lnTo>
                        <a:pt x="213" y="88"/>
                      </a:lnTo>
                      <a:lnTo>
                        <a:pt x="214" y="99"/>
                      </a:lnTo>
                      <a:lnTo>
                        <a:pt x="215" y="110"/>
                      </a:lnTo>
                      <a:lnTo>
                        <a:pt x="214" y="120"/>
                      </a:lnTo>
                      <a:lnTo>
                        <a:pt x="212" y="130"/>
                      </a:lnTo>
                      <a:lnTo>
                        <a:pt x="207" y="140"/>
                      </a:lnTo>
                      <a:lnTo>
                        <a:pt x="194" y="153"/>
                      </a:lnTo>
                      <a:lnTo>
                        <a:pt x="179" y="166"/>
                      </a:lnTo>
                      <a:lnTo>
                        <a:pt x="165" y="177"/>
                      </a:lnTo>
                      <a:lnTo>
                        <a:pt x="148" y="188"/>
                      </a:lnTo>
                      <a:lnTo>
                        <a:pt x="130" y="195"/>
                      </a:lnTo>
                      <a:lnTo>
                        <a:pt x="111" y="199"/>
                      </a:lnTo>
                      <a:lnTo>
                        <a:pt x="91" y="198"/>
                      </a:lnTo>
                      <a:lnTo>
                        <a:pt x="69" y="193"/>
                      </a:lnTo>
                      <a:lnTo>
                        <a:pt x="61" y="186"/>
                      </a:lnTo>
                      <a:lnTo>
                        <a:pt x="51" y="180"/>
                      </a:lnTo>
                      <a:lnTo>
                        <a:pt x="41" y="172"/>
                      </a:lnTo>
                      <a:lnTo>
                        <a:pt x="32" y="165"/>
                      </a:lnTo>
                      <a:lnTo>
                        <a:pt x="23" y="158"/>
                      </a:lnTo>
                      <a:lnTo>
                        <a:pt x="15" y="148"/>
                      </a:lnTo>
                      <a:lnTo>
                        <a:pt x="9" y="139"/>
                      </a:lnTo>
                      <a:lnTo>
                        <a:pt x="5" y="128"/>
                      </a:lnTo>
                      <a:lnTo>
                        <a:pt x="0" y="107"/>
                      </a:lnTo>
                      <a:lnTo>
                        <a:pt x="2" y="90"/>
                      </a:lnTo>
                      <a:lnTo>
                        <a:pt x="8" y="73"/>
                      </a:lnTo>
                      <a:lnTo>
                        <a:pt x="18" y="59"/>
                      </a:lnTo>
                      <a:lnTo>
                        <a:pt x="31" y="46"/>
                      </a:lnTo>
                      <a:lnTo>
                        <a:pt x="45" y="32"/>
                      </a:lnTo>
                      <a:lnTo>
                        <a:pt x="60" y="20"/>
                      </a:lnTo>
                      <a:lnTo>
                        <a:pt x="74" y="7"/>
                      </a:lnTo>
                      <a:lnTo>
                        <a:pt x="93" y="2"/>
                      </a:lnTo>
                      <a:lnTo>
                        <a:pt x="113" y="0"/>
                      </a:lnTo>
                      <a:lnTo>
                        <a:pt x="132" y="0"/>
                      </a:lnTo>
                      <a:lnTo>
                        <a:pt x="151" y="5"/>
                      </a:lnTo>
                      <a:lnTo>
                        <a:pt x="168" y="12"/>
                      </a:lnTo>
                      <a:lnTo>
                        <a:pt x="184" y="23"/>
                      </a:lnTo>
                      <a:lnTo>
                        <a:pt x="197" y="37"/>
                      </a:lnTo>
                      <a:lnTo>
                        <a:pt x="207" y="55"/>
                      </a:lnTo>
                      <a:close/>
                    </a:path>
                  </a:pathLst>
                </a:custGeom>
                <a:solidFill>
                  <a:srgbClr val="000000"/>
                </a:solidFill>
                <a:ln w="9525">
                  <a:noFill/>
                  <a:round/>
                  <a:headEnd/>
                  <a:tailEnd/>
                </a:ln>
              </p:spPr>
              <p:txBody>
                <a:bodyPr/>
                <a:lstStyle/>
                <a:p>
                  <a:endParaRPr lang="en-US" dirty="0"/>
                </a:p>
              </p:txBody>
            </p:sp>
            <p:sp>
              <p:nvSpPr>
                <p:cNvPr id="92" name="Freeform 155"/>
                <p:cNvSpPr>
                  <a:spLocks/>
                </p:cNvSpPr>
                <p:nvPr/>
              </p:nvSpPr>
              <p:spPr bwMode="auto">
                <a:xfrm>
                  <a:off x="1746" y="3267"/>
                  <a:ext cx="89" cy="82"/>
                </a:xfrm>
                <a:custGeom>
                  <a:avLst/>
                  <a:gdLst>
                    <a:gd name="T0" fmla="*/ 1 w 157"/>
                    <a:gd name="T1" fmla="*/ 1 h 144"/>
                    <a:gd name="T2" fmla="*/ 1 w 157"/>
                    <a:gd name="T3" fmla="*/ 1 h 144"/>
                    <a:gd name="T4" fmla="*/ 1 w 157"/>
                    <a:gd name="T5" fmla="*/ 1 h 144"/>
                    <a:gd name="T6" fmla="*/ 1 w 157"/>
                    <a:gd name="T7" fmla="*/ 1 h 144"/>
                    <a:gd name="T8" fmla="*/ 1 w 157"/>
                    <a:gd name="T9" fmla="*/ 1 h 144"/>
                    <a:gd name="T10" fmla="*/ 1 w 157"/>
                    <a:gd name="T11" fmla="*/ 1 h 144"/>
                    <a:gd name="T12" fmla="*/ 1 w 157"/>
                    <a:gd name="T13" fmla="*/ 1 h 144"/>
                    <a:gd name="T14" fmla="*/ 1 w 157"/>
                    <a:gd name="T15" fmla="*/ 1 h 144"/>
                    <a:gd name="T16" fmla="*/ 1 w 157"/>
                    <a:gd name="T17" fmla="*/ 1 h 144"/>
                    <a:gd name="T18" fmla="*/ 1 w 157"/>
                    <a:gd name="T19" fmla="*/ 1 h 144"/>
                    <a:gd name="T20" fmla="*/ 1 w 157"/>
                    <a:gd name="T21" fmla="*/ 1 h 144"/>
                    <a:gd name="T22" fmla="*/ 1 w 157"/>
                    <a:gd name="T23" fmla="*/ 1 h 144"/>
                    <a:gd name="T24" fmla="*/ 1 w 157"/>
                    <a:gd name="T25" fmla="*/ 1 h 144"/>
                    <a:gd name="T26" fmla="*/ 1 w 157"/>
                    <a:gd name="T27" fmla="*/ 1 h 144"/>
                    <a:gd name="T28" fmla="*/ 1 w 157"/>
                    <a:gd name="T29" fmla="*/ 1 h 144"/>
                    <a:gd name="T30" fmla="*/ 1 w 157"/>
                    <a:gd name="T31" fmla="*/ 1 h 144"/>
                    <a:gd name="T32" fmla="*/ 1 w 157"/>
                    <a:gd name="T33" fmla="*/ 1 h 144"/>
                    <a:gd name="T34" fmla="*/ 1 w 157"/>
                    <a:gd name="T35" fmla="*/ 1 h 144"/>
                    <a:gd name="T36" fmla="*/ 1 w 157"/>
                    <a:gd name="T37" fmla="*/ 1 h 144"/>
                    <a:gd name="T38" fmla="*/ 1 w 157"/>
                    <a:gd name="T39" fmla="*/ 1 h 144"/>
                    <a:gd name="T40" fmla="*/ 1 w 157"/>
                    <a:gd name="T41" fmla="*/ 1 h 144"/>
                    <a:gd name="T42" fmla="*/ 0 w 157"/>
                    <a:gd name="T43" fmla="*/ 1 h 144"/>
                    <a:gd name="T44" fmla="*/ 0 w 157"/>
                    <a:gd name="T45" fmla="*/ 1 h 144"/>
                    <a:gd name="T46" fmla="*/ 1 w 157"/>
                    <a:gd name="T47" fmla="*/ 1 h 144"/>
                    <a:gd name="T48" fmla="*/ 1 w 157"/>
                    <a:gd name="T49" fmla="*/ 1 h 144"/>
                    <a:gd name="T50" fmla="*/ 1 w 157"/>
                    <a:gd name="T51" fmla="*/ 1 h 144"/>
                    <a:gd name="T52" fmla="*/ 1 w 157"/>
                    <a:gd name="T53" fmla="*/ 1 h 144"/>
                    <a:gd name="T54" fmla="*/ 1 w 157"/>
                    <a:gd name="T55" fmla="*/ 1 h 144"/>
                    <a:gd name="T56" fmla="*/ 1 w 157"/>
                    <a:gd name="T57" fmla="*/ 1 h 144"/>
                    <a:gd name="T58" fmla="*/ 1 w 157"/>
                    <a:gd name="T59" fmla="*/ 0 h 144"/>
                    <a:gd name="T60" fmla="*/ 1 w 157"/>
                    <a:gd name="T61" fmla="*/ 1 h 144"/>
                    <a:gd name="T62" fmla="*/ 1 w 157"/>
                    <a:gd name="T63" fmla="*/ 1 h 144"/>
                    <a:gd name="T64" fmla="*/ 1 w 157"/>
                    <a:gd name="T65" fmla="*/ 1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44"/>
                    <a:gd name="T101" fmla="*/ 157 w 157"/>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44">
                      <a:moveTo>
                        <a:pt x="153" y="41"/>
                      </a:moveTo>
                      <a:lnTo>
                        <a:pt x="155" y="55"/>
                      </a:lnTo>
                      <a:lnTo>
                        <a:pt x="157" y="69"/>
                      </a:lnTo>
                      <a:lnTo>
                        <a:pt x="157" y="82"/>
                      </a:lnTo>
                      <a:lnTo>
                        <a:pt x="153" y="96"/>
                      </a:lnTo>
                      <a:lnTo>
                        <a:pt x="148" y="109"/>
                      </a:lnTo>
                      <a:lnTo>
                        <a:pt x="140" y="119"/>
                      </a:lnTo>
                      <a:lnTo>
                        <a:pt x="129" y="127"/>
                      </a:lnTo>
                      <a:lnTo>
                        <a:pt x="115" y="133"/>
                      </a:lnTo>
                      <a:lnTo>
                        <a:pt x="103" y="138"/>
                      </a:lnTo>
                      <a:lnTo>
                        <a:pt x="91" y="140"/>
                      </a:lnTo>
                      <a:lnTo>
                        <a:pt x="79" y="143"/>
                      </a:lnTo>
                      <a:lnTo>
                        <a:pt x="67" y="144"/>
                      </a:lnTo>
                      <a:lnTo>
                        <a:pt x="56" y="143"/>
                      </a:lnTo>
                      <a:lnTo>
                        <a:pt x="45" y="139"/>
                      </a:lnTo>
                      <a:lnTo>
                        <a:pt x="35" y="132"/>
                      </a:lnTo>
                      <a:lnTo>
                        <a:pt x="24" y="122"/>
                      </a:lnTo>
                      <a:lnTo>
                        <a:pt x="16" y="115"/>
                      </a:lnTo>
                      <a:lnTo>
                        <a:pt x="10" y="108"/>
                      </a:lnTo>
                      <a:lnTo>
                        <a:pt x="6" y="99"/>
                      </a:lnTo>
                      <a:lnTo>
                        <a:pt x="2" y="91"/>
                      </a:lnTo>
                      <a:lnTo>
                        <a:pt x="0" y="81"/>
                      </a:lnTo>
                      <a:lnTo>
                        <a:pt x="0" y="72"/>
                      </a:lnTo>
                      <a:lnTo>
                        <a:pt x="1" y="63"/>
                      </a:lnTo>
                      <a:lnTo>
                        <a:pt x="3" y="53"/>
                      </a:lnTo>
                      <a:lnTo>
                        <a:pt x="18" y="38"/>
                      </a:lnTo>
                      <a:lnTo>
                        <a:pt x="36" y="23"/>
                      </a:lnTo>
                      <a:lnTo>
                        <a:pt x="56" y="11"/>
                      </a:lnTo>
                      <a:lnTo>
                        <a:pt x="79" y="3"/>
                      </a:lnTo>
                      <a:lnTo>
                        <a:pt x="101" y="0"/>
                      </a:lnTo>
                      <a:lnTo>
                        <a:pt x="122" y="5"/>
                      </a:lnTo>
                      <a:lnTo>
                        <a:pt x="140" y="18"/>
                      </a:lnTo>
                      <a:lnTo>
                        <a:pt x="153" y="41"/>
                      </a:lnTo>
                      <a:close/>
                    </a:path>
                  </a:pathLst>
                </a:custGeom>
                <a:solidFill>
                  <a:srgbClr val="FFFFFF"/>
                </a:solidFill>
                <a:ln w="9525">
                  <a:noFill/>
                  <a:round/>
                  <a:headEnd/>
                  <a:tailEnd/>
                </a:ln>
              </p:spPr>
              <p:txBody>
                <a:bodyPr/>
                <a:lstStyle/>
                <a:p>
                  <a:endParaRPr lang="en-US" dirty="0"/>
                </a:p>
              </p:txBody>
            </p:sp>
            <p:sp>
              <p:nvSpPr>
                <p:cNvPr id="93" name="Freeform 156"/>
                <p:cNvSpPr>
                  <a:spLocks/>
                </p:cNvSpPr>
                <p:nvPr/>
              </p:nvSpPr>
              <p:spPr bwMode="auto">
                <a:xfrm>
                  <a:off x="1766" y="3280"/>
                  <a:ext cx="48" cy="57"/>
                </a:xfrm>
                <a:custGeom>
                  <a:avLst/>
                  <a:gdLst>
                    <a:gd name="T0" fmla="*/ 1 w 83"/>
                    <a:gd name="T1" fmla="*/ 1 h 100"/>
                    <a:gd name="T2" fmla="*/ 1 w 83"/>
                    <a:gd name="T3" fmla="*/ 1 h 100"/>
                    <a:gd name="T4" fmla="*/ 1 w 83"/>
                    <a:gd name="T5" fmla="*/ 1 h 100"/>
                    <a:gd name="T6" fmla="*/ 1 w 83"/>
                    <a:gd name="T7" fmla="*/ 1 h 100"/>
                    <a:gd name="T8" fmla="*/ 1 w 83"/>
                    <a:gd name="T9" fmla="*/ 1 h 100"/>
                    <a:gd name="T10" fmla="*/ 1 w 83"/>
                    <a:gd name="T11" fmla="*/ 1 h 100"/>
                    <a:gd name="T12" fmla="*/ 1 w 83"/>
                    <a:gd name="T13" fmla="*/ 1 h 100"/>
                    <a:gd name="T14" fmla="*/ 1 w 83"/>
                    <a:gd name="T15" fmla="*/ 1 h 100"/>
                    <a:gd name="T16" fmla="*/ 1 w 83"/>
                    <a:gd name="T17" fmla="*/ 1 h 100"/>
                    <a:gd name="T18" fmla="*/ 1 w 83"/>
                    <a:gd name="T19" fmla="*/ 1 h 100"/>
                    <a:gd name="T20" fmla="*/ 1 w 83"/>
                    <a:gd name="T21" fmla="*/ 1 h 100"/>
                    <a:gd name="T22" fmla="*/ 1 w 83"/>
                    <a:gd name="T23" fmla="*/ 1 h 100"/>
                    <a:gd name="T24" fmla="*/ 1 w 83"/>
                    <a:gd name="T25" fmla="*/ 1 h 100"/>
                    <a:gd name="T26" fmla="*/ 1 w 83"/>
                    <a:gd name="T27" fmla="*/ 1 h 100"/>
                    <a:gd name="T28" fmla="*/ 1 w 83"/>
                    <a:gd name="T29" fmla="*/ 1 h 100"/>
                    <a:gd name="T30" fmla="*/ 1 w 83"/>
                    <a:gd name="T31" fmla="*/ 1 h 100"/>
                    <a:gd name="T32" fmla="*/ 1 w 83"/>
                    <a:gd name="T33" fmla="*/ 1 h 100"/>
                    <a:gd name="T34" fmla="*/ 1 w 83"/>
                    <a:gd name="T35" fmla="*/ 1 h 100"/>
                    <a:gd name="T36" fmla="*/ 1 w 83"/>
                    <a:gd name="T37" fmla="*/ 1 h 100"/>
                    <a:gd name="T38" fmla="*/ 1 w 83"/>
                    <a:gd name="T39" fmla="*/ 1 h 100"/>
                    <a:gd name="T40" fmla="*/ 1 w 83"/>
                    <a:gd name="T41" fmla="*/ 1 h 100"/>
                    <a:gd name="T42" fmla="*/ 1 w 83"/>
                    <a:gd name="T43" fmla="*/ 1 h 100"/>
                    <a:gd name="T44" fmla="*/ 1 w 83"/>
                    <a:gd name="T45" fmla="*/ 1 h 100"/>
                    <a:gd name="T46" fmla="*/ 1 w 83"/>
                    <a:gd name="T47" fmla="*/ 1 h 100"/>
                    <a:gd name="T48" fmla="*/ 1 w 83"/>
                    <a:gd name="T49" fmla="*/ 1 h 100"/>
                    <a:gd name="T50" fmla="*/ 1 w 83"/>
                    <a:gd name="T51" fmla="*/ 1 h 100"/>
                    <a:gd name="T52" fmla="*/ 1 w 83"/>
                    <a:gd name="T53" fmla="*/ 1 h 100"/>
                    <a:gd name="T54" fmla="*/ 1 w 83"/>
                    <a:gd name="T55" fmla="*/ 1 h 100"/>
                    <a:gd name="T56" fmla="*/ 1 w 83"/>
                    <a:gd name="T57" fmla="*/ 1 h 100"/>
                    <a:gd name="T58" fmla="*/ 1 w 83"/>
                    <a:gd name="T59" fmla="*/ 1 h 100"/>
                    <a:gd name="T60" fmla="*/ 1 w 83"/>
                    <a:gd name="T61" fmla="*/ 1 h 100"/>
                    <a:gd name="T62" fmla="*/ 1 w 83"/>
                    <a:gd name="T63" fmla="*/ 1 h 100"/>
                    <a:gd name="T64" fmla="*/ 1 w 83"/>
                    <a:gd name="T65" fmla="*/ 1 h 100"/>
                    <a:gd name="T66" fmla="*/ 1 w 83"/>
                    <a:gd name="T67" fmla="*/ 1 h 100"/>
                    <a:gd name="T68" fmla="*/ 1 w 83"/>
                    <a:gd name="T69" fmla="*/ 1 h 100"/>
                    <a:gd name="T70" fmla="*/ 1 w 83"/>
                    <a:gd name="T71" fmla="*/ 1 h 100"/>
                    <a:gd name="T72" fmla="*/ 1 w 83"/>
                    <a:gd name="T73" fmla="*/ 1 h 100"/>
                    <a:gd name="T74" fmla="*/ 0 w 83"/>
                    <a:gd name="T75" fmla="*/ 1 h 100"/>
                    <a:gd name="T76" fmla="*/ 1 w 83"/>
                    <a:gd name="T77" fmla="*/ 1 h 100"/>
                    <a:gd name="T78" fmla="*/ 1 w 83"/>
                    <a:gd name="T79" fmla="*/ 1 h 100"/>
                    <a:gd name="T80" fmla="*/ 1 w 83"/>
                    <a:gd name="T81" fmla="*/ 1 h 100"/>
                    <a:gd name="T82" fmla="*/ 1 w 83"/>
                    <a:gd name="T83" fmla="*/ 1 h 100"/>
                    <a:gd name="T84" fmla="*/ 1 w 83"/>
                    <a:gd name="T85" fmla="*/ 1 h 100"/>
                    <a:gd name="T86" fmla="*/ 1 w 83"/>
                    <a:gd name="T87" fmla="*/ 1 h 100"/>
                    <a:gd name="T88" fmla="*/ 1 w 83"/>
                    <a:gd name="T89" fmla="*/ 1 h 100"/>
                    <a:gd name="T90" fmla="*/ 1 w 83"/>
                    <a:gd name="T91" fmla="*/ 1 h 100"/>
                    <a:gd name="T92" fmla="*/ 1 w 83"/>
                    <a:gd name="T93" fmla="*/ 1 h 100"/>
                    <a:gd name="T94" fmla="*/ 1 w 83"/>
                    <a:gd name="T95" fmla="*/ 1 h 100"/>
                    <a:gd name="T96" fmla="*/ 1 w 83"/>
                    <a:gd name="T97" fmla="*/ 0 h 100"/>
                    <a:gd name="T98" fmla="*/ 1 w 83"/>
                    <a:gd name="T99" fmla="*/ 0 h 100"/>
                    <a:gd name="T100" fmla="*/ 1 w 83"/>
                    <a:gd name="T101" fmla="*/ 0 h 100"/>
                    <a:gd name="T102" fmla="*/ 1 w 83"/>
                    <a:gd name="T103" fmla="*/ 0 h 100"/>
                    <a:gd name="T104" fmla="*/ 1 w 83"/>
                    <a:gd name="T105" fmla="*/ 1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00"/>
                    <a:gd name="T161" fmla="*/ 83 w 83"/>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00">
                      <a:moveTo>
                        <a:pt x="80" y="3"/>
                      </a:moveTo>
                      <a:lnTo>
                        <a:pt x="75" y="8"/>
                      </a:lnTo>
                      <a:lnTo>
                        <a:pt x="69" y="13"/>
                      </a:lnTo>
                      <a:lnTo>
                        <a:pt x="60" y="17"/>
                      </a:lnTo>
                      <a:lnTo>
                        <a:pt x="52" y="21"/>
                      </a:lnTo>
                      <a:lnTo>
                        <a:pt x="43" y="25"/>
                      </a:lnTo>
                      <a:lnTo>
                        <a:pt x="36" y="31"/>
                      </a:lnTo>
                      <a:lnTo>
                        <a:pt x="29" y="38"/>
                      </a:lnTo>
                      <a:lnTo>
                        <a:pt x="24" y="47"/>
                      </a:lnTo>
                      <a:lnTo>
                        <a:pt x="23" y="56"/>
                      </a:lnTo>
                      <a:lnTo>
                        <a:pt x="26" y="65"/>
                      </a:lnTo>
                      <a:lnTo>
                        <a:pt x="32" y="72"/>
                      </a:lnTo>
                      <a:lnTo>
                        <a:pt x="40" y="76"/>
                      </a:lnTo>
                      <a:lnTo>
                        <a:pt x="45" y="77"/>
                      </a:lnTo>
                      <a:lnTo>
                        <a:pt x="51" y="77"/>
                      </a:lnTo>
                      <a:lnTo>
                        <a:pt x="54" y="76"/>
                      </a:lnTo>
                      <a:lnTo>
                        <a:pt x="59" y="75"/>
                      </a:lnTo>
                      <a:lnTo>
                        <a:pt x="64" y="72"/>
                      </a:lnTo>
                      <a:lnTo>
                        <a:pt x="69" y="70"/>
                      </a:lnTo>
                      <a:lnTo>
                        <a:pt x="72" y="66"/>
                      </a:lnTo>
                      <a:lnTo>
                        <a:pt x="77" y="64"/>
                      </a:lnTo>
                      <a:lnTo>
                        <a:pt x="80" y="70"/>
                      </a:lnTo>
                      <a:lnTo>
                        <a:pt x="83" y="77"/>
                      </a:lnTo>
                      <a:lnTo>
                        <a:pt x="83" y="83"/>
                      </a:lnTo>
                      <a:lnTo>
                        <a:pt x="77" y="88"/>
                      </a:lnTo>
                      <a:lnTo>
                        <a:pt x="71" y="95"/>
                      </a:lnTo>
                      <a:lnTo>
                        <a:pt x="64" y="99"/>
                      </a:lnTo>
                      <a:lnTo>
                        <a:pt x="57" y="100"/>
                      </a:lnTo>
                      <a:lnTo>
                        <a:pt x="48" y="99"/>
                      </a:lnTo>
                      <a:lnTo>
                        <a:pt x="40" y="96"/>
                      </a:lnTo>
                      <a:lnTo>
                        <a:pt x="31" y="94"/>
                      </a:lnTo>
                      <a:lnTo>
                        <a:pt x="24" y="93"/>
                      </a:lnTo>
                      <a:lnTo>
                        <a:pt x="16" y="93"/>
                      </a:lnTo>
                      <a:lnTo>
                        <a:pt x="11" y="89"/>
                      </a:lnTo>
                      <a:lnTo>
                        <a:pt x="6" y="84"/>
                      </a:lnTo>
                      <a:lnTo>
                        <a:pt x="3" y="78"/>
                      </a:lnTo>
                      <a:lnTo>
                        <a:pt x="1" y="72"/>
                      </a:lnTo>
                      <a:lnTo>
                        <a:pt x="0" y="65"/>
                      </a:lnTo>
                      <a:lnTo>
                        <a:pt x="1" y="58"/>
                      </a:lnTo>
                      <a:lnTo>
                        <a:pt x="2" y="50"/>
                      </a:lnTo>
                      <a:lnTo>
                        <a:pt x="5" y="44"/>
                      </a:lnTo>
                      <a:lnTo>
                        <a:pt x="8" y="36"/>
                      </a:lnTo>
                      <a:lnTo>
                        <a:pt x="12" y="29"/>
                      </a:lnTo>
                      <a:lnTo>
                        <a:pt x="18" y="21"/>
                      </a:lnTo>
                      <a:lnTo>
                        <a:pt x="25" y="15"/>
                      </a:lnTo>
                      <a:lnTo>
                        <a:pt x="32" y="11"/>
                      </a:lnTo>
                      <a:lnTo>
                        <a:pt x="40" y="6"/>
                      </a:lnTo>
                      <a:lnTo>
                        <a:pt x="48" y="2"/>
                      </a:lnTo>
                      <a:lnTo>
                        <a:pt x="57" y="0"/>
                      </a:lnTo>
                      <a:lnTo>
                        <a:pt x="63" y="0"/>
                      </a:lnTo>
                      <a:lnTo>
                        <a:pt x="70" y="0"/>
                      </a:lnTo>
                      <a:lnTo>
                        <a:pt x="75" y="0"/>
                      </a:lnTo>
                      <a:lnTo>
                        <a:pt x="80" y="3"/>
                      </a:lnTo>
                      <a:close/>
                    </a:path>
                  </a:pathLst>
                </a:custGeom>
                <a:solidFill>
                  <a:srgbClr val="8F8F8F"/>
                </a:solidFill>
                <a:ln w="9525">
                  <a:noFill/>
                  <a:round/>
                  <a:headEnd/>
                  <a:tailEnd/>
                </a:ln>
              </p:spPr>
              <p:txBody>
                <a:bodyPr/>
                <a:lstStyle/>
                <a:p>
                  <a:endParaRPr lang="en-US" dirty="0"/>
                </a:p>
              </p:txBody>
            </p:sp>
            <p:sp>
              <p:nvSpPr>
                <p:cNvPr id="94" name="Oval 157"/>
                <p:cNvSpPr>
                  <a:spLocks noChangeArrowheads="1"/>
                </p:cNvSpPr>
                <p:nvPr/>
              </p:nvSpPr>
              <p:spPr bwMode="auto">
                <a:xfrm>
                  <a:off x="1742" y="3261"/>
                  <a:ext cx="96" cy="96"/>
                </a:xfrm>
                <a:prstGeom prst="ellipse">
                  <a:avLst/>
                </a:prstGeom>
                <a:solidFill>
                  <a:srgbClr val="4D4D4D"/>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sp>
              <p:nvSpPr>
                <p:cNvPr id="95" name="Oval 158"/>
                <p:cNvSpPr>
                  <a:spLocks noChangeArrowheads="1"/>
                </p:cNvSpPr>
                <p:nvPr/>
              </p:nvSpPr>
              <p:spPr bwMode="auto">
                <a:xfrm>
                  <a:off x="1767" y="3285"/>
                  <a:ext cx="47" cy="47"/>
                </a:xfrm>
                <a:prstGeom prst="ellipse">
                  <a:avLst/>
                </a:prstGeom>
                <a:solidFill>
                  <a:schemeClr val="bg1"/>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grpSp>
          <p:grpSp>
            <p:nvGrpSpPr>
              <p:cNvPr id="73" name="Group 159"/>
              <p:cNvGrpSpPr>
                <a:grpSpLocks/>
              </p:cNvGrpSpPr>
              <p:nvPr/>
            </p:nvGrpSpPr>
            <p:grpSpPr bwMode="auto">
              <a:xfrm>
                <a:off x="2847" y="3352"/>
                <a:ext cx="122" cy="115"/>
                <a:chOff x="1729" y="3251"/>
                <a:chExt cx="122" cy="115"/>
              </a:xfrm>
            </p:grpSpPr>
            <p:sp>
              <p:nvSpPr>
                <p:cNvPr id="86" name="Freeform 160"/>
                <p:cNvSpPr>
                  <a:spLocks/>
                </p:cNvSpPr>
                <p:nvPr/>
              </p:nvSpPr>
              <p:spPr bwMode="auto">
                <a:xfrm>
                  <a:off x="1729" y="3251"/>
                  <a:ext cx="122" cy="115"/>
                </a:xfrm>
                <a:custGeom>
                  <a:avLst/>
                  <a:gdLst>
                    <a:gd name="T0" fmla="*/ 1 w 215"/>
                    <a:gd name="T1" fmla="*/ 1 h 199"/>
                    <a:gd name="T2" fmla="*/ 1 w 215"/>
                    <a:gd name="T3" fmla="*/ 1 h 199"/>
                    <a:gd name="T4" fmla="*/ 1 w 215"/>
                    <a:gd name="T5" fmla="*/ 1 h 199"/>
                    <a:gd name="T6" fmla="*/ 1 w 215"/>
                    <a:gd name="T7" fmla="*/ 1 h 199"/>
                    <a:gd name="T8" fmla="*/ 1 w 215"/>
                    <a:gd name="T9" fmla="*/ 1 h 199"/>
                    <a:gd name="T10" fmla="*/ 1 w 215"/>
                    <a:gd name="T11" fmla="*/ 1 h 199"/>
                    <a:gd name="T12" fmla="*/ 1 w 215"/>
                    <a:gd name="T13" fmla="*/ 1 h 199"/>
                    <a:gd name="T14" fmla="*/ 1 w 215"/>
                    <a:gd name="T15" fmla="*/ 1 h 199"/>
                    <a:gd name="T16" fmla="*/ 1 w 215"/>
                    <a:gd name="T17" fmla="*/ 1 h 199"/>
                    <a:gd name="T18" fmla="*/ 1 w 215"/>
                    <a:gd name="T19" fmla="*/ 1 h 199"/>
                    <a:gd name="T20" fmla="*/ 1 w 215"/>
                    <a:gd name="T21" fmla="*/ 1 h 199"/>
                    <a:gd name="T22" fmla="*/ 1 w 215"/>
                    <a:gd name="T23" fmla="*/ 1 h 199"/>
                    <a:gd name="T24" fmla="*/ 1 w 215"/>
                    <a:gd name="T25" fmla="*/ 1 h 199"/>
                    <a:gd name="T26" fmla="*/ 1 w 215"/>
                    <a:gd name="T27" fmla="*/ 1 h 199"/>
                    <a:gd name="T28" fmla="*/ 1 w 215"/>
                    <a:gd name="T29" fmla="*/ 1 h 199"/>
                    <a:gd name="T30" fmla="*/ 1 w 215"/>
                    <a:gd name="T31" fmla="*/ 1 h 199"/>
                    <a:gd name="T32" fmla="*/ 1 w 215"/>
                    <a:gd name="T33" fmla="*/ 1 h 199"/>
                    <a:gd name="T34" fmla="*/ 1 w 215"/>
                    <a:gd name="T35" fmla="*/ 1 h 199"/>
                    <a:gd name="T36" fmla="*/ 1 w 215"/>
                    <a:gd name="T37" fmla="*/ 1 h 199"/>
                    <a:gd name="T38" fmla="*/ 1 w 215"/>
                    <a:gd name="T39" fmla="*/ 1 h 199"/>
                    <a:gd name="T40" fmla="*/ 1 w 215"/>
                    <a:gd name="T41" fmla="*/ 1 h 199"/>
                    <a:gd name="T42" fmla="*/ 1 w 215"/>
                    <a:gd name="T43" fmla="*/ 1 h 199"/>
                    <a:gd name="T44" fmla="*/ 1 w 215"/>
                    <a:gd name="T45" fmla="*/ 1 h 199"/>
                    <a:gd name="T46" fmla="*/ 1 w 215"/>
                    <a:gd name="T47" fmla="*/ 1 h 199"/>
                    <a:gd name="T48" fmla="*/ 1 w 215"/>
                    <a:gd name="T49" fmla="*/ 1 h 199"/>
                    <a:gd name="T50" fmla="*/ 0 w 215"/>
                    <a:gd name="T51" fmla="*/ 1 h 199"/>
                    <a:gd name="T52" fmla="*/ 1 w 215"/>
                    <a:gd name="T53" fmla="*/ 1 h 199"/>
                    <a:gd name="T54" fmla="*/ 1 w 215"/>
                    <a:gd name="T55" fmla="*/ 1 h 199"/>
                    <a:gd name="T56" fmla="*/ 1 w 215"/>
                    <a:gd name="T57" fmla="*/ 1 h 199"/>
                    <a:gd name="T58" fmla="*/ 1 w 215"/>
                    <a:gd name="T59" fmla="*/ 1 h 199"/>
                    <a:gd name="T60" fmla="*/ 1 w 215"/>
                    <a:gd name="T61" fmla="*/ 1 h 199"/>
                    <a:gd name="T62" fmla="*/ 1 w 215"/>
                    <a:gd name="T63" fmla="*/ 1 h 199"/>
                    <a:gd name="T64" fmla="*/ 1 w 215"/>
                    <a:gd name="T65" fmla="*/ 1 h 199"/>
                    <a:gd name="T66" fmla="*/ 1 w 215"/>
                    <a:gd name="T67" fmla="*/ 1 h 199"/>
                    <a:gd name="T68" fmla="*/ 1 w 215"/>
                    <a:gd name="T69" fmla="*/ 0 h 199"/>
                    <a:gd name="T70" fmla="*/ 1 w 215"/>
                    <a:gd name="T71" fmla="*/ 0 h 199"/>
                    <a:gd name="T72" fmla="*/ 1 w 215"/>
                    <a:gd name="T73" fmla="*/ 1 h 199"/>
                    <a:gd name="T74" fmla="*/ 1 w 215"/>
                    <a:gd name="T75" fmla="*/ 1 h 199"/>
                    <a:gd name="T76" fmla="*/ 1 w 215"/>
                    <a:gd name="T77" fmla="*/ 1 h 199"/>
                    <a:gd name="T78" fmla="*/ 1 w 215"/>
                    <a:gd name="T79" fmla="*/ 1 h 199"/>
                    <a:gd name="T80" fmla="*/ 1 w 215"/>
                    <a:gd name="T81" fmla="*/ 1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15"/>
                    <a:gd name="T124" fmla="*/ 0 h 199"/>
                    <a:gd name="T125" fmla="*/ 215 w 215"/>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15" h="199">
                      <a:moveTo>
                        <a:pt x="207" y="55"/>
                      </a:moveTo>
                      <a:lnTo>
                        <a:pt x="208" y="66"/>
                      </a:lnTo>
                      <a:lnTo>
                        <a:pt x="211" y="77"/>
                      </a:lnTo>
                      <a:lnTo>
                        <a:pt x="213" y="88"/>
                      </a:lnTo>
                      <a:lnTo>
                        <a:pt x="214" y="99"/>
                      </a:lnTo>
                      <a:lnTo>
                        <a:pt x="215" y="110"/>
                      </a:lnTo>
                      <a:lnTo>
                        <a:pt x="214" y="120"/>
                      </a:lnTo>
                      <a:lnTo>
                        <a:pt x="212" y="130"/>
                      </a:lnTo>
                      <a:lnTo>
                        <a:pt x="207" y="140"/>
                      </a:lnTo>
                      <a:lnTo>
                        <a:pt x="194" y="153"/>
                      </a:lnTo>
                      <a:lnTo>
                        <a:pt x="179" y="166"/>
                      </a:lnTo>
                      <a:lnTo>
                        <a:pt x="165" y="177"/>
                      </a:lnTo>
                      <a:lnTo>
                        <a:pt x="148" y="188"/>
                      </a:lnTo>
                      <a:lnTo>
                        <a:pt x="130" y="195"/>
                      </a:lnTo>
                      <a:lnTo>
                        <a:pt x="111" y="199"/>
                      </a:lnTo>
                      <a:lnTo>
                        <a:pt x="91" y="198"/>
                      </a:lnTo>
                      <a:lnTo>
                        <a:pt x="69" y="193"/>
                      </a:lnTo>
                      <a:lnTo>
                        <a:pt x="61" y="186"/>
                      </a:lnTo>
                      <a:lnTo>
                        <a:pt x="51" y="180"/>
                      </a:lnTo>
                      <a:lnTo>
                        <a:pt x="41" y="172"/>
                      </a:lnTo>
                      <a:lnTo>
                        <a:pt x="32" y="165"/>
                      </a:lnTo>
                      <a:lnTo>
                        <a:pt x="23" y="158"/>
                      </a:lnTo>
                      <a:lnTo>
                        <a:pt x="15" y="148"/>
                      </a:lnTo>
                      <a:lnTo>
                        <a:pt x="9" y="139"/>
                      </a:lnTo>
                      <a:lnTo>
                        <a:pt x="5" y="128"/>
                      </a:lnTo>
                      <a:lnTo>
                        <a:pt x="0" y="107"/>
                      </a:lnTo>
                      <a:lnTo>
                        <a:pt x="2" y="90"/>
                      </a:lnTo>
                      <a:lnTo>
                        <a:pt x="8" y="73"/>
                      </a:lnTo>
                      <a:lnTo>
                        <a:pt x="18" y="59"/>
                      </a:lnTo>
                      <a:lnTo>
                        <a:pt x="31" y="46"/>
                      </a:lnTo>
                      <a:lnTo>
                        <a:pt x="45" y="32"/>
                      </a:lnTo>
                      <a:lnTo>
                        <a:pt x="60" y="20"/>
                      </a:lnTo>
                      <a:lnTo>
                        <a:pt x="74" y="7"/>
                      </a:lnTo>
                      <a:lnTo>
                        <a:pt x="93" y="2"/>
                      </a:lnTo>
                      <a:lnTo>
                        <a:pt x="113" y="0"/>
                      </a:lnTo>
                      <a:lnTo>
                        <a:pt x="132" y="0"/>
                      </a:lnTo>
                      <a:lnTo>
                        <a:pt x="151" y="5"/>
                      </a:lnTo>
                      <a:lnTo>
                        <a:pt x="168" y="12"/>
                      </a:lnTo>
                      <a:lnTo>
                        <a:pt x="184" y="23"/>
                      </a:lnTo>
                      <a:lnTo>
                        <a:pt x="197" y="37"/>
                      </a:lnTo>
                      <a:lnTo>
                        <a:pt x="207" y="55"/>
                      </a:lnTo>
                      <a:close/>
                    </a:path>
                  </a:pathLst>
                </a:custGeom>
                <a:solidFill>
                  <a:srgbClr val="000000"/>
                </a:solidFill>
                <a:ln w="9525">
                  <a:noFill/>
                  <a:round/>
                  <a:headEnd/>
                  <a:tailEnd/>
                </a:ln>
              </p:spPr>
              <p:txBody>
                <a:bodyPr/>
                <a:lstStyle/>
                <a:p>
                  <a:endParaRPr lang="en-US" dirty="0"/>
                </a:p>
              </p:txBody>
            </p:sp>
            <p:sp>
              <p:nvSpPr>
                <p:cNvPr id="87" name="Freeform 161"/>
                <p:cNvSpPr>
                  <a:spLocks/>
                </p:cNvSpPr>
                <p:nvPr/>
              </p:nvSpPr>
              <p:spPr bwMode="auto">
                <a:xfrm>
                  <a:off x="1746" y="3267"/>
                  <a:ext cx="89" cy="82"/>
                </a:xfrm>
                <a:custGeom>
                  <a:avLst/>
                  <a:gdLst>
                    <a:gd name="T0" fmla="*/ 1 w 157"/>
                    <a:gd name="T1" fmla="*/ 1 h 144"/>
                    <a:gd name="T2" fmla="*/ 1 w 157"/>
                    <a:gd name="T3" fmla="*/ 1 h 144"/>
                    <a:gd name="T4" fmla="*/ 1 w 157"/>
                    <a:gd name="T5" fmla="*/ 1 h 144"/>
                    <a:gd name="T6" fmla="*/ 1 w 157"/>
                    <a:gd name="T7" fmla="*/ 1 h 144"/>
                    <a:gd name="T8" fmla="*/ 1 w 157"/>
                    <a:gd name="T9" fmla="*/ 1 h 144"/>
                    <a:gd name="T10" fmla="*/ 1 w 157"/>
                    <a:gd name="T11" fmla="*/ 1 h 144"/>
                    <a:gd name="T12" fmla="*/ 1 w 157"/>
                    <a:gd name="T13" fmla="*/ 1 h 144"/>
                    <a:gd name="T14" fmla="*/ 1 w 157"/>
                    <a:gd name="T15" fmla="*/ 1 h 144"/>
                    <a:gd name="T16" fmla="*/ 1 w 157"/>
                    <a:gd name="T17" fmla="*/ 1 h 144"/>
                    <a:gd name="T18" fmla="*/ 1 w 157"/>
                    <a:gd name="T19" fmla="*/ 1 h 144"/>
                    <a:gd name="T20" fmla="*/ 1 w 157"/>
                    <a:gd name="T21" fmla="*/ 1 h 144"/>
                    <a:gd name="T22" fmla="*/ 1 w 157"/>
                    <a:gd name="T23" fmla="*/ 1 h 144"/>
                    <a:gd name="T24" fmla="*/ 1 w 157"/>
                    <a:gd name="T25" fmla="*/ 1 h 144"/>
                    <a:gd name="T26" fmla="*/ 1 w 157"/>
                    <a:gd name="T27" fmla="*/ 1 h 144"/>
                    <a:gd name="T28" fmla="*/ 1 w 157"/>
                    <a:gd name="T29" fmla="*/ 1 h 144"/>
                    <a:gd name="T30" fmla="*/ 1 w 157"/>
                    <a:gd name="T31" fmla="*/ 1 h 144"/>
                    <a:gd name="T32" fmla="*/ 1 w 157"/>
                    <a:gd name="T33" fmla="*/ 1 h 144"/>
                    <a:gd name="T34" fmla="*/ 1 w 157"/>
                    <a:gd name="T35" fmla="*/ 1 h 144"/>
                    <a:gd name="T36" fmla="*/ 1 w 157"/>
                    <a:gd name="T37" fmla="*/ 1 h 144"/>
                    <a:gd name="T38" fmla="*/ 1 w 157"/>
                    <a:gd name="T39" fmla="*/ 1 h 144"/>
                    <a:gd name="T40" fmla="*/ 1 w 157"/>
                    <a:gd name="T41" fmla="*/ 1 h 144"/>
                    <a:gd name="T42" fmla="*/ 0 w 157"/>
                    <a:gd name="T43" fmla="*/ 1 h 144"/>
                    <a:gd name="T44" fmla="*/ 0 w 157"/>
                    <a:gd name="T45" fmla="*/ 1 h 144"/>
                    <a:gd name="T46" fmla="*/ 1 w 157"/>
                    <a:gd name="T47" fmla="*/ 1 h 144"/>
                    <a:gd name="T48" fmla="*/ 1 w 157"/>
                    <a:gd name="T49" fmla="*/ 1 h 144"/>
                    <a:gd name="T50" fmla="*/ 1 w 157"/>
                    <a:gd name="T51" fmla="*/ 1 h 144"/>
                    <a:gd name="T52" fmla="*/ 1 w 157"/>
                    <a:gd name="T53" fmla="*/ 1 h 144"/>
                    <a:gd name="T54" fmla="*/ 1 w 157"/>
                    <a:gd name="T55" fmla="*/ 1 h 144"/>
                    <a:gd name="T56" fmla="*/ 1 w 157"/>
                    <a:gd name="T57" fmla="*/ 1 h 144"/>
                    <a:gd name="T58" fmla="*/ 1 w 157"/>
                    <a:gd name="T59" fmla="*/ 0 h 144"/>
                    <a:gd name="T60" fmla="*/ 1 w 157"/>
                    <a:gd name="T61" fmla="*/ 1 h 144"/>
                    <a:gd name="T62" fmla="*/ 1 w 157"/>
                    <a:gd name="T63" fmla="*/ 1 h 144"/>
                    <a:gd name="T64" fmla="*/ 1 w 157"/>
                    <a:gd name="T65" fmla="*/ 1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44"/>
                    <a:gd name="T101" fmla="*/ 157 w 157"/>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44">
                      <a:moveTo>
                        <a:pt x="153" y="41"/>
                      </a:moveTo>
                      <a:lnTo>
                        <a:pt x="155" y="55"/>
                      </a:lnTo>
                      <a:lnTo>
                        <a:pt x="157" y="69"/>
                      </a:lnTo>
                      <a:lnTo>
                        <a:pt x="157" y="82"/>
                      </a:lnTo>
                      <a:lnTo>
                        <a:pt x="153" y="96"/>
                      </a:lnTo>
                      <a:lnTo>
                        <a:pt x="148" y="109"/>
                      </a:lnTo>
                      <a:lnTo>
                        <a:pt x="140" y="119"/>
                      </a:lnTo>
                      <a:lnTo>
                        <a:pt x="129" y="127"/>
                      </a:lnTo>
                      <a:lnTo>
                        <a:pt x="115" y="133"/>
                      </a:lnTo>
                      <a:lnTo>
                        <a:pt x="103" y="138"/>
                      </a:lnTo>
                      <a:lnTo>
                        <a:pt x="91" y="140"/>
                      </a:lnTo>
                      <a:lnTo>
                        <a:pt x="79" y="143"/>
                      </a:lnTo>
                      <a:lnTo>
                        <a:pt x="67" y="144"/>
                      </a:lnTo>
                      <a:lnTo>
                        <a:pt x="56" y="143"/>
                      </a:lnTo>
                      <a:lnTo>
                        <a:pt x="45" y="139"/>
                      </a:lnTo>
                      <a:lnTo>
                        <a:pt x="35" y="132"/>
                      </a:lnTo>
                      <a:lnTo>
                        <a:pt x="24" y="122"/>
                      </a:lnTo>
                      <a:lnTo>
                        <a:pt x="16" y="115"/>
                      </a:lnTo>
                      <a:lnTo>
                        <a:pt x="10" y="108"/>
                      </a:lnTo>
                      <a:lnTo>
                        <a:pt x="6" y="99"/>
                      </a:lnTo>
                      <a:lnTo>
                        <a:pt x="2" y="91"/>
                      </a:lnTo>
                      <a:lnTo>
                        <a:pt x="0" y="81"/>
                      </a:lnTo>
                      <a:lnTo>
                        <a:pt x="0" y="72"/>
                      </a:lnTo>
                      <a:lnTo>
                        <a:pt x="1" y="63"/>
                      </a:lnTo>
                      <a:lnTo>
                        <a:pt x="3" y="53"/>
                      </a:lnTo>
                      <a:lnTo>
                        <a:pt x="18" y="38"/>
                      </a:lnTo>
                      <a:lnTo>
                        <a:pt x="36" y="23"/>
                      </a:lnTo>
                      <a:lnTo>
                        <a:pt x="56" y="11"/>
                      </a:lnTo>
                      <a:lnTo>
                        <a:pt x="79" y="3"/>
                      </a:lnTo>
                      <a:lnTo>
                        <a:pt x="101" y="0"/>
                      </a:lnTo>
                      <a:lnTo>
                        <a:pt x="122" y="5"/>
                      </a:lnTo>
                      <a:lnTo>
                        <a:pt x="140" y="18"/>
                      </a:lnTo>
                      <a:lnTo>
                        <a:pt x="153" y="41"/>
                      </a:lnTo>
                      <a:close/>
                    </a:path>
                  </a:pathLst>
                </a:custGeom>
                <a:solidFill>
                  <a:srgbClr val="FFFFFF"/>
                </a:solidFill>
                <a:ln w="9525">
                  <a:noFill/>
                  <a:round/>
                  <a:headEnd/>
                  <a:tailEnd/>
                </a:ln>
              </p:spPr>
              <p:txBody>
                <a:bodyPr/>
                <a:lstStyle/>
                <a:p>
                  <a:endParaRPr lang="en-US" dirty="0"/>
                </a:p>
              </p:txBody>
            </p:sp>
            <p:sp>
              <p:nvSpPr>
                <p:cNvPr id="88" name="Freeform 162"/>
                <p:cNvSpPr>
                  <a:spLocks/>
                </p:cNvSpPr>
                <p:nvPr/>
              </p:nvSpPr>
              <p:spPr bwMode="auto">
                <a:xfrm>
                  <a:off x="1766" y="3280"/>
                  <a:ext cx="48" cy="57"/>
                </a:xfrm>
                <a:custGeom>
                  <a:avLst/>
                  <a:gdLst>
                    <a:gd name="T0" fmla="*/ 1 w 83"/>
                    <a:gd name="T1" fmla="*/ 1 h 100"/>
                    <a:gd name="T2" fmla="*/ 1 w 83"/>
                    <a:gd name="T3" fmla="*/ 1 h 100"/>
                    <a:gd name="T4" fmla="*/ 1 w 83"/>
                    <a:gd name="T5" fmla="*/ 1 h 100"/>
                    <a:gd name="T6" fmla="*/ 1 w 83"/>
                    <a:gd name="T7" fmla="*/ 1 h 100"/>
                    <a:gd name="T8" fmla="*/ 1 w 83"/>
                    <a:gd name="T9" fmla="*/ 1 h 100"/>
                    <a:gd name="T10" fmla="*/ 1 w 83"/>
                    <a:gd name="T11" fmla="*/ 1 h 100"/>
                    <a:gd name="T12" fmla="*/ 1 w 83"/>
                    <a:gd name="T13" fmla="*/ 1 h 100"/>
                    <a:gd name="T14" fmla="*/ 1 w 83"/>
                    <a:gd name="T15" fmla="*/ 1 h 100"/>
                    <a:gd name="T16" fmla="*/ 1 w 83"/>
                    <a:gd name="T17" fmla="*/ 1 h 100"/>
                    <a:gd name="T18" fmla="*/ 1 w 83"/>
                    <a:gd name="T19" fmla="*/ 1 h 100"/>
                    <a:gd name="T20" fmla="*/ 1 w 83"/>
                    <a:gd name="T21" fmla="*/ 1 h 100"/>
                    <a:gd name="T22" fmla="*/ 1 w 83"/>
                    <a:gd name="T23" fmla="*/ 1 h 100"/>
                    <a:gd name="T24" fmla="*/ 1 w 83"/>
                    <a:gd name="T25" fmla="*/ 1 h 100"/>
                    <a:gd name="T26" fmla="*/ 1 w 83"/>
                    <a:gd name="T27" fmla="*/ 1 h 100"/>
                    <a:gd name="T28" fmla="*/ 1 w 83"/>
                    <a:gd name="T29" fmla="*/ 1 h 100"/>
                    <a:gd name="T30" fmla="*/ 1 w 83"/>
                    <a:gd name="T31" fmla="*/ 1 h 100"/>
                    <a:gd name="T32" fmla="*/ 1 w 83"/>
                    <a:gd name="T33" fmla="*/ 1 h 100"/>
                    <a:gd name="T34" fmla="*/ 1 w 83"/>
                    <a:gd name="T35" fmla="*/ 1 h 100"/>
                    <a:gd name="T36" fmla="*/ 1 w 83"/>
                    <a:gd name="T37" fmla="*/ 1 h 100"/>
                    <a:gd name="T38" fmla="*/ 1 w 83"/>
                    <a:gd name="T39" fmla="*/ 1 h 100"/>
                    <a:gd name="T40" fmla="*/ 1 w 83"/>
                    <a:gd name="T41" fmla="*/ 1 h 100"/>
                    <a:gd name="T42" fmla="*/ 1 w 83"/>
                    <a:gd name="T43" fmla="*/ 1 h 100"/>
                    <a:gd name="T44" fmla="*/ 1 w 83"/>
                    <a:gd name="T45" fmla="*/ 1 h 100"/>
                    <a:gd name="T46" fmla="*/ 1 w 83"/>
                    <a:gd name="T47" fmla="*/ 1 h 100"/>
                    <a:gd name="T48" fmla="*/ 1 w 83"/>
                    <a:gd name="T49" fmla="*/ 1 h 100"/>
                    <a:gd name="T50" fmla="*/ 1 w 83"/>
                    <a:gd name="T51" fmla="*/ 1 h 100"/>
                    <a:gd name="T52" fmla="*/ 1 w 83"/>
                    <a:gd name="T53" fmla="*/ 1 h 100"/>
                    <a:gd name="T54" fmla="*/ 1 w 83"/>
                    <a:gd name="T55" fmla="*/ 1 h 100"/>
                    <a:gd name="T56" fmla="*/ 1 w 83"/>
                    <a:gd name="T57" fmla="*/ 1 h 100"/>
                    <a:gd name="T58" fmla="*/ 1 w 83"/>
                    <a:gd name="T59" fmla="*/ 1 h 100"/>
                    <a:gd name="T60" fmla="*/ 1 w 83"/>
                    <a:gd name="T61" fmla="*/ 1 h 100"/>
                    <a:gd name="T62" fmla="*/ 1 w 83"/>
                    <a:gd name="T63" fmla="*/ 1 h 100"/>
                    <a:gd name="T64" fmla="*/ 1 w 83"/>
                    <a:gd name="T65" fmla="*/ 1 h 100"/>
                    <a:gd name="T66" fmla="*/ 1 w 83"/>
                    <a:gd name="T67" fmla="*/ 1 h 100"/>
                    <a:gd name="T68" fmla="*/ 1 w 83"/>
                    <a:gd name="T69" fmla="*/ 1 h 100"/>
                    <a:gd name="T70" fmla="*/ 1 w 83"/>
                    <a:gd name="T71" fmla="*/ 1 h 100"/>
                    <a:gd name="T72" fmla="*/ 1 w 83"/>
                    <a:gd name="T73" fmla="*/ 1 h 100"/>
                    <a:gd name="T74" fmla="*/ 0 w 83"/>
                    <a:gd name="T75" fmla="*/ 1 h 100"/>
                    <a:gd name="T76" fmla="*/ 1 w 83"/>
                    <a:gd name="T77" fmla="*/ 1 h 100"/>
                    <a:gd name="T78" fmla="*/ 1 w 83"/>
                    <a:gd name="T79" fmla="*/ 1 h 100"/>
                    <a:gd name="T80" fmla="*/ 1 w 83"/>
                    <a:gd name="T81" fmla="*/ 1 h 100"/>
                    <a:gd name="T82" fmla="*/ 1 w 83"/>
                    <a:gd name="T83" fmla="*/ 1 h 100"/>
                    <a:gd name="T84" fmla="*/ 1 w 83"/>
                    <a:gd name="T85" fmla="*/ 1 h 100"/>
                    <a:gd name="T86" fmla="*/ 1 w 83"/>
                    <a:gd name="T87" fmla="*/ 1 h 100"/>
                    <a:gd name="T88" fmla="*/ 1 w 83"/>
                    <a:gd name="T89" fmla="*/ 1 h 100"/>
                    <a:gd name="T90" fmla="*/ 1 w 83"/>
                    <a:gd name="T91" fmla="*/ 1 h 100"/>
                    <a:gd name="T92" fmla="*/ 1 w 83"/>
                    <a:gd name="T93" fmla="*/ 1 h 100"/>
                    <a:gd name="T94" fmla="*/ 1 w 83"/>
                    <a:gd name="T95" fmla="*/ 1 h 100"/>
                    <a:gd name="T96" fmla="*/ 1 w 83"/>
                    <a:gd name="T97" fmla="*/ 0 h 100"/>
                    <a:gd name="T98" fmla="*/ 1 w 83"/>
                    <a:gd name="T99" fmla="*/ 0 h 100"/>
                    <a:gd name="T100" fmla="*/ 1 w 83"/>
                    <a:gd name="T101" fmla="*/ 0 h 100"/>
                    <a:gd name="T102" fmla="*/ 1 w 83"/>
                    <a:gd name="T103" fmla="*/ 0 h 100"/>
                    <a:gd name="T104" fmla="*/ 1 w 83"/>
                    <a:gd name="T105" fmla="*/ 1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00"/>
                    <a:gd name="T161" fmla="*/ 83 w 83"/>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00">
                      <a:moveTo>
                        <a:pt x="80" y="3"/>
                      </a:moveTo>
                      <a:lnTo>
                        <a:pt x="75" y="8"/>
                      </a:lnTo>
                      <a:lnTo>
                        <a:pt x="69" y="13"/>
                      </a:lnTo>
                      <a:lnTo>
                        <a:pt x="60" y="17"/>
                      </a:lnTo>
                      <a:lnTo>
                        <a:pt x="52" y="21"/>
                      </a:lnTo>
                      <a:lnTo>
                        <a:pt x="43" y="25"/>
                      </a:lnTo>
                      <a:lnTo>
                        <a:pt x="36" y="31"/>
                      </a:lnTo>
                      <a:lnTo>
                        <a:pt x="29" y="38"/>
                      </a:lnTo>
                      <a:lnTo>
                        <a:pt x="24" y="47"/>
                      </a:lnTo>
                      <a:lnTo>
                        <a:pt x="23" y="56"/>
                      </a:lnTo>
                      <a:lnTo>
                        <a:pt x="26" y="65"/>
                      </a:lnTo>
                      <a:lnTo>
                        <a:pt x="32" y="72"/>
                      </a:lnTo>
                      <a:lnTo>
                        <a:pt x="40" y="76"/>
                      </a:lnTo>
                      <a:lnTo>
                        <a:pt x="45" y="77"/>
                      </a:lnTo>
                      <a:lnTo>
                        <a:pt x="51" y="77"/>
                      </a:lnTo>
                      <a:lnTo>
                        <a:pt x="54" y="76"/>
                      </a:lnTo>
                      <a:lnTo>
                        <a:pt x="59" y="75"/>
                      </a:lnTo>
                      <a:lnTo>
                        <a:pt x="64" y="72"/>
                      </a:lnTo>
                      <a:lnTo>
                        <a:pt x="69" y="70"/>
                      </a:lnTo>
                      <a:lnTo>
                        <a:pt x="72" y="66"/>
                      </a:lnTo>
                      <a:lnTo>
                        <a:pt x="77" y="64"/>
                      </a:lnTo>
                      <a:lnTo>
                        <a:pt x="80" y="70"/>
                      </a:lnTo>
                      <a:lnTo>
                        <a:pt x="83" y="77"/>
                      </a:lnTo>
                      <a:lnTo>
                        <a:pt x="83" y="83"/>
                      </a:lnTo>
                      <a:lnTo>
                        <a:pt x="77" y="88"/>
                      </a:lnTo>
                      <a:lnTo>
                        <a:pt x="71" y="95"/>
                      </a:lnTo>
                      <a:lnTo>
                        <a:pt x="64" y="99"/>
                      </a:lnTo>
                      <a:lnTo>
                        <a:pt x="57" y="100"/>
                      </a:lnTo>
                      <a:lnTo>
                        <a:pt x="48" y="99"/>
                      </a:lnTo>
                      <a:lnTo>
                        <a:pt x="40" y="96"/>
                      </a:lnTo>
                      <a:lnTo>
                        <a:pt x="31" y="94"/>
                      </a:lnTo>
                      <a:lnTo>
                        <a:pt x="24" y="93"/>
                      </a:lnTo>
                      <a:lnTo>
                        <a:pt x="16" y="93"/>
                      </a:lnTo>
                      <a:lnTo>
                        <a:pt x="11" y="89"/>
                      </a:lnTo>
                      <a:lnTo>
                        <a:pt x="6" y="84"/>
                      </a:lnTo>
                      <a:lnTo>
                        <a:pt x="3" y="78"/>
                      </a:lnTo>
                      <a:lnTo>
                        <a:pt x="1" y="72"/>
                      </a:lnTo>
                      <a:lnTo>
                        <a:pt x="0" y="65"/>
                      </a:lnTo>
                      <a:lnTo>
                        <a:pt x="1" y="58"/>
                      </a:lnTo>
                      <a:lnTo>
                        <a:pt x="2" y="50"/>
                      </a:lnTo>
                      <a:lnTo>
                        <a:pt x="5" y="44"/>
                      </a:lnTo>
                      <a:lnTo>
                        <a:pt x="8" y="36"/>
                      </a:lnTo>
                      <a:lnTo>
                        <a:pt x="12" y="29"/>
                      </a:lnTo>
                      <a:lnTo>
                        <a:pt x="18" y="21"/>
                      </a:lnTo>
                      <a:lnTo>
                        <a:pt x="25" y="15"/>
                      </a:lnTo>
                      <a:lnTo>
                        <a:pt x="32" y="11"/>
                      </a:lnTo>
                      <a:lnTo>
                        <a:pt x="40" y="6"/>
                      </a:lnTo>
                      <a:lnTo>
                        <a:pt x="48" y="2"/>
                      </a:lnTo>
                      <a:lnTo>
                        <a:pt x="57" y="0"/>
                      </a:lnTo>
                      <a:lnTo>
                        <a:pt x="63" y="0"/>
                      </a:lnTo>
                      <a:lnTo>
                        <a:pt x="70" y="0"/>
                      </a:lnTo>
                      <a:lnTo>
                        <a:pt x="75" y="0"/>
                      </a:lnTo>
                      <a:lnTo>
                        <a:pt x="80" y="3"/>
                      </a:lnTo>
                      <a:close/>
                    </a:path>
                  </a:pathLst>
                </a:custGeom>
                <a:solidFill>
                  <a:srgbClr val="8F8F8F"/>
                </a:solidFill>
                <a:ln w="9525">
                  <a:noFill/>
                  <a:round/>
                  <a:headEnd/>
                  <a:tailEnd/>
                </a:ln>
              </p:spPr>
              <p:txBody>
                <a:bodyPr/>
                <a:lstStyle/>
                <a:p>
                  <a:endParaRPr lang="en-US" dirty="0"/>
                </a:p>
              </p:txBody>
            </p:sp>
            <p:sp>
              <p:nvSpPr>
                <p:cNvPr id="89" name="Oval 163"/>
                <p:cNvSpPr>
                  <a:spLocks noChangeArrowheads="1"/>
                </p:cNvSpPr>
                <p:nvPr/>
              </p:nvSpPr>
              <p:spPr bwMode="auto">
                <a:xfrm>
                  <a:off x="1742" y="3261"/>
                  <a:ext cx="96" cy="96"/>
                </a:xfrm>
                <a:prstGeom prst="ellipse">
                  <a:avLst/>
                </a:prstGeom>
                <a:solidFill>
                  <a:srgbClr val="4D4D4D"/>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sp>
              <p:nvSpPr>
                <p:cNvPr id="90" name="Oval 164"/>
                <p:cNvSpPr>
                  <a:spLocks noChangeArrowheads="1"/>
                </p:cNvSpPr>
                <p:nvPr/>
              </p:nvSpPr>
              <p:spPr bwMode="auto">
                <a:xfrm>
                  <a:off x="1767" y="3285"/>
                  <a:ext cx="47" cy="47"/>
                </a:xfrm>
                <a:prstGeom prst="ellipse">
                  <a:avLst/>
                </a:prstGeom>
                <a:solidFill>
                  <a:schemeClr val="bg1"/>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grpSp>
          <p:grpSp>
            <p:nvGrpSpPr>
              <p:cNvPr id="74" name="Group 165"/>
              <p:cNvGrpSpPr>
                <a:grpSpLocks/>
              </p:cNvGrpSpPr>
              <p:nvPr/>
            </p:nvGrpSpPr>
            <p:grpSpPr bwMode="auto">
              <a:xfrm>
                <a:off x="3871" y="3424"/>
                <a:ext cx="122" cy="115"/>
                <a:chOff x="1729" y="3251"/>
                <a:chExt cx="122" cy="115"/>
              </a:xfrm>
            </p:grpSpPr>
            <p:sp>
              <p:nvSpPr>
                <p:cNvPr id="81" name="Freeform 166"/>
                <p:cNvSpPr>
                  <a:spLocks/>
                </p:cNvSpPr>
                <p:nvPr/>
              </p:nvSpPr>
              <p:spPr bwMode="auto">
                <a:xfrm>
                  <a:off x="1729" y="3251"/>
                  <a:ext cx="122" cy="115"/>
                </a:xfrm>
                <a:custGeom>
                  <a:avLst/>
                  <a:gdLst>
                    <a:gd name="T0" fmla="*/ 1 w 215"/>
                    <a:gd name="T1" fmla="*/ 1 h 199"/>
                    <a:gd name="T2" fmla="*/ 1 w 215"/>
                    <a:gd name="T3" fmla="*/ 1 h 199"/>
                    <a:gd name="T4" fmla="*/ 1 w 215"/>
                    <a:gd name="T5" fmla="*/ 1 h 199"/>
                    <a:gd name="T6" fmla="*/ 1 w 215"/>
                    <a:gd name="T7" fmla="*/ 1 h 199"/>
                    <a:gd name="T8" fmla="*/ 1 w 215"/>
                    <a:gd name="T9" fmla="*/ 1 h 199"/>
                    <a:gd name="T10" fmla="*/ 1 w 215"/>
                    <a:gd name="T11" fmla="*/ 1 h 199"/>
                    <a:gd name="T12" fmla="*/ 1 w 215"/>
                    <a:gd name="T13" fmla="*/ 1 h 199"/>
                    <a:gd name="T14" fmla="*/ 1 w 215"/>
                    <a:gd name="T15" fmla="*/ 1 h 199"/>
                    <a:gd name="T16" fmla="*/ 1 w 215"/>
                    <a:gd name="T17" fmla="*/ 1 h 199"/>
                    <a:gd name="T18" fmla="*/ 1 w 215"/>
                    <a:gd name="T19" fmla="*/ 1 h 199"/>
                    <a:gd name="T20" fmla="*/ 1 w 215"/>
                    <a:gd name="T21" fmla="*/ 1 h 199"/>
                    <a:gd name="T22" fmla="*/ 1 w 215"/>
                    <a:gd name="T23" fmla="*/ 1 h 199"/>
                    <a:gd name="T24" fmla="*/ 1 w 215"/>
                    <a:gd name="T25" fmla="*/ 1 h 199"/>
                    <a:gd name="T26" fmla="*/ 1 w 215"/>
                    <a:gd name="T27" fmla="*/ 1 h 199"/>
                    <a:gd name="T28" fmla="*/ 1 w 215"/>
                    <a:gd name="T29" fmla="*/ 1 h 199"/>
                    <a:gd name="T30" fmla="*/ 1 w 215"/>
                    <a:gd name="T31" fmla="*/ 1 h 199"/>
                    <a:gd name="T32" fmla="*/ 1 w 215"/>
                    <a:gd name="T33" fmla="*/ 1 h 199"/>
                    <a:gd name="T34" fmla="*/ 1 w 215"/>
                    <a:gd name="T35" fmla="*/ 1 h 199"/>
                    <a:gd name="T36" fmla="*/ 1 w 215"/>
                    <a:gd name="T37" fmla="*/ 1 h 199"/>
                    <a:gd name="T38" fmla="*/ 1 w 215"/>
                    <a:gd name="T39" fmla="*/ 1 h 199"/>
                    <a:gd name="T40" fmla="*/ 1 w 215"/>
                    <a:gd name="T41" fmla="*/ 1 h 199"/>
                    <a:gd name="T42" fmla="*/ 1 w 215"/>
                    <a:gd name="T43" fmla="*/ 1 h 199"/>
                    <a:gd name="T44" fmla="*/ 1 w 215"/>
                    <a:gd name="T45" fmla="*/ 1 h 199"/>
                    <a:gd name="T46" fmla="*/ 1 w 215"/>
                    <a:gd name="T47" fmla="*/ 1 h 199"/>
                    <a:gd name="T48" fmla="*/ 1 w 215"/>
                    <a:gd name="T49" fmla="*/ 1 h 199"/>
                    <a:gd name="T50" fmla="*/ 0 w 215"/>
                    <a:gd name="T51" fmla="*/ 1 h 199"/>
                    <a:gd name="T52" fmla="*/ 1 w 215"/>
                    <a:gd name="T53" fmla="*/ 1 h 199"/>
                    <a:gd name="T54" fmla="*/ 1 w 215"/>
                    <a:gd name="T55" fmla="*/ 1 h 199"/>
                    <a:gd name="T56" fmla="*/ 1 w 215"/>
                    <a:gd name="T57" fmla="*/ 1 h 199"/>
                    <a:gd name="T58" fmla="*/ 1 w 215"/>
                    <a:gd name="T59" fmla="*/ 1 h 199"/>
                    <a:gd name="T60" fmla="*/ 1 w 215"/>
                    <a:gd name="T61" fmla="*/ 1 h 199"/>
                    <a:gd name="T62" fmla="*/ 1 w 215"/>
                    <a:gd name="T63" fmla="*/ 1 h 199"/>
                    <a:gd name="T64" fmla="*/ 1 w 215"/>
                    <a:gd name="T65" fmla="*/ 1 h 199"/>
                    <a:gd name="T66" fmla="*/ 1 w 215"/>
                    <a:gd name="T67" fmla="*/ 1 h 199"/>
                    <a:gd name="T68" fmla="*/ 1 w 215"/>
                    <a:gd name="T69" fmla="*/ 0 h 199"/>
                    <a:gd name="T70" fmla="*/ 1 w 215"/>
                    <a:gd name="T71" fmla="*/ 0 h 199"/>
                    <a:gd name="T72" fmla="*/ 1 w 215"/>
                    <a:gd name="T73" fmla="*/ 1 h 199"/>
                    <a:gd name="T74" fmla="*/ 1 w 215"/>
                    <a:gd name="T75" fmla="*/ 1 h 199"/>
                    <a:gd name="T76" fmla="*/ 1 w 215"/>
                    <a:gd name="T77" fmla="*/ 1 h 199"/>
                    <a:gd name="T78" fmla="*/ 1 w 215"/>
                    <a:gd name="T79" fmla="*/ 1 h 199"/>
                    <a:gd name="T80" fmla="*/ 1 w 215"/>
                    <a:gd name="T81" fmla="*/ 1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15"/>
                    <a:gd name="T124" fmla="*/ 0 h 199"/>
                    <a:gd name="T125" fmla="*/ 215 w 215"/>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15" h="199">
                      <a:moveTo>
                        <a:pt x="207" y="55"/>
                      </a:moveTo>
                      <a:lnTo>
                        <a:pt x="208" y="66"/>
                      </a:lnTo>
                      <a:lnTo>
                        <a:pt x="211" y="77"/>
                      </a:lnTo>
                      <a:lnTo>
                        <a:pt x="213" y="88"/>
                      </a:lnTo>
                      <a:lnTo>
                        <a:pt x="214" y="99"/>
                      </a:lnTo>
                      <a:lnTo>
                        <a:pt x="215" y="110"/>
                      </a:lnTo>
                      <a:lnTo>
                        <a:pt x="214" y="120"/>
                      </a:lnTo>
                      <a:lnTo>
                        <a:pt x="212" y="130"/>
                      </a:lnTo>
                      <a:lnTo>
                        <a:pt x="207" y="140"/>
                      </a:lnTo>
                      <a:lnTo>
                        <a:pt x="194" y="153"/>
                      </a:lnTo>
                      <a:lnTo>
                        <a:pt x="179" y="166"/>
                      </a:lnTo>
                      <a:lnTo>
                        <a:pt x="165" y="177"/>
                      </a:lnTo>
                      <a:lnTo>
                        <a:pt x="148" y="188"/>
                      </a:lnTo>
                      <a:lnTo>
                        <a:pt x="130" y="195"/>
                      </a:lnTo>
                      <a:lnTo>
                        <a:pt x="111" y="199"/>
                      </a:lnTo>
                      <a:lnTo>
                        <a:pt x="91" y="198"/>
                      </a:lnTo>
                      <a:lnTo>
                        <a:pt x="69" y="193"/>
                      </a:lnTo>
                      <a:lnTo>
                        <a:pt x="61" y="186"/>
                      </a:lnTo>
                      <a:lnTo>
                        <a:pt x="51" y="180"/>
                      </a:lnTo>
                      <a:lnTo>
                        <a:pt x="41" y="172"/>
                      </a:lnTo>
                      <a:lnTo>
                        <a:pt x="32" y="165"/>
                      </a:lnTo>
                      <a:lnTo>
                        <a:pt x="23" y="158"/>
                      </a:lnTo>
                      <a:lnTo>
                        <a:pt x="15" y="148"/>
                      </a:lnTo>
                      <a:lnTo>
                        <a:pt x="9" y="139"/>
                      </a:lnTo>
                      <a:lnTo>
                        <a:pt x="5" y="128"/>
                      </a:lnTo>
                      <a:lnTo>
                        <a:pt x="0" y="107"/>
                      </a:lnTo>
                      <a:lnTo>
                        <a:pt x="2" y="90"/>
                      </a:lnTo>
                      <a:lnTo>
                        <a:pt x="8" y="73"/>
                      </a:lnTo>
                      <a:lnTo>
                        <a:pt x="18" y="59"/>
                      </a:lnTo>
                      <a:lnTo>
                        <a:pt x="31" y="46"/>
                      </a:lnTo>
                      <a:lnTo>
                        <a:pt x="45" y="32"/>
                      </a:lnTo>
                      <a:lnTo>
                        <a:pt x="60" y="20"/>
                      </a:lnTo>
                      <a:lnTo>
                        <a:pt x="74" y="7"/>
                      </a:lnTo>
                      <a:lnTo>
                        <a:pt x="93" y="2"/>
                      </a:lnTo>
                      <a:lnTo>
                        <a:pt x="113" y="0"/>
                      </a:lnTo>
                      <a:lnTo>
                        <a:pt x="132" y="0"/>
                      </a:lnTo>
                      <a:lnTo>
                        <a:pt x="151" y="5"/>
                      </a:lnTo>
                      <a:lnTo>
                        <a:pt x="168" y="12"/>
                      </a:lnTo>
                      <a:lnTo>
                        <a:pt x="184" y="23"/>
                      </a:lnTo>
                      <a:lnTo>
                        <a:pt x="197" y="37"/>
                      </a:lnTo>
                      <a:lnTo>
                        <a:pt x="207" y="55"/>
                      </a:lnTo>
                      <a:close/>
                    </a:path>
                  </a:pathLst>
                </a:custGeom>
                <a:solidFill>
                  <a:srgbClr val="000000"/>
                </a:solidFill>
                <a:ln w="9525">
                  <a:noFill/>
                  <a:round/>
                  <a:headEnd/>
                  <a:tailEnd/>
                </a:ln>
              </p:spPr>
              <p:txBody>
                <a:bodyPr/>
                <a:lstStyle/>
                <a:p>
                  <a:endParaRPr lang="en-US" dirty="0"/>
                </a:p>
              </p:txBody>
            </p:sp>
            <p:sp>
              <p:nvSpPr>
                <p:cNvPr id="82" name="Freeform 167"/>
                <p:cNvSpPr>
                  <a:spLocks/>
                </p:cNvSpPr>
                <p:nvPr/>
              </p:nvSpPr>
              <p:spPr bwMode="auto">
                <a:xfrm>
                  <a:off x="1746" y="3267"/>
                  <a:ext cx="89" cy="82"/>
                </a:xfrm>
                <a:custGeom>
                  <a:avLst/>
                  <a:gdLst>
                    <a:gd name="T0" fmla="*/ 1 w 157"/>
                    <a:gd name="T1" fmla="*/ 1 h 144"/>
                    <a:gd name="T2" fmla="*/ 1 w 157"/>
                    <a:gd name="T3" fmla="*/ 1 h 144"/>
                    <a:gd name="T4" fmla="*/ 1 w 157"/>
                    <a:gd name="T5" fmla="*/ 1 h 144"/>
                    <a:gd name="T6" fmla="*/ 1 w 157"/>
                    <a:gd name="T7" fmla="*/ 1 h 144"/>
                    <a:gd name="T8" fmla="*/ 1 w 157"/>
                    <a:gd name="T9" fmla="*/ 1 h 144"/>
                    <a:gd name="T10" fmla="*/ 1 w 157"/>
                    <a:gd name="T11" fmla="*/ 1 h 144"/>
                    <a:gd name="T12" fmla="*/ 1 w 157"/>
                    <a:gd name="T13" fmla="*/ 1 h 144"/>
                    <a:gd name="T14" fmla="*/ 1 w 157"/>
                    <a:gd name="T15" fmla="*/ 1 h 144"/>
                    <a:gd name="T16" fmla="*/ 1 w 157"/>
                    <a:gd name="T17" fmla="*/ 1 h 144"/>
                    <a:gd name="T18" fmla="*/ 1 w 157"/>
                    <a:gd name="T19" fmla="*/ 1 h 144"/>
                    <a:gd name="T20" fmla="*/ 1 w 157"/>
                    <a:gd name="T21" fmla="*/ 1 h 144"/>
                    <a:gd name="T22" fmla="*/ 1 w 157"/>
                    <a:gd name="T23" fmla="*/ 1 h 144"/>
                    <a:gd name="T24" fmla="*/ 1 w 157"/>
                    <a:gd name="T25" fmla="*/ 1 h 144"/>
                    <a:gd name="T26" fmla="*/ 1 w 157"/>
                    <a:gd name="T27" fmla="*/ 1 h 144"/>
                    <a:gd name="T28" fmla="*/ 1 w 157"/>
                    <a:gd name="T29" fmla="*/ 1 h 144"/>
                    <a:gd name="T30" fmla="*/ 1 w 157"/>
                    <a:gd name="T31" fmla="*/ 1 h 144"/>
                    <a:gd name="T32" fmla="*/ 1 w 157"/>
                    <a:gd name="T33" fmla="*/ 1 h 144"/>
                    <a:gd name="T34" fmla="*/ 1 w 157"/>
                    <a:gd name="T35" fmla="*/ 1 h 144"/>
                    <a:gd name="T36" fmla="*/ 1 w 157"/>
                    <a:gd name="T37" fmla="*/ 1 h 144"/>
                    <a:gd name="T38" fmla="*/ 1 w 157"/>
                    <a:gd name="T39" fmla="*/ 1 h 144"/>
                    <a:gd name="T40" fmla="*/ 1 w 157"/>
                    <a:gd name="T41" fmla="*/ 1 h 144"/>
                    <a:gd name="T42" fmla="*/ 0 w 157"/>
                    <a:gd name="T43" fmla="*/ 1 h 144"/>
                    <a:gd name="T44" fmla="*/ 0 w 157"/>
                    <a:gd name="T45" fmla="*/ 1 h 144"/>
                    <a:gd name="T46" fmla="*/ 1 w 157"/>
                    <a:gd name="T47" fmla="*/ 1 h 144"/>
                    <a:gd name="T48" fmla="*/ 1 w 157"/>
                    <a:gd name="T49" fmla="*/ 1 h 144"/>
                    <a:gd name="T50" fmla="*/ 1 w 157"/>
                    <a:gd name="T51" fmla="*/ 1 h 144"/>
                    <a:gd name="T52" fmla="*/ 1 w 157"/>
                    <a:gd name="T53" fmla="*/ 1 h 144"/>
                    <a:gd name="T54" fmla="*/ 1 w 157"/>
                    <a:gd name="T55" fmla="*/ 1 h 144"/>
                    <a:gd name="T56" fmla="*/ 1 w 157"/>
                    <a:gd name="T57" fmla="*/ 1 h 144"/>
                    <a:gd name="T58" fmla="*/ 1 w 157"/>
                    <a:gd name="T59" fmla="*/ 0 h 144"/>
                    <a:gd name="T60" fmla="*/ 1 w 157"/>
                    <a:gd name="T61" fmla="*/ 1 h 144"/>
                    <a:gd name="T62" fmla="*/ 1 w 157"/>
                    <a:gd name="T63" fmla="*/ 1 h 144"/>
                    <a:gd name="T64" fmla="*/ 1 w 157"/>
                    <a:gd name="T65" fmla="*/ 1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44"/>
                    <a:gd name="T101" fmla="*/ 157 w 157"/>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44">
                      <a:moveTo>
                        <a:pt x="153" y="41"/>
                      </a:moveTo>
                      <a:lnTo>
                        <a:pt x="155" y="55"/>
                      </a:lnTo>
                      <a:lnTo>
                        <a:pt x="157" y="69"/>
                      </a:lnTo>
                      <a:lnTo>
                        <a:pt x="157" y="82"/>
                      </a:lnTo>
                      <a:lnTo>
                        <a:pt x="153" y="96"/>
                      </a:lnTo>
                      <a:lnTo>
                        <a:pt x="148" y="109"/>
                      </a:lnTo>
                      <a:lnTo>
                        <a:pt x="140" y="119"/>
                      </a:lnTo>
                      <a:lnTo>
                        <a:pt x="129" y="127"/>
                      </a:lnTo>
                      <a:lnTo>
                        <a:pt x="115" y="133"/>
                      </a:lnTo>
                      <a:lnTo>
                        <a:pt x="103" y="138"/>
                      </a:lnTo>
                      <a:lnTo>
                        <a:pt x="91" y="140"/>
                      </a:lnTo>
                      <a:lnTo>
                        <a:pt x="79" y="143"/>
                      </a:lnTo>
                      <a:lnTo>
                        <a:pt x="67" y="144"/>
                      </a:lnTo>
                      <a:lnTo>
                        <a:pt x="56" y="143"/>
                      </a:lnTo>
                      <a:lnTo>
                        <a:pt x="45" y="139"/>
                      </a:lnTo>
                      <a:lnTo>
                        <a:pt x="35" y="132"/>
                      </a:lnTo>
                      <a:lnTo>
                        <a:pt x="24" y="122"/>
                      </a:lnTo>
                      <a:lnTo>
                        <a:pt x="16" y="115"/>
                      </a:lnTo>
                      <a:lnTo>
                        <a:pt x="10" y="108"/>
                      </a:lnTo>
                      <a:lnTo>
                        <a:pt x="6" y="99"/>
                      </a:lnTo>
                      <a:lnTo>
                        <a:pt x="2" y="91"/>
                      </a:lnTo>
                      <a:lnTo>
                        <a:pt x="0" y="81"/>
                      </a:lnTo>
                      <a:lnTo>
                        <a:pt x="0" y="72"/>
                      </a:lnTo>
                      <a:lnTo>
                        <a:pt x="1" y="63"/>
                      </a:lnTo>
                      <a:lnTo>
                        <a:pt x="3" y="53"/>
                      </a:lnTo>
                      <a:lnTo>
                        <a:pt x="18" y="38"/>
                      </a:lnTo>
                      <a:lnTo>
                        <a:pt x="36" y="23"/>
                      </a:lnTo>
                      <a:lnTo>
                        <a:pt x="56" y="11"/>
                      </a:lnTo>
                      <a:lnTo>
                        <a:pt x="79" y="3"/>
                      </a:lnTo>
                      <a:lnTo>
                        <a:pt x="101" y="0"/>
                      </a:lnTo>
                      <a:lnTo>
                        <a:pt x="122" y="5"/>
                      </a:lnTo>
                      <a:lnTo>
                        <a:pt x="140" y="18"/>
                      </a:lnTo>
                      <a:lnTo>
                        <a:pt x="153" y="41"/>
                      </a:lnTo>
                      <a:close/>
                    </a:path>
                  </a:pathLst>
                </a:custGeom>
                <a:solidFill>
                  <a:srgbClr val="FFFFFF"/>
                </a:solidFill>
                <a:ln w="9525">
                  <a:noFill/>
                  <a:round/>
                  <a:headEnd/>
                  <a:tailEnd/>
                </a:ln>
              </p:spPr>
              <p:txBody>
                <a:bodyPr/>
                <a:lstStyle/>
                <a:p>
                  <a:endParaRPr lang="en-US" dirty="0"/>
                </a:p>
              </p:txBody>
            </p:sp>
            <p:sp>
              <p:nvSpPr>
                <p:cNvPr id="83" name="Freeform 168"/>
                <p:cNvSpPr>
                  <a:spLocks/>
                </p:cNvSpPr>
                <p:nvPr/>
              </p:nvSpPr>
              <p:spPr bwMode="auto">
                <a:xfrm>
                  <a:off x="1766" y="3280"/>
                  <a:ext cx="48" cy="57"/>
                </a:xfrm>
                <a:custGeom>
                  <a:avLst/>
                  <a:gdLst>
                    <a:gd name="T0" fmla="*/ 1 w 83"/>
                    <a:gd name="T1" fmla="*/ 1 h 100"/>
                    <a:gd name="T2" fmla="*/ 1 w 83"/>
                    <a:gd name="T3" fmla="*/ 1 h 100"/>
                    <a:gd name="T4" fmla="*/ 1 w 83"/>
                    <a:gd name="T5" fmla="*/ 1 h 100"/>
                    <a:gd name="T6" fmla="*/ 1 w 83"/>
                    <a:gd name="T7" fmla="*/ 1 h 100"/>
                    <a:gd name="T8" fmla="*/ 1 w 83"/>
                    <a:gd name="T9" fmla="*/ 1 h 100"/>
                    <a:gd name="T10" fmla="*/ 1 w 83"/>
                    <a:gd name="T11" fmla="*/ 1 h 100"/>
                    <a:gd name="T12" fmla="*/ 1 w 83"/>
                    <a:gd name="T13" fmla="*/ 1 h 100"/>
                    <a:gd name="T14" fmla="*/ 1 w 83"/>
                    <a:gd name="T15" fmla="*/ 1 h 100"/>
                    <a:gd name="T16" fmla="*/ 1 w 83"/>
                    <a:gd name="T17" fmla="*/ 1 h 100"/>
                    <a:gd name="T18" fmla="*/ 1 w 83"/>
                    <a:gd name="T19" fmla="*/ 1 h 100"/>
                    <a:gd name="T20" fmla="*/ 1 w 83"/>
                    <a:gd name="T21" fmla="*/ 1 h 100"/>
                    <a:gd name="T22" fmla="*/ 1 w 83"/>
                    <a:gd name="T23" fmla="*/ 1 h 100"/>
                    <a:gd name="T24" fmla="*/ 1 w 83"/>
                    <a:gd name="T25" fmla="*/ 1 h 100"/>
                    <a:gd name="T26" fmla="*/ 1 w 83"/>
                    <a:gd name="T27" fmla="*/ 1 h 100"/>
                    <a:gd name="T28" fmla="*/ 1 w 83"/>
                    <a:gd name="T29" fmla="*/ 1 h 100"/>
                    <a:gd name="T30" fmla="*/ 1 w 83"/>
                    <a:gd name="T31" fmla="*/ 1 h 100"/>
                    <a:gd name="T32" fmla="*/ 1 w 83"/>
                    <a:gd name="T33" fmla="*/ 1 h 100"/>
                    <a:gd name="T34" fmla="*/ 1 w 83"/>
                    <a:gd name="T35" fmla="*/ 1 h 100"/>
                    <a:gd name="T36" fmla="*/ 1 w 83"/>
                    <a:gd name="T37" fmla="*/ 1 h 100"/>
                    <a:gd name="T38" fmla="*/ 1 w 83"/>
                    <a:gd name="T39" fmla="*/ 1 h 100"/>
                    <a:gd name="T40" fmla="*/ 1 w 83"/>
                    <a:gd name="T41" fmla="*/ 1 h 100"/>
                    <a:gd name="T42" fmla="*/ 1 w 83"/>
                    <a:gd name="T43" fmla="*/ 1 h 100"/>
                    <a:gd name="T44" fmla="*/ 1 w 83"/>
                    <a:gd name="T45" fmla="*/ 1 h 100"/>
                    <a:gd name="T46" fmla="*/ 1 w 83"/>
                    <a:gd name="T47" fmla="*/ 1 h 100"/>
                    <a:gd name="T48" fmla="*/ 1 w 83"/>
                    <a:gd name="T49" fmla="*/ 1 h 100"/>
                    <a:gd name="T50" fmla="*/ 1 w 83"/>
                    <a:gd name="T51" fmla="*/ 1 h 100"/>
                    <a:gd name="T52" fmla="*/ 1 w 83"/>
                    <a:gd name="T53" fmla="*/ 1 h 100"/>
                    <a:gd name="T54" fmla="*/ 1 w 83"/>
                    <a:gd name="T55" fmla="*/ 1 h 100"/>
                    <a:gd name="T56" fmla="*/ 1 w 83"/>
                    <a:gd name="T57" fmla="*/ 1 h 100"/>
                    <a:gd name="T58" fmla="*/ 1 w 83"/>
                    <a:gd name="T59" fmla="*/ 1 h 100"/>
                    <a:gd name="T60" fmla="*/ 1 w 83"/>
                    <a:gd name="T61" fmla="*/ 1 h 100"/>
                    <a:gd name="T62" fmla="*/ 1 w 83"/>
                    <a:gd name="T63" fmla="*/ 1 h 100"/>
                    <a:gd name="T64" fmla="*/ 1 w 83"/>
                    <a:gd name="T65" fmla="*/ 1 h 100"/>
                    <a:gd name="T66" fmla="*/ 1 w 83"/>
                    <a:gd name="T67" fmla="*/ 1 h 100"/>
                    <a:gd name="T68" fmla="*/ 1 w 83"/>
                    <a:gd name="T69" fmla="*/ 1 h 100"/>
                    <a:gd name="T70" fmla="*/ 1 w 83"/>
                    <a:gd name="T71" fmla="*/ 1 h 100"/>
                    <a:gd name="T72" fmla="*/ 1 w 83"/>
                    <a:gd name="T73" fmla="*/ 1 h 100"/>
                    <a:gd name="T74" fmla="*/ 0 w 83"/>
                    <a:gd name="T75" fmla="*/ 1 h 100"/>
                    <a:gd name="T76" fmla="*/ 1 w 83"/>
                    <a:gd name="T77" fmla="*/ 1 h 100"/>
                    <a:gd name="T78" fmla="*/ 1 w 83"/>
                    <a:gd name="T79" fmla="*/ 1 h 100"/>
                    <a:gd name="T80" fmla="*/ 1 w 83"/>
                    <a:gd name="T81" fmla="*/ 1 h 100"/>
                    <a:gd name="T82" fmla="*/ 1 w 83"/>
                    <a:gd name="T83" fmla="*/ 1 h 100"/>
                    <a:gd name="T84" fmla="*/ 1 w 83"/>
                    <a:gd name="T85" fmla="*/ 1 h 100"/>
                    <a:gd name="T86" fmla="*/ 1 w 83"/>
                    <a:gd name="T87" fmla="*/ 1 h 100"/>
                    <a:gd name="T88" fmla="*/ 1 w 83"/>
                    <a:gd name="T89" fmla="*/ 1 h 100"/>
                    <a:gd name="T90" fmla="*/ 1 w 83"/>
                    <a:gd name="T91" fmla="*/ 1 h 100"/>
                    <a:gd name="T92" fmla="*/ 1 w 83"/>
                    <a:gd name="T93" fmla="*/ 1 h 100"/>
                    <a:gd name="T94" fmla="*/ 1 w 83"/>
                    <a:gd name="T95" fmla="*/ 1 h 100"/>
                    <a:gd name="T96" fmla="*/ 1 w 83"/>
                    <a:gd name="T97" fmla="*/ 0 h 100"/>
                    <a:gd name="T98" fmla="*/ 1 w 83"/>
                    <a:gd name="T99" fmla="*/ 0 h 100"/>
                    <a:gd name="T100" fmla="*/ 1 w 83"/>
                    <a:gd name="T101" fmla="*/ 0 h 100"/>
                    <a:gd name="T102" fmla="*/ 1 w 83"/>
                    <a:gd name="T103" fmla="*/ 0 h 100"/>
                    <a:gd name="T104" fmla="*/ 1 w 83"/>
                    <a:gd name="T105" fmla="*/ 1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00"/>
                    <a:gd name="T161" fmla="*/ 83 w 83"/>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00">
                      <a:moveTo>
                        <a:pt x="80" y="3"/>
                      </a:moveTo>
                      <a:lnTo>
                        <a:pt x="75" y="8"/>
                      </a:lnTo>
                      <a:lnTo>
                        <a:pt x="69" y="13"/>
                      </a:lnTo>
                      <a:lnTo>
                        <a:pt x="60" y="17"/>
                      </a:lnTo>
                      <a:lnTo>
                        <a:pt x="52" y="21"/>
                      </a:lnTo>
                      <a:lnTo>
                        <a:pt x="43" y="25"/>
                      </a:lnTo>
                      <a:lnTo>
                        <a:pt x="36" y="31"/>
                      </a:lnTo>
                      <a:lnTo>
                        <a:pt x="29" y="38"/>
                      </a:lnTo>
                      <a:lnTo>
                        <a:pt x="24" y="47"/>
                      </a:lnTo>
                      <a:lnTo>
                        <a:pt x="23" y="56"/>
                      </a:lnTo>
                      <a:lnTo>
                        <a:pt x="26" y="65"/>
                      </a:lnTo>
                      <a:lnTo>
                        <a:pt x="32" y="72"/>
                      </a:lnTo>
                      <a:lnTo>
                        <a:pt x="40" y="76"/>
                      </a:lnTo>
                      <a:lnTo>
                        <a:pt x="45" y="77"/>
                      </a:lnTo>
                      <a:lnTo>
                        <a:pt x="51" y="77"/>
                      </a:lnTo>
                      <a:lnTo>
                        <a:pt x="54" y="76"/>
                      </a:lnTo>
                      <a:lnTo>
                        <a:pt x="59" y="75"/>
                      </a:lnTo>
                      <a:lnTo>
                        <a:pt x="64" y="72"/>
                      </a:lnTo>
                      <a:lnTo>
                        <a:pt x="69" y="70"/>
                      </a:lnTo>
                      <a:lnTo>
                        <a:pt x="72" y="66"/>
                      </a:lnTo>
                      <a:lnTo>
                        <a:pt x="77" y="64"/>
                      </a:lnTo>
                      <a:lnTo>
                        <a:pt x="80" y="70"/>
                      </a:lnTo>
                      <a:lnTo>
                        <a:pt x="83" y="77"/>
                      </a:lnTo>
                      <a:lnTo>
                        <a:pt x="83" y="83"/>
                      </a:lnTo>
                      <a:lnTo>
                        <a:pt x="77" y="88"/>
                      </a:lnTo>
                      <a:lnTo>
                        <a:pt x="71" y="95"/>
                      </a:lnTo>
                      <a:lnTo>
                        <a:pt x="64" y="99"/>
                      </a:lnTo>
                      <a:lnTo>
                        <a:pt x="57" y="100"/>
                      </a:lnTo>
                      <a:lnTo>
                        <a:pt x="48" y="99"/>
                      </a:lnTo>
                      <a:lnTo>
                        <a:pt x="40" y="96"/>
                      </a:lnTo>
                      <a:lnTo>
                        <a:pt x="31" y="94"/>
                      </a:lnTo>
                      <a:lnTo>
                        <a:pt x="24" y="93"/>
                      </a:lnTo>
                      <a:lnTo>
                        <a:pt x="16" y="93"/>
                      </a:lnTo>
                      <a:lnTo>
                        <a:pt x="11" y="89"/>
                      </a:lnTo>
                      <a:lnTo>
                        <a:pt x="6" y="84"/>
                      </a:lnTo>
                      <a:lnTo>
                        <a:pt x="3" y="78"/>
                      </a:lnTo>
                      <a:lnTo>
                        <a:pt x="1" y="72"/>
                      </a:lnTo>
                      <a:lnTo>
                        <a:pt x="0" y="65"/>
                      </a:lnTo>
                      <a:lnTo>
                        <a:pt x="1" y="58"/>
                      </a:lnTo>
                      <a:lnTo>
                        <a:pt x="2" y="50"/>
                      </a:lnTo>
                      <a:lnTo>
                        <a:pt x="5" y="44"/>
                      </a:lnTo>
                      <a:lnTo>
                        <a:pt x="8" y="36"/>
                      </a:lnTo>
                      <a:lnTo>
                        <a:pt x="12" y="29"/>
                      </a:lnTo>
                      <a:lnTo>
                        <a:pt x="18" y="21"/>
                      </a:lnTo>
                      <a:lnTo>
                        <a:pt x="25" y="15"/>
                      </a:lnTo>
                      <a:lnTo>
                        <a:pt x="32" y="11"/>
                      </a:lnTo>
                      <a:lnTo>
                        <a:pt x="40" y="6"/>
                      </a:lnTo>
                      <a:lnTo>
                        <a:pt x="48" y="2"/>
                      </a:lnTo>
                      <a:lnTo>
                        <a:pt x="57" y="0"/>
                      </a:lnTo>
                      <a:lnTo>
                        <a:pt x="63" y="0"/>
                      </a:lnTo>
                      <a:lnTo>
                        <a:pt x="70" y="0"/>
                      </a:lnTo>
                      <a:lnTo>
                        <a:pt x="75" y="0"/>
                      </a:lnTo>
                      <a:lnTo>
                        <a:pt x="80" y="3"/>
                      </a:lnTo>
                      <a:close/>
                    </a:path>
                  </a:pathLst>
                </a:custGeom>
                <a:solidFill>
                  <a:srgbClr val="8F8F8F"/>
                </a:solidFill>
                <a:ln w="9525">
                  <a:noFill/>
                  <a:round/>
                  <a:headEnd/>
                  <a:tailEnd/>
                </a:ln>
              </p:spPr>
              <p:txBody>
                <a:bodyPr/>
                <a:lstStyle/>
                <a:p>
                  <a:endParaRPr lang="en-US" dirty="0"/>
                </a:p>
              </p:txBody>
            </p:sp>
            <p:sp>
              <p:nvSpPr>
                <p:cNvPr id="84" name="Oval 169"/>
                <p:cNvSpPr>
                  <a:spLocks noChangeArrowheads="1"/>
                </p:cNvSpPr>
                <p:nvPr/>
              </p:nvSpPr>
              <p:spPr bwMode="auto">
                <a:xfrm>
                  <a:off x="1742" y="3261"/>
                  <a:ext cx="96" cy="96"/>
                </a:xfrm>
                <a:prstGeom prst="ellipse">
                  <a:avLst/>
                </a:prstGeom>
                <a:solidFill>
                  <a:srgbClr val="4D4D4D"/>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sp>
              <p:nvSpPr>
                <p:cNvPr id="85" name="Oval 170"/>
                <p:cNvSpPr>
                  <a:spLocks noChangeArrowheads="1"/>
                </p:cNvSpPr>
                <p:nvPr/>
              </p:nvSpPr>
              <p:spPr bwMode="auto">
                <a:xfrm>
                  <a:off x="1767" y="3285"/>
                  <a:ext cx="47" cy="47"/>
                </a:xfrm>
                <a:prstGeom prst="ellipse">
                  <a:avLst/>
                </a:prstGeom>
                <a:solidFill>
                  <a:schemeClr val="bg1"/>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grpSp>
          <p:grpSp>
            <p:nvGrpSpPr>
              <p:cNvPr id="75" name="Group 171"/>
              <p:cNvGrpSpPr>
                <a:grpSpLocks/>
              </p:cNvGrpSpPr>
              <p:nvPr/>
            </p:nvGrpSpPr>
            <p:grpSpPr bwMode="auto">
              <a:xfrm>
                <a:off x="4745" y="3503"/>
                <a:ext cx="122" cy="115"/>
                <a:chOff x="1729" y="3251"/>
                <a:chExt cx="122" cy="115"/>
              </a:xfrm>
            </p:grpSpPr>
            <p:sp>
              <p:nvSpPr>
                <p:cNvPr id="76" name="Freeform 172"/>
                <p:cNvSpPr>
                  <a:spLocks/>
                </p:cNvSpPr>
                <p:nvPr/>
              </p:nvSpPr>
              <p:spPr bwMode="auto">
                <a:xfrm>
                  <a:off x="1729" y="3251"/>
                  <a:ext cx="122" cy="115"/>
                </a:xfrm>
                <a:custGeom>
                  <a:avLst/>
                  <a:gdLst>
                    <a:gd name="T0" fmla="*/ 1 w 215"/>
                    <a:gd name="T1" fmla="*/ 1 h 199"/>
                    <a:gd name="T2" fmla="*/ 1 w 215"/>
                    <a:gd name="T3" fmla="*/ 1 h 199"/>
                    <a:gd name="T4" fmla="*/ 1 w 215"/>
                    <a:gd name="T5" fmla="*/ 1 h 199"/>
                    <a:gd name="T6" fmla="*/ 1 w 215"/>
                    <a:gd name="T7" fmla="*/ 1 h 199"/>
                    <a:gd name="T8" fmla="*/ 1 w 215"/>
                    <a:gd name="T9" fmla="*/ 1 h 199"/>
                    <a:gd name="T10" fmla="*/ 1 w 215"/>
                    <a:gd name="T11" fmla="*/ 1 h 199"/>
                    <a:gd name="T12" fmla="*/ 1 w 215"/>
                    <a:gd name="T13" fmla="*/ 1 h 199"/>
                    <a:gd name="T14" fmla="*/ 1 w 215"/>
                    <a:gd name="T15" fmla="*/ 1 h 199"/>
                    <a:gd name="T16" fmla="*/ 1 w 215"/>
                    <a:gd name="T17" fmla="*/ 1 h 199"/>
                    <a:gd name="T18" fmla="*/ 1 w 215"/>
                    <a:gd name="T19" fmla="*/ 1 h 199"/>
                    <a:gd name="T20" fmla="*/ 1 w 215"/>
                    <a:gd name="T21" fmla="*/ 1 h 199"/>
                    <a:gd name="T22" fmla="*/ 1 w 215"/>
                    <a:gd name="T23" fmla="*/ 1 h 199"/>
                    <a:gd name="T24" fmla="*/ 1 w 215"/>
                    <a:gd name="T25" fmla="*/ 1 h 199"/>
                    <a:gd name="T26" fmla="*/ 1 w 215"/>
                    <a:gd name="T27" fmla="*/ 1 h 199"/>
                    <a:gd name="T28" fmla="*/ 1 w 215"/>
                    <a:gd name="T29" fmla="*/ 1 h 199"/>
                    <a:gd name="T30" fmla="*/ 1 w 215"/>
                    <a:gd name="T31" fmla="*/ 1 h 199"/>
                    <a:gd name="T32" fmla="*/ 1 w 215"/>
                    <a:gd name="T33" fmla="*/ 1 h 199"/>
                    <a:gd name="T34" fmla="*/ 1 w 215"/>
                    <a:gd name="T35" fmla="*/ 1 h 199"/>
                    <a:gd name="T36" fmla="*/ 1 w 215"/>
                    <a:gd name="T37" fmla="*/ 1 h 199"/>
                    <a:gd name="T38" fmla="*/ 1 w 215"/>
                    <a:gd name="T39" fmla="*/ 1 h 199"/>
                    <a:gd name="T40" fmla="*/ 1 w 215"/>
                    <a:gd name="T41" fmla="*/ 1 h 199"/>
                    <a:gd name="T42" fmla="*/ 1 w 215"/>
                    <a:gd name="T43" fmla="*/ 1 h 199"/>
                    <a:gd name="T44" fmla="*/ 1 w 215"/>
                    <a:gd name="T45" fmla="*/ 1 h 199"/>
                    <a:gd name="T46" fmla="*/ 1 w 215"/>
                    <a:gd name="T47" fmla="*/ 1 h 199"/>
                    <a:gd name="T48" fmla="*/ 1 w 215"/>
                    <a:gd name="T49" fmla="*/ 1 h 199"/>
                    <a:gd name="T50" fmla="*/ 0 w 215"/>
                    <a:gd name="T51" fmla="*/ 1 h 199"/>
                    <a:gd name="T52" fmla="*/ 1 w 215"/>
                    <a:gd name="T53" fmla="*/ 1 h 199"/>
                    <a:gd name="T54" fmla="*/ 1 w 215"/>
                    <a:gd name="T55" fmla="*/ 1 h 199"/>
                    <a:gd name="T56" fmla="*/ 1 w 215"/>
                    <a:gd name="T57" fmla="*/ 1 h 199"/>
                    <a:gd name="T58" fmla="*/ 1 w 215"/>
                    <a:gd name="T59" fmla="*/ 1 h 199"/>
                    <a:gd name="T60" fmla="*/ 1 w 215"/>
                    <a:gd name="T61" fmla="*/ 1 h 199"/>
                    <a:gd name="T62" fmla="*/ 1 w 215"/>
                    <a:gd name="T63" fmla="*/ 1 h 199"/>
                    <a:gd name="T64" fmla="*/ 1 w 215"/>
                    <a:gd name="T65" fmla="*/ 1 h 199"/>
                    <a:gd name="T66" fmla="*/ 1 w 215"/>
                    <a:gd name="T67" fmla="*/ 1 h 199"/>
                    <a:gd name="T68" fmla="*/ 1 w 215"/>
                    <a:gd name="T69" fmla="*/ 0 h 199"/>
                    <a:gd name="T70" fmla="*/ 1 w 215"/>
                    <a:gd name="T71" fmla="*/ 0 h 199"/>
                    <a:gd name="T72" fmla="*/ 1 w 215"/>
                    <a:gd name="T73" fmla="*/ 1 h 199"/>
                    <a:gd name="T74" fmla="*/ 1 w 215"/>
                    <a:gd name="T75" fmla="*/ 1 h 199"/>
                    <a:gd name="T76" fmla="*/ 1 w 215"/>
                    <a:gd name="T77" fmla="*/ 1 h 199"/>
                    <a:gd name="T78" fmla="*/ 1 w 215"/>
                    <a:gd name="T79" fmla="*/ 1 h 199"/>
                    <a:gd name="T80" fmla="*/ 1 w 215"/>
                    <a:gd name="T81" fmla="*/ 1 h 19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15"/>
                    <a:gd name="T124" fmla="*/ 0 h 199"/>
                    <a:gd name="T125" fmla="*/ 215 w 215"/>
                    <a:gd name="T126" fmla="*/ 199 h 19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15" h="199">
                      <a:moveTo>
                        <a:pt x="207" y="55"/>
                      </a:moveTo>
                      <a:lnTo>
                        <a:pt x="208" y="66"/>
                      </a:lnTo>
                      <a:lnTo>
                        <a:pt x="211" y="77"/>
                      </a:lnTo>
                      <a:lnTo>
                        <a:pt x="213" y="88"/>
                      </a:lnTo>
                      <a:lnTo>
                        <a:pt x="214" y="99"/>
                      </a:lnTo>
                      <a:lnTo>
                        <a:pt x="215" y="110"/>
                      </a:lnTo>
                      <a:lnTo>
                        <a:pt x="214" y="120"/>
                      </a:lnTo>
                      <a:lnTo>
                        <a:pt x="212" y="130"/>
                      </a:lnTo>
                      <a:lnTo>
                        <a:pt x="207" y="140"/>
                      </a:lnTo>
                      <a:lnTo>
                        <a:pt x="194" y="153"/>
                      </a:lnTo>
                      <a:lnTo>
                        <a:pt x="179" y="166"/>
                      </a:lnTo>
                      <a:lnTo>
                        <a:pt x="165" y="177"/>
                      </a:lnTo>
                      <a:lnTo>
                        <a:pt x="148" y="188"/>
                      </a:lnTo>
                      <a:lnTo>
                        <a:pt x="130" y="195"/>
                      </a:lnTo>
                      <a:lnTo>
                        <a:pt x="111" y="199"/>
                      </a:lnTo>
                      <a:lnTo>
                        <a:pt x="91" y="198"/>
                      </a:lnTo>
                      <a:lnTo>
                        <a:pt x="69" y="193"/>
                      </a:lnTo>
                      <a:lnTo>
                        <a:pt x="61" y="186"/>
                      </a:lnTo>
                      <a:lnTo>
                        <a:pt x="51" y="180"/>
                      </a:lnTo>
                      <a:lnTo>
                        <a:pt x="41" y="172"/>
                      </a:lnTo>
                      <a:lnTo>
                        <a:pt x="32" y="165"/>
                      </a:lnTo>
                      <a:lnTo>
                        <a:pt x="23" y="158"/>
                      </a:lnTo>
                      <a:lnTo>
                        <a:pt x="15" y="148"/>
                      </a:lnTo>
                      <a:lnTo>
                        <a:pt x="9" y="139"/>
                      </a:lnTo>
                      <a:lnTo>
                        <a:pt x="5" y="128"/>
                      </a:lnTo>
                      <a:lnTo>
                        <a:pt x="0" y="107"/>
                      </a:lnTo>
                      <a:lnTo>
                        <a:pt x="2" y="90"/>
                      </a:lnTo>
                      <a:lnTo>
                        <a:pt x="8" y="73"/>
                      </a:lnTo>
                      <a:lnTo>
                        <a:pt x="18" y="59"/>
                      </a:lnTo>
                      <a:lnTo>
                        <a:pt x="31" y="46"/>
                      </a:lnTo>
                      <a:lnTo>
                        <a:pt x="45" y="32"/>
                      </a:lnTo>
                      <a:lnTo>
                        <a:pt x="60" y="20"/>
                      </a:lnTo>
                      <a:lnTo>
                        <a:pt x="74" y="7"/>
                      </a:lnTo>
                      <a:lnTo>
                        <a:pt x="93" y="2"/>
                      </a:lnTo>
                      <a:lnTo>
                        <a:pt x="113" y="0"/>
                      </a:lnTo>
                      <a:lnTo>
                        <a:pt x="132" y="0"/>
                      </a:lnTo>
                      <a:lnTo>
                        <a:pt x="151" y="5"/>
                      </a:lnTo>
                      <a:lnTo>
                        <a:pt x="168" y="12"/>
                      </a:lnTo>
                      <a:lnTo>
                        <a:pt x="184" y="23"/>
                      </a:lnTo>
                      <a:lnTo>
                        <a:pt x="197" y="37"/>
                      </a:lnTo>
                      <a:lnTo>
                        <a:pt x="207" y="55"/>
                      </a:lnTo>
                      <a:close/>
                    </a:path>
                  </a:pathLst>
                </a:custGeom>
                <a:solidFill>
                  <a:srgbClr val="000000"/>
                </a:solidFill>
                <a:ln w="9525">
                  <a:noFill/>
                  <a:round/>
                  <a:headEnd/>
                  <a:tailEnd/>
                </a:ln>
              </p:spPr>
              <p:txBody>
                <a:bodyPr/>
                <a:lstStyle/>
                <a:p>
                  <a:endParaRPr lang="en-US" dirty="0"/>
                </a:p>
              </p:txBody>
            </p:sp>
            <p:sp>
              <p:nvSpPr>
                <p:cNvPr id="77" name="Freeform 173"/>
                <p:cNvSpPr>
                  <a:spLocks/>
                </p:cNvSpPr>
                <p:nvPr/>
              </p:nvSpPr>
              <p:spPr bwMode="auto">
                <a:xfrm>
                  <a:off x="1746" y="3267"/>
                  <a:ext cx="89" cy="82"/>
                </a:xfrm>
                <a:custGeom>
                  <a:avLst/>
                  <a:gdLst>
                    <a:gd name="T0" fmla="*/ 1 w 157"/>
                    <a:gd name="T1" fmla="*/ 1 h 144"/>
                    <a:gd name="T2" fmla="*/ 1 w 157"/>
                    <a:gd name="T3" fmla="*/ 1 h 144"/>
                    <a:gd name="T4" fmla="*/ 1 w 157"/>
                    <a:gd name="T5" fmla="*/ 1 h 144"/>
                    <a:gd name="T6" fmla="*/ 1 w 157"/>
                    <a:gd name="T7" fmla="*/ 1 h 144"/>
                    <a:gd name="T8" fmla="*/ 1 w 157"/>
                    <a:gd name="T9" fmla="*/ 1 h 144"/>
                    <a:gd name="T10" fmla="*/ 1 w 157"/>
                    <a:gd name="T11" fmla="*/ 1 h 144"/>
                    <a:gd name="T12" fmla="*/ 1 w 157"/>
                    <a:gd name="T13" fmla="*/ 1 h 144"/>
                    <a:gd name="T14" fmla="*/ 1 w 157"/>
                    <a:gd name="T15" fmla="*/ 1 h 144"/>
                    <a:gd name="T16" fmla="*/ 1 w 157"/>
                    <a:gd name="T17" fmla="*/ 1 h 144"/>
                    <a:gd name="T18" fmla="*/ 1 w 157"/>
                    <a:gd name="T19" fmla="*/ 1 h 144"/>
                    <a:gd name="T20" fmla="*/ 1 w 157"/>
                    <a:gd name="T21" fmla="*/ 1 h 144"/>
                    <a:gd name="T22" fmla="*/ 1 w 157"/>
                    <a:gd name="T23" fmla="*/ 1 h 144"/>
                    <a:gd name="T24" fmla="*/ 1 w 157"/>
                    <a:gd name="T25" fmla="*/ 1 h 144"/>
                    <a:gd name="T26" fmla="*/ 1 w 157"/>
                    <a:gd name="T27" fmla="*/ 1 h 144"/>
                    <a:gd name="T28" fmla="*/ 1 w 157"/>
                    <a:gd name="T29" fmla="*/ 1 h 144"/>
                    <a:gd name="T30" fmla="*/ 1 w 157"/>
                    <a:gd name="T31" fmla="*/ 1 h 144"/>
                    <a:gd name="T32" fmla="*/ 1 w 157"/>
                    <a:gd name="T33" fmla="*/ 1 h 144"/>
                    <a:gd name="T34" fmla="*/ 1 w 157"/>
                    <a:gd name="T35" fmla="*/ 1 h 144"/>
                    <a:gd name="T36" fmla="*/ 1 w 157"/>
                    <a:gd name="T37" fmla="*/ 1 h 144"/>
                    <a:gd name="T38" fmla="*/ 1 w 157"/>
                    <a:gd name="T39" fmla="*/ 1 h 144"/>
                    <a:gd name="T40" fmla="*/ 1 w 157"/>
                    <a:gd name="T41" fmla="*/ 1 h 144"/>
                    <a:gd name="T42" fmla="*/ 0 w 157"/>
                    <a:gd name="T43" fmla="*/ 1 h 144"/>
                    <a:gd name="T44" fmla="*/ 0 w 157"/>
                    <a:gd name="T45" fmla="*/ 1 h 144"/>
                    <a:gd name="T46" fmla="*/ 1 w 157"/>
                    <a:gd name="T47" fmla="*/ 1 h 144"/>
                    <a:gd name="T48" fmla="*/ 1 w 157"/>
                    <a:gd name="T49" fmla="*/ 1 h 144"/>
                    <a:gd name="T50" fmla="*/ 1 w 157"/>
                    <a:gd name="T51" fmla="*/ 1 h 144"/>
                    <a:gd name="T52" fmla="*/ 1 w 157"/>
                    <a:gd name="T53" fmla="*/ 1 h 144"/>
                    <a:gd name="T54" fmla="*/ 1 w 157"/>
                    <a:gd name="T55" fmla="*/ 1 h 144"/>
                    <a:gd name="T56" fmla="*/ 1 w 157"/>
                    <a:gd name="T57" fmla="*/ 1 h 144"/>
                    <a:gd name="T58" fmla="*/ 1 w 157"/>
                    <a:gd name="T59" fmla="*/ 0 h 144"/>
                    <a:gd name="T60" fmla="*/ 1 w 157"/>
                    <a:gd name="T61" fmla="*/ 1 h 144"/>
                    <a:gd name="T62" fmla="*/ 1 w 157"/>
                    <a:gd name="T63" fmla="*/ 1 h 144"/>
                    <a:gd name="T64" fmla="*/ 1 w 157"/>
                    <a:gd name="T65" fmla="*/ 1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44"/>
                    <a:gd name="T101" fmla="*/ 157 w 157"/>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44">
                      <a:moveTo>
                        <a:pt x="153" y="41"/>
                      </a:moveTo>
                      <a:lnTo>
                        <a:pt x="155" y="55"/>
                      </a:lnTo>
                      <a:lnTo>
                        <a:pt x="157" y="69"/>
                      </a:lnTo>
                      <a:lnTo>
                        <a:pt x="157" y="82"/>
                      </a:lnTo>
                      <a:lnTo>
                        <a:pt x="153" y="96"/>
                      </a:lnTo>
                      <a:lnTo>
                        <a:pt x="148" y="109"/>
                      </a:lnTo>
                      <a:lnTo>
                        <a:pt x="140" y="119"/>
                      </a:lnTo>
                      <a:lnTo>
                        <a:pt x="129" y="127"/>
                      </a:lnTo>
                      <a:lnTo>
                        <a:pt x="115" y="133"/>
                      </a:lnTo>
                      <a:lnTo>
                        <a:pt x="103" y="138"/>
                      </a:lnTo>
                      <a:lnTo>
                        <a:pt x="91" y="140"/>
                      </a:lnTo>
                      <a:lnTo>
                        <a:pt x="79" y="143"/>
                      </a:lnTo>
                      <a:lnTo>
                        <a:pt x="67" y="144"/>
                      </a:lnTo>
                      <a:lnTo>
                        <a:pt x="56" y="143"/>
                      </a:lnTo>
                      <a:lnTo>
                        <a:pt x="45" y="139"/>
                      </a:lnTo>
                      <a:lnTo>
                        <a:pt x="35" y="132"/>
                      </a:lnTo>
                      <a:lnTo>
                        <a:pt x="24" y="122"/>
                      </a:lnTo>
                      <a:lnTo>
                        <a:pt x="16" y="115"/>
                      </a:lnTo>
                      <a:lnTo>
                        <a:pt x="10" y="108"/>
                      </a:lnTo>
                      <a:lnTo>
                        <a:pt x="6" y="99"/>
                      </a:lnTo>
                      <a:lnTo>
                        <a:pt x="2" y="91"/>
                      </a:lnTo>
                      <a:lnTo>
                        <a:pt x="0" y="81"/>
                      </a:lnTo>
                      <a:lnTo>
                        <a:pt x="0" y="72"/>
                      </a:lnTo>
                      <a:lnTo>
                        <a:pt x="1" y="63"/>
                      </a:lnTo>
                      <a:lnTo>
                        <a:pt x="3" y="53"/>
                      </a:lnTo>
                      <a:lnTo>
                        <a:pt x="18" y="38"/>
                      </a:lnTo>
                      <a:lnTo>
                        <a:pt x="36" y="23"/>
                      </a:lnTo>
                      <a:lnTo>
                        <a:pt x="56" y="11"/>
                      </a:lnTo>
                      <a:lnTo>
                        <a:pt x="79" y="3"/>
                      </a:lnTo>
                      <a:lnTo>
                        <a:pt x="101" y="0"/>
                      </a:lnTo>
                      <a:lnTo>
                        <a:pt x="122" y="5"/>
                      </a:lnTo>
                      <a:lnTo>
                        <a:pt x="140" y="18"/>
                      </a:lnTo>
                      <a:lnTo>
                        <a:pt x="153" y="41"/>
                      </a:lnTo>
                      <a:close/>
                    </a:path>
                  </a:pathLst>
                </a:custGeom>
                <a:solidFill>
                  <a:srgbClr val="FFFFFF"/>
                </a:solidFill>
                <a:ln w="9525">
                  <a:noFill/>
                  <a:round/>
                  <a:headEnd/>
                  <a:tailEnd/>
                </a:ln>
              </p:spPr>
              <p:txBody>
                <a:bodyPr/>
                <a:lstStyle/>
                <a:p>
                  <a:endParaRPr lang="en-US" dirty="0"/>
                </a:p>
              </p:txBody>
            </p:sp>
            <p:sp>
              <p:nvSpPr>
                <p:cNvPr id="78" name="Freeform 174"/>
                <p:cNvSpPr>
                  <a:spLocks/>
                </p:cNvSpPr>
                <p:nvPr/>
              </p:nvSpPr>
              <p:spPr bwMode="auto">
                <a:xfrm>
                  <a:off x="1766" y="3280"/>
                  <a:ext cx="48" cy="57"/>
                </a:xfrm>
                <a:custGeom>
                  <a:avLst/>
                  <a:gdLst>
                    <a:gd name="T0" fmla="*/ 1 w 83"/>
                    <a:gd name="T1" fmla="*/ 1 h 100"/>
                    <a:gd name="T2" fmla="*/ 1 w 83"/>
                    <a:gd name="T3" fmla="*/ 1 h 100"/>
                    <a:gd name="T4" fmla="*/ 1 w 83"/>
                    <a:gd name="T5" fmla="*/ 1 h 100"/>
                    <a:gd name="T6" fmla="*/ 1 w 83"/>
                    <a:gd name="T7" fmla="*/ 1 h 100"/>
                    <a:gd name="T8" fmla="*/ 1 w 83"/>
                    <a:gd name="T9" fmla="*/ 1 h 100"/>
                    <a:gd name="T10" fmla="*/ 1 w 83"/>
                    <a:gd name="T11" fmla="*/ 1 h 100"/>
                    <a:gd name="T12" fmla="*/ 1 w 83"/>
                    <a:gd name="T13" fmla="*/ 1 h 100"/>
                    <a:gd name="T14" fmla="*/ 1 w 83"/>
                    <a:gd name="T15" fmla="*/ 1 h 100"/>
                    <a:gd name="T16" fmla="*/ 1 w 83"/>
                    <a:gd name="T17" fmla="*/ 1 h 100"/>
                    <a:gd name="T18" fmla="*/ 1 w 83"/>
                    <a:gd name="T19" fmla="*/ 1 h 100"/>
                    <a:gd name="T20" fmla="*/ 1 w 83"/>
                    <a:gd name="T21" fmla="*/ 1 h 100"/>
                    <a:gd name="T22" fmla="*/ 1 w 83"/>
                    <a:gd name="T23" fmla="*/ 1 h 100"/>
                    <a:gd name="T24" fmla="*/ 1 w 83"/>
                    <a:gd name="T25" fmla="*/ 1 h 100"/>
                    <a:gd name="T26" fmla="*/ 1 w 83"/>
                    <a:gd name="T27" fmla="*/ 1 h 100"/>
                    <a:gd name="T28" fmla="*/ 1 w 83"/>
                    <a:gd name="T29" fmla="*/ 1 h 100"/>
                    <a:gd name="T30" fmla="*/ 1 w 83"/>
                    <a:gd name="T31" fmla="*/ 1 h 100"/>
                    <a:gd name="T32" fmla="*/ 1 w 83"/>
                    <a:gd name="T33" fmla="*/ 1 h 100"/>
                    <a:gd name="T34" fmla="*/ 1 w 83"/>
                    <a:gd name="T35" fmla="*/ 1 h 100"/>
                    <a:gd name="T36" fmla="*/ 1 w 83"/>
                    <a:gd name="T37" fmla="*/ 1 h 100"/>
                    <a:gd name="T38" fmla="*/ 1 w 83"/>
                    <a:gd name="T39" fmla="*/ 1 h 100"/>
                    <a:gd name="T40" fmla="*/ 1 w 83"/>
                    <a:gd name="T41" fmla="*/ 1 h 100"/>
                    <a:gd name="T42" fmla="*/ 1 w 83"/>
                    <a:gd name="T43" fmla="*/ 1 h 100"/>
                    <a:gd name="T44" fmla="*/ 1 w 83"/>
                    <a:gd name="T45" fmla="*/ 1 h 100"/>
                    <a:gd name="T46" fmla="*/ 1 w 83"/>
                    <a:gd name="T47" fmla="*/ 1 h 100"/>
                    <a:gd name="T48" fmla="*/ 1 w 83"/>
                    <a:gd name="T49" fmla="*/ 1 h 100"/>
                    <a:gd name="T50" fmla="*/ 1 w 83"/>
                    <a:gd name="T51" fmla="*/ 1 h 100"/>
                    <a:gd name="T52" fmla="*/ 1 w 83"/>
                    <a:gd name="T53" fmla="*/ 1 h 100"/>
                    <a:gd name="T54" fmla="*/ 1 w 83"/>
                    <a:gd name="T55" fmla="*/ 1 h 100"/>
                    <a:gd name="T56" fmla="*/ 1 w 83"/>
                    <a:gd name="T57" fmla="*/ 1 h 100"/>
                    <a:gd name="T58" fmla="*/ 1 w 83"/>
                    <a:gd name="T59" fmla="*/ 1 h 100"/>
                    <a:gd name="T60" fmla="*/ 1 w 83"/>
                    <a:gd name="T61" fmla="*/ 1 h 100"/>
                    <a:gd name="T62" fmla="*/ 1 w 83"/>
                    <a:gd name="T63" fmla="*/ 1 h 100"/>
                    <a:gd name="T64" fmla="*/ 1 w 83"/>
                    <a:gd name="T65" fmla="*/ 1 h 100"/>
                    <a:gd name="T66" fmla="*/ 1 w 83"/>
                    <a:gd name="T67" fmla="*/ 1 h 100"/>
                    <a:gd name="T68" fmla="*/ 1 w 83"/>
                    <a:gd name="T69" fmla="*/ 1 h 100"/>
                    <a:gd name="T70" fmla="*/ 1 w 83"/>
                    <a:gd name="T71" fmla="*/ 1 h 100"/>
                    <a:gd name="T72" fmla="*/ 1 w 83"/>
                    <a:gd name="T73" fmla="*/ 1 h 100"/>
                    <a:gd name="T74" fmla="*/ 0 w 83"/>
                    <a:gd name="T75" fmla="*/ 1 h 100"/>
                    <a:gd name="T76" fmla="*/ 1 w 83"/>
                    <a:gd name="T77" fmla="*/ 1 h 100"/>
                    <a:gd name="T78" fmla="*/ 1 w 83"/>
                    <a:gd name="T79" fmla="*/ 1 h 100"/>
                    <a:gd name="T80" fmla="*/ 1 w 83"/>
                    <a:gd name="T81" fmla="*/ 1 h 100"/>
                    <a:gd name="T82" fmla="*/ 1 w 83"/>
                    <a:gd name="T83" fmla="*/ 1 h 100"/>
                    <a:gd name="T84" fmla="*/ 1 w 83"/>
                    <a:gd name="T85" fmla="*/ 1 h 100"/>
                    <a:gd name="T86" fmla="*/ 1 w 83"/>
                    <a:gd name="T87" fmla="*/ 1 h 100"/>
                    <a:gd name="T88" fmla="*/ 1 w 83"/>
                    <a:gd name="T89" fmla="*/ 1 h 100"/>
                    <a:gd name="T90" fmla="*/ 1 w 83"/>
                    <a:gd name="T91" fmla="*/ 1 h 100"/>
                    <a:gd name="T92" fmla="*/ 1 w 83"/>
                    <a:gd name="T93" fmla="*/ 1 h 100"/>
                    <a:gd name="T94" fmla="*/ 1 w 83"/>
                    <a:gd name="T95" fmla="*/ 1 h 100"/>
                    <a:gd name="T96" fmla="*/ 1 w 83"/>
                    <a:gd name="T97" fmla="*/ 0 h 100"/>
                    <a:gd name="T98" fmla="*/ 1 w 83"/>
                    <a:gd name="T99" fmla="*/ 0 h 100"/>
                    <a:gd name="T100" fmla="*/ 1 w 83"/>
                    <a:gd name="T101" fmla="*/ 0 h 100"/>
                    <a:gd name="T102" fmla="*/ 1 w 83"/>
                    <a:gd name="T103" fmla="*/ 0 h 100"/>
                    <a:gd name="T104" fmla="*/ 1 w 83"/>
                    <a:gd name="T105" fmla="*/ 1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00"/>
                    <a:gd name="T161" fmla="*/ 83 w 83"/>
                    <a:gd name="T162" fmla="*/ 100 h 10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00">
                      <a:moveTo>
                        <a:pt x="80" y="3"/>
                      </a:moveTo>
                      <a:lnTo>
                        <a:pt x="75" y="8"/>
                      </a:lnTo>
                      <a:lnTo>
                        <a:pt x="69" y="13"/>
                      </a:lnTo>
                      <a:lnTo>
                        <a:pt x="60" y="17"/>
                      </a:lnTo>
                      <a:lnTo>
                        <a:pt x="52" y="21"/>
                      </a:lnTo>
                      <a:lnTo>
                        <a:pt x="43" y="25"/>
                      </a:lnTo>
                      <a:lnTo>
                        <a:pt x="36" y="31"/>
                      </a:lnTo>
                      <a:lnTo>
                        <a:pt x="29" y="38"/>
                      </a:lnTo>
                      <a:lnTo>
                        <a:pt x="24" y="47"/>
                      </a:lnTo>
                      <a:lnTo>
                        <a:pt x="23" y="56"/>
                      </a:lnTo>
                      <a:lnTo>
                        <a:pt x="26" y="65"/>
                      </a:lnTo>
                      <a:lnTo>
                        <a:pt x="32" y="72"/>
                      </a:lnTo>
                      <a:lnTo>
                        <a:pt x="40" y="76"/>
                      </a:lnTo>
                      <a:lnTo>
                        <a:pt x="45" y="77"/>
                      </a:lnTo>
                      <a:lnTo>
                        <a:pt x="51" y="77"/>
                      </a:lnTo>
                      <a:lnTo>
                        <a:pt x="54" y="76"/>
                      </a:lnTo>
                      <a:lnTo>
                        <a:pt x="59" y="75"/>
                      </a:lnTo>
                      <a:lnTo>
                        <a:pt x="64" y="72"/>
                      </a:lnTo>
                      <a:lnTo>
                        <a:pt x="69" y="70"/>
                      </a:lnTo>
                      <a:lnTo>
                        <a:pt x="72" y="66"/>
                      </a:lnTo>
                      <a:lnTo>
                        <a:pt x="77" y="64"/>
                      </a:lnTo>
                      <a:lnTo>
                        <a:pt x="80" y="70"/>
                      </a:lnTo>
                      <a:lnTo>
                        <a:pt x="83" y="77"/>
                      </a:lnTo>
                      <a:lnTo>
                        <a:pt x="83" y="83"/>
                      </a:lnTo>
                      <a:lnTo>
                        <a:pt x="77" y="88"/>
                      </a:lnTo>
                      <a:lnTo>
                        <a:pt x="71" y="95"/>
                      </a:lnTo>
                      <a:lnTo>
                        <a:pt x="64" y="99"/>
                      </a:lnTo>
                      <a:lnTo>
                        <a:pt x="57" y="100"/>
                      </a:lnTo>
                      <a:lnTo>
                        <a:pt x="48" y="99"/>
                      </a:lnTo>
                      <a:lnTo>
                        <a:pt x="40" y="96"/>
                      </a:lnTo>
                      <a:lnTo>
                        <a:pt x="31" y="94"/>
                      </a:lnTo>
                      <a:lnTo>
                        <a:pt x="24" y="93"/>
                      </a:lnTo>
                      <a:lnTo>
                        <a:pt x="16" y="93"/>
                      </a:lnTo>
                      <a:lnTo>
                        <a:pt x="11" y="89"/>
                      </a:lnTo>
                      <a:lnTo>
                        <a:pt x="6" y="84"/>
                      </a:lnTo>
                      <a:lnTo>
                        <a:pt x="3" y="78"/>
                      </a:lnTo>
                      <a:lnTo>
                        <a:pt x="1" y="72"/>
                      </a:lnTo>
                      <a:lnTo>
                        <a:pt x="0" y="65"/>
                      </a:lnTo>
                      <a:lnTo>
                        <a:pt x="1" y="58"/>
                      </a:lnTo>
                      <a:lnTo>
                        <a:pt x="2" y="50"/>
                      </a:lnTo>
                      <a:lnTo>
                        <a:pt x="5" y="44"/>
                      </a:lnTo>
                      <a:lnTo>
                        <a:pt x="8" y="36"/>
                      </a:lnTo>
                      <a:lnTo>
                        <a:pt x="12" y="29"/>
                      </a:lnTo>
                      <a:lnTo>
                        <a:pt x="18" y="21"/>
                      </a:lnTo>
                      <a:lnTo>
                        <a:pt x="25" y="15"/>
                      </a:lnTo>
                      <a:lnTo>
                        <a:pt x="32" y="11"/>
                      </a:lnTo>
                      <a:lnTo>
                        <a:pt x="40" y="6"/>
                      </a:lnTo>
                      <a:lnTo>
                        <a:pt x="48" y="2"/>
                      </a:lnTo>
                      <a:lnTo>
                        <a:pt x="57" y="0"/>
                      </a:lnTo>
                      <a:lnTo>
                        <a:pt x="63" y="0"/>
                      </a:lnTo>
                      <a:lnTo>
                        <a:pt x="70" y="0"/>
                      </a:lnTo>
                      <a:lnTo>
                        <a:pt x="75" y="0"/>
                      </a:lnTo>
                      <a:lnTo>
                        <a:pt x="80" y="3"/>
                      </a:lnTo>
                      <a:close/>
                    </a:path>
                  </a:pathLst>
                </a:custGeom>
                <a:solidFill>
                  <a:srgbClr val="8F8F8F"/>
                </a:solidFill>
                <a:ln w="9525">
                  <a:noFill/>
                  <a:round/>
                  <a:headEnd/>
                  <a:tailEnd/>
                </a:ln>
              </p:spPr>
              <p:txBody>
                <a:bodyPr/>
                <a:lstStyle/>
                <a:p>
                  <a:endParaRPr lang="en-US" dirty="0"/>
                </a:p>
              </p:txBody>
            </p:sp>
            <p:sp>
              <p:nvSpPr>
                <p:cNvPr id="79" name="Oval 175"/>
                <p:cNvSpPr>
                  <a:spLocks noChangeArrowheads="1"/>
                </p:cNvSpPr>
                <p:nvPr/>
              </p:nvSpPr>
              <p:spPr bwMode="auto">
                <a:xfrm>
                  <a:off x="1742" y="3261"/>
                  <a:ext cx="96" cy="96"/>
                </a:xfrm>
                <a:prstGeom prst="ellipse">
                  <a:avLst/>
                </a:prstGeom>
                <a:solidFill>
                  <a:srgbClr val="4D4D4D"/>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sp>
              <p:nvSpPr>
                <p:cNvPr id="80" name="Oval 176"/>
                <p:cNvSpPr>
                  <a:spLocks noChangeArrowheads="1"/>
                </p:cNvSpPr>
                <p:nvPr/>
              </p:nvSpPr>
              <p:spPr bwMode="auto">
                <a:xfrm>
                  <a:off x="1767" y="3285"/>
                  <a:ext cx="47" cy="47"/>
                </a:xfrm>
                <a:prstGeom prst="ellipse">
                  <a:avLst/>
                </a:prstGeom>
                <a:solidFill>
                  <a:schemeClr val="bg1"/>
                </a:solidFill>
                <a:ln w="12700">
                  <a:solidFill>
                    <a:schemeClr val="tx1"/>
                  </a:solidFill>
                  <a:round/>
                  <a:headEnd/>
                  <a:tailEnd/>
                </a:ln>
              </p:spPr>
              <p:txBody>
                <a:bodyPr wrap="none" anchor="ctr"/>
                <a:lstStyle/>
                <a:p>
                  <a:endParaRPr lang="en-US" sz="1800" b="0" dirty="0">
                    <a:solidFill>
                      <a:schemeClr val="tx1"/>
                    </a:solidFill>
                    <a:latin typeface="Candara" pitchFamily="34" charset="0"/>
                  </a:endParaRPr>
                </a:p>
              </p:txBody>
            </p:sp>
          </p:grpSp>
        </p:grpSp>
        <p:grpSp>
          <p:nvGrpSpPr>
            <p:cNvPr id="6" name="Group 177"/>
            <p:cNvGrpSpPr>
              <a:grpSpLocks/>
            </p:cNvGrpSpPr>
            <p:nvPr/>
          </p:nvGrpSpPr>
          <p:grpSpPr bwMode="auto">
            <a:xfrm rot="183360">
              <a:off x="1056" y="3156"/>
              <a:ext cx="768" cy="384"/>
              <a:chOff x="1056" y="2640"/>
              <a:chExt cx="768" cy="384"/>
            </a:xfrm>
          </p:grpSpPr>
          <p:sp>
            <p:nvSpPr>
              <p:cNvPr id="56" name="Rectangle 178"/>
              <p:cNvSpPr>
                <a:spLocks noChangeArrowheads="1"/>
              </p:cNvSpPr>
              <p:nvPr/>
            </p:nvSpPr>
            <p:spPr bwMode="auto">
              <a:xfrm>
                <a:off x="1056" y="2736"/>
                <a:ext cx="672" cy="288"/>
              </a:xfrm>
              <a:prstGeom prst="rect">
                <a:avLst/>
              </a:prstGeom>
              <a:solidFill>
                <a:srgbClr val="BCAB8A"/>
              </a:solidFill>
              <a:ln w="12700">
                <a:solidFill>
                  <a:schemeClr val="tx1"/>
                </a:solidFill>
                <a:miter lim="800000"/>
                <a:headEnd/>
                <a:tailEnd/>
              </a:ln>
            </p:spPr>
            <p:txBody>
              <a:bodyPr wrap="none" anchor="ctr"/>
              <a:lstStyle/>
              <a:p>
                <a:endParaRPr lang="en-US" sz="1800" b="0" dirty="0">
                  <a:solidFill>
                    <a:schemeClr val="tx1"/>
                  </a:solidFill>
                  <a:latin typeface="Candara" pitchFamily="34" charset="0"/>
                </a:endParaRPr>
              </a:p>
            </p:txBody>
          </p:sp>
          <p:sp>
            <p:nvSpPr>
              <p:cNvPr id="57" name="Freeform 179"/>
              <p:cNvSpPr>
                <a:spLocks/>
              </p:cNvSpPr>
              <p:nvPr/>
            </p:nvSpPr>
            <p:spPr bwMode="auto">
              <a:xfrm>
                <a:off x="1728" y="2640"/>
                <a:ext cx="96" cy="384"/>
              </a:xfrm>
              <a:custGeom>
                <a:avLst/>
                <a:gdLst>
                  <a:gd name="T0" fmla="*/ 0 w 96"/>
                  <a:gd name="T1" fmla="*/ 96 h 384"/>
                  <a:gd name="T2" fmla="*/ 96 w 96"/>
                  <a:gd name="T3" fmla="*/ 0 h 384"/>
                  <a:gd name="T4" fmla="*/ 96 w 96"/>
                  <a:gd name="T5" fmla="*/ 240 h 384"/>
                  <a:gd name="T6" fmla="*/ 0 w 96"/>
                  <a:gd name="T7" fmla="*/ 384 h 384"/>
                  <a:gd name="T8" fmla="*/ 0 w 96"/>
                  <a:gd name="T9" fmla="*/ 96 h 384"/>
                  <a:gd name="T10" fmla="*/ 0 60000 65536"/>
                  <a:gd name="T11" fmla="*/ 0 60000 65536"/>
                  <a:gd name="T12" fmla="*/ 0 60000 65536"/>
                  <a:gd name="T13" fmla="*/ 0 60000 65536"/>
                  <a:gd name="T14" fmla="*/ 0 60000 65536"/>
                  <a:gd name="T15" fmla="*/ 0 w 96"/>
                  <a:gd name="T16" fmla="*/ 0 h 384"/>
                  <a:gd name="T17" fmla="*/ 96 w 96"/>
                  <a:gd name="T18" fmla="*/ 384 h 384"/>
                </a:gdLst>
                <a:ahLst/>
                <a:cxnLst>
                  <a:cxn ang="T10">
                    <a:pos x="T0" y="T1"/>
                  </a:cxn>
                  <a:cxn ang="T11">
                    <a:pos x="T2" y="T3"/>
                  </a:cxn>
                  <a:cxn ang="T12">
                    <a:pos x="T4" y="T5"/>
                  </a:cxn>
                  <a:cxn ang="T13">
                    <a:pos x="T6" y="T7"/>
                  </a:cxn>
                  <a:cxn ang="T14">
                    <a:pos x="T8" y="T9"/>
                  </a:cxn>
                </a:cxnLst>
                <a:rect l="T15" t="T16" r="T17" b="T18"/>
                <a:pathLst>
                  <a:path w="96" h="384">
                    <a:moveTo>
                      <a:pt x="0" y="96"/>
                    </a:moveTo>
                    <a:lnTo>
                      <a:pt x="96" y="0"/>
                    </a:lnTo>
                    <a:lnTo>
                      <a:pt x="96" y="240"/>
                    </a:lnTo>
                    <a:lnTo>
                      <a:pt x="0" y="384"/>
                    </a:lnTo>
                    <a:lnTo>
                      <a:pt x="0" y="96"/>
                    </a:lnTo>
                    <a:close/>
                  </a:path>
                </a:pathLst>
              </a:custGeom>
              <a:solidFill>
                <a:srgbClr val="8A764E"/>
              </a:solidFill>
              <a:ln w="12700" cap="flat" cmpd="sng">
                <a:solidFill>
                  <a:schemeClr val="tx1"/>
                </a:solidFill>
                <a:prstDash val="solid"/>
                <a:round/>
                <a:headEnd/>
                <a:tailEnd/>
              </a:ln>
            </p:spPr>
            <p:txBody>
              <a:bodyPr wrap="none" anchor="ctr"/>
              <a:lstStyle/>
              <a:p>
                <a:endParaRPr lang="en-US" dirty="0"/>
              </a:p>
            </p:txBody>
          </p:sp>
          <p:sp>
            <p:nvSpPr>
              <p:cNvPr id="58" name="Freeform 180"/>
              <p:cNvSpPr>
                <a:spLocks/>
              </p:cNvSpPr>
              <p:nvPr/>
            </p:nvSpPr>
            <p:spPr bwMode="auto">
              <a:xfrm>
                <a:off x="1056" y="2640"/>
                <a:ext cx="768" cy="96"/>
              </a:xfrm>
              <a:custGeom>
                <a:avLst/>
                <a:gdLst>
                  <a:gd name="T0" fmla="*/ 0 w 768"/>
                  <a:gd name="T1" fmla="*/ 96 h 96"/>
                  <a:gd name="T2" fmla="*/ 672 w 768"/>
                  <a:gd name="T3" fmla="*/ 96 h 96"/>
                  <a:gd name="T4" fmla="*/ 768 w 768"/>
                  <a:gd name="T5" fmla="*/ 0 h 96"/>
                  <a:gd name="T6" fmla="*/ 144 w 768"/>
                  <a:gd name="T7" fmla="*/ 0 h 96"/>
                  <a:gd name="T8" fmla="*/ 0 w 768"/>
                  <a:gd name="T9" fmla="*/ 96 h 96"/>
                  <a:gd name="T10" fmla="*/ 0 60000 65536"/>
                  <a:gd name="T11" fmla="*/ 0 60000 65536"/>
                  <a:gd name="T12" fmla="*/ 0 60000 65536"/>
                  <a:gd name="T13" fmla="*/ 0 60000 65536"/>
                  <a:gd name="T14" fmla="*/ 0 60000 65536"/>
                  <a:gd name="T15" fmla="*/ 0 w 768"/>
                  <a:gd name="T16" fmla="*/ 0 h 96"/>
                  <a:gd name="T17" fmla="*/ 768 w 768"/>
                  <a:gd name="T18" fmla="*/ 96 h 96"/>
                </a:gdLst>
                <a:ahLst/>
                <a:cxnLst>
                  <a:cxn ang="T10">
                    <a:pos x="T0" y="T1"/>
                  </a:cxn>
                  <a:cxn ang="T11">
                    <a:pos x="T2" y="T3"/>
                  </a:cxn>
                  <a:cxn ang="T12">
                    <a:pos x="T4" y="T5"/>
                  </a:cxn>
                  <a:cxn ang="T13">
                    <a:pos x="T6" y="T7"/>
                  </a:cxn>
                  <a:cxn ang="T14">
                    <a:pos x="T8" y="T9"/>
                  </a:cxn>
                </a:cxnLst>
                <a:rect l="T15" t="T16" r="T17" b="T18"/>
                <a:pathLst>
                  <a:path w="768" h="96">
                    <a:moveTo>
                      <a:pt x="0" y="96"/>
                    </a:moveTo>
                    <a:lnTo>
                      <a:pt x="672" y="96"/>
                    </a:lnTo>
                    <a:lnTo>
                      <a:pt x="768" y="0"/>
                    </a:lnTo>
                    <a:lnTo>
                      <a:pt x="144" y="0"/>
                    </a:lnTo>
                    <a:lnTo>
                      <a:pt x="0" y="96"/>
                    </a:lnTo>
                    <a:close/>
                  </a:path>
                </a:pathLst>
              </a:custGeom>
              <a:solidFill>
                <a:srgbClr val="DBD2BF"/>
              </a:solidFill>
              <a:ln w="12700" cap="flat" cmpd="sng">
                <a:solidFill>
                  <a:schemeClr val="tx1"/>
                </a:solidFill>
                <a:prstDash val="solid"/>
                <a:round/>
                <a:headEnd/>
                <a:tailEnd/>
              </a:ln>
            </p:spPr>
            <p:txBody>
              <a:bodyPr wrap="none" anchor="ctr"/>
              <a:lstStyle/>
              <a:p>
                <a:endParaRPr lang="en-US" dirty="0"/>
              </a:p>
            </p:txBody>
          </p:sp>
          <p:sp>
            <p:nvSpPr>
              <p:cNvPr id="59" name="Line 181"/>
              <p:cNvSpPr>
                <a:spLocks noChangeShapeType="1"/>
              </p:cNvSpPr>
              <p:nvPr/>
            </p:nvSpPr>
            <p:spPr bwMode="auto">
              <a:xfrm>
                <a:off x="1140" y="2681"/>
                <a:ext cx="641" cy="0"/>
              </a:xfrm>
              <a:prstGeom prst="line">
                <a:avLst/>
              </a:prstGeom>
              <a:noFill/>
              <a:ln w="12700">
                <a:solidFill>
                  <a:schemeClr val="tx1"/>
                </a:solidFill>
                <a:round/>
                <a:headEnd/>
                <a:tailEnd/>
              </a:ln>
            </p:spPr>
            <p:txBody>
              <a:bodyPr wrap="none" anchor="ctr"/>
              <a:lstStyle/>
              <a:p>
                <a:endParaRPr lang="en-US" dirty="0"/>
              </a:p>
            </p:txBody>
          </p:sp>
          <p:sp>
            <p:nvSpPr>
              <p:cNvPr id="60" name="Rectangle 182"/>
              <p:cNvSpPr>
                <a:spLocks noChangeArrowheads="1"/>
              </p:cNvSpPr>
              <p:nvPr/>
            </p:nvSpPr>
            <p:spPr bwMode="auto">
              <a:xfrm>
                <a:off x="1248" y="2815"/>
                <a:ext cx="288" cy="144"/>
              </a:xfrm>
              <a:prstGeom prst="rect">
                <a:avLst/>
              </a:prstGeom>
              <a:solidFill>
                <a:schemeClr val="bg1"/>
              </a:solidFill>
              <a:ln w="12700">
                <a:noFill/>
                <a:miter lim="800000"/>
                <a:headEnd/>
                <a:tailEnd/>
              </a:ln>
            </p:spPr>
            <p:txBody>
              <a:bodyPr wrap="none" anchor="ctr"/>
              <a:lstStyle/>
              <a:p>
                <a:endParaRPr lang="en-US" sz="1800" b="0" dirty="0">
                  <a:solidFill>
                    <a:schemeClr val="tx1"/>
                  </a:solidFill>
                  <a:latin typeface="Candara" pitchFamily="34" charset="0"/>
                </a:endParaRPr>
              </a:p>
            </p:txBody>
          </p:sp>
          <p:grpSp>
            <p:nvGrpSpPr>
              <p:cNvPr id="61" name="Group 183"/>
              <p:cNvGrpSpPr>
                <a:grpSpLocks/>
              </p:cNvGrpSpPr>
              <p:nvPr/>
            </p:nvGrpSpPr>
            <p:grpSpPr bwMode="auto">
              <a:xfrm>
                <a:off x="1085" y="2765"/>
                <a:ext cx="96" cy="53"/>
                <a:chOff x="1085" y="2765"/>
                <a:chExt cx="96" cy="53"/>
              </a:xfrm>
            </p:grpSpPr>
            <p:sp>
              <p:nvSpPr>
                <p:cNvPr id="62" name="Line 184"/>
                <p:cNvSpPr>
                  <a:spLocks noChangeShapeType="1"/>
                </p:cNvSpPr>
                <p:nvPr/>
              </p:nvSpPr>
              <p:spPr bwMode="auto">
                <a:xfrm>
                  <a:off x="1085" y="2765"/>
                  <a:ext cx="96" cy="0"/>
                </a:xfrm>
                <a:prstGeom prst="line">
                  <a:avLst/>
                </a:prstGeom>
                <a:noFill/>
                <a:ln w="19050">
                  <a:solidFill>
                    <a:srgbClr val="5F5F5F"/>
                  </a:solidFill>
                  <a:round/>
                  <a:headEnd/>
                  <a:tailEnd/>
                </a:ln>
              </p:spPr>
              <p:txBody>
                <a:bodyPr wrap="none" anchor="ctr"/>
                <a:lstStyle/>
                <a:p>
                  <a:endParaRPr lang="en-US" dirty="0"/>
                </a:p>
              </p:txBody>
            </p:sp>
            <p:sp>
              <p:nvSpPr>
                <p:cNvPr id="63" name="Line 185"/>
                <p:cNvSpPr>
                  <a:spLocks noChangeShapeType="1"/>
                </p:cNvSpPr>
                <p:nvPr/>
              </p:nvSpPr>
              <p:spPr bwMode="auto">
                <a:xfrm>
                  <a:off x="1085" y="2791"/>
                  <a:ext cx="96" cy="0"/>
                </a:xfrm>
                <a:prstGeom prst="line">
                  <a:avLst/>
                </a:prstGeom>
                <a:noFill/>
                <a:ln w="19050">
                  <a:solidFill>
                    <a:srgbClr val="5F5F5F"/>
                  </a:solidFill>
                  <a:round/>
                  <a:headEnd/>
                  <a:tailEnd/>
                </a:ln>
              </p:spPr>
              <p:txBody>
                <a:bodyPr wrap="none" anchor="ctr"/>
                <a:lstStyle/>
                <a:p>
                  <a:endParaRPr lang="en-US" dirty="0"/>
                </a:p>
              </p:txBody>
            </p:sp>
            <p:sp>
              <p:nvSpPr>
                <p:cNvPr id="64" name="Line 186"/>
                <p:cNvSpPr>
                  <a:spLocks noChangeShapeType="1"/>
                </p:cNvSpPr>
                <p:nvPr/>
              </p:nvSpPr>
              <p:spPr bwMode="auto">
                <a:xfrm>
                  <a:off x="1085" y="2818"/>
                  <a:ext cx="74" cy="0"/>
                </a:xfrm>
                <a:prstGeom prst="line">
                  <a:avLst/>
                </a:prstGeom>
                <a:noFill/>
                <a:ln w="19050">
                  <a:solidFill>
                    <a:srgbClr val="5F5F5F"/>
                  </a:solidFill>
                  <a:round/>
                  <a:headEnd/>
                  <a:tailEnd/>
                </a:ln>
              </p:spPr>
              <p:txBody>
                <a:bodyPr wrap="none" anchor="ctr"/>
                <a:lstStyle/>
                <a:p>
                  <a:endParaRPr lang="en-US" dirty="0"/>
                </a:p>
              </p:txBody>
            </p:sp>
          </p:grpSp>
        </p:grpSp>
        <p:grpSp>
          <p:nvGrpSpPr>
            <p:cNvPr id="7" name="Group 187"/>
            <p:cNvGrpSpPr>
              <a:grpSpLocks/>
            </p:cNvGrpSpPr>
            <p:nvPr/>
          </p:nvGrpSpPr>
          <p:grpSpPr bwMode="auto">
            <a:xfrm>
              <a:off x="2112" y="3348"/>
              <a:ext cx="432" cy="266"/>
              <a:chOff x="2112" y="2880"/>
              <a:chExt cx="432" cy="266"/>
            </a:xfrm>
          </p:grpSpPr>
          <p:sp>
            <p:nvSpPr>
              <p:cNvPr id="51" name="Freeform 188"/>
              <p:cNvSpPr>
                <a:spLocks/>
              </p:cNvSpPr>
              <p:nvPr/>
            </p:nvSpPr>
            <p:spPr bwMode="auto">
              <a:xfrm>
                <a:off x="2112" y="2880"/>
                <a:ext cx="432" cy="266"/>
              </a:xfrm>
              <a:custGeom>
                <a:avLst/>
                <a:gdLst>
                  <a:gd name="T0" fmla="*/ 0 w 432"/>
                  <a:gd name="T1" fmla="*/ 48 h 266"/>
                  <a:gd name="T2" fmla="*/ 52 w 432"/>
                  <a:gd name="T3" fmla="*/ 266 h 266"/>
                  <a:gd name="T4" fmla="*/ 432 w 432"/>
                  <a:gd name="T5" fmla="*/ 192 h 266"/>
                  <a:gd name="T6" fmla="*/ 336 w 432"/>
                  <a:gd name="T7" fmla="*/ 0 h 266"/>
                  <a:gd name="T8" fmla="*/ 0 w 432"/>
                  <a:gd name="T9" fmla="*/ 48 h 266"/>
                  <a:gd name="T10" fmla="*/ 0 60000 65536"/>
                  <a:gd name="T11" fmla="*/ 0 60000 65536"/>
                  <a:gd name="T12" fmla="*/ 0 60000 65536"/>
                  <a:gd name="T13" fmla="*/ 0 60000 65536"/>
                  <a:gd name="T14" fmla="*/ 0 60000 65536"/>
                  <a:gd name="T15" fmla="*/ 0 w 432"/>
                  <a:gd name="T16" fmla="*/ 0 h 266"/>
                  <a:gd name="T17" fmla="*/ 432 w 432"/>
                  <a:gd name="T18" fmla="*/ 266 h 266"/>
                </a:gdLst>
                <a:ahLst/>
                <a:cxnLst>
                  <a:cxn ang="T10">
                    <a:pos x="T0" y="T1"/>
                  </a:cxn>
                  <a:cxn ang="T11">
                    <a:pos x="T2" y="T3"/>
                  </a:cxn>
                  <a:cxn ang="T12">
                    <a:pos x="T4" y="T5"/>
                  </a:cxn>
                  <a:cxn ang="T13">
                    <a:pos x="T6" y="T7"/>
                  </a:cxn>
                  <a:cxn ang="T14">
                    <a:pos x="T8" y="T9"/>
                  </a:cxn>
                </a:cxnLst>
                <a:rect l="T15" t="T16" r="T17" b="T18"/>
                <a:pathLst>
                  <a:path w="432" h="266">
                    <a:moveTo>
                      <a:pt x="0" y="48"/>
                    </a:moveTo>
                    <a:lnTo>
                      <a:pt x="52" y="266"/>
                    </a:lnTo>
                    <a:lnTo>
                      <a:pt x="432" y="192"/>
                    </a:lnTo>
                    <a:lnTo>
                      <a:pt x="336" y="0"/>
                    </a:lnTo>
                    <a:lnTo>
                      <a:pt x="0" y="48"/>
                    </a:lnTo>
                    <a:close/>
                  </a:path>
                </a:pathLst>
              </a:custGeom>
              <a:solidFill>
                <a:srgbClr val="C9A13D"/>
              </a:solidFill>
              <a:ln w="12700" cap="flat" cmpd="sng">
                <a:solidFill>
                  <a:schemeClr val="tx1"/>
                </a:solidFill>
                <a:prstDash val="solid"/>
                <a:round/>
                <a:headEnd/>
                <a:tailEnd/>
              </a:ln>
            </p:spPr>
            <p:txBody>
              <a:bodyPr wrap="none" anchor="ctr"/>
              <a:lstStyle/>
              <a:p>
                <a:endParaRPr lang="en-US" dirty="0"/>
              </a:p>
            </p:txBody>
          </p:sp>
          <p:sp>
            <p:nvSpPr>
              <p:cNvPr id="52" name="Freeform 189"/>
              <p:cNvSpPr>
                <a:spLocks/>
              </p:cNvSpPr>
              <p:nvPr/>
            </p:nvSpPr>
            <p:spPr bwMode="auto">
              <a:xfrm>
                <a:off x="2366" y="2899"/>
                <a:ext cx="77" cy="29"/>
              </a:xfrm>
              <a:custGeom>
                <a:avLst/>
                <a:gdLst>
                  <a:gd name="T0" fmla="*/ 0 w 77"/>
                  <a:gd name="T1" fmla="*/ 10 h 29"/>
                  <a:gd name="T2" fmla="*/ 68 w 77"/>
                  <a:gd name="T3" fmla="*/ 0 h 29"/>
                  <a:gd name="T4" fmla="*/ 77 w 77"/>
                  <a:gd name="T5" fmla="*/ 19 h 29"/>
                  <a:gd name="T6" fmla="*/ 12 w 77"/>
                  <a:gd name="T7" fmla="*/ 29 h 29"/>
                  <a:gd name="T8" fmla="*/ 0 w 77"/>
                  <a:gd name="T9" fmla="*/ 10 h 29"/>
                  <a:gd name="T10" fmla="*/ 0 60000 65536"/>
                  <a:gd name="T11" fmla="*/ 0 60000 65536"/>
                  <a:gd name="T12" fmla="*/ 0 60000 65536"/>
                  <a:gd name="T13" fmla="*/ 0 60000 65536"/>
                  <a:gd name="T14" fmla="*/ 0 60000 65536"/>
                  <a:gd name="T15" fmla="*/ 0 w 77"/>
                  <a:gd name="T16" fmla="*/ 0 h 29"/>
                  <a:gd name="T17" fmla="*/ 77 w 77"/>
                  <a:gd name="T18" fmla="*/ 29 h 29"/>
                </a:gdLst>
                <a:ahLst/>
                <a:cxnLst>
                  <a:cxn ang="T10">
                    <a:pos x="T0" y="T1"/>
                  </a:cxn>
                  <a:cxn ang="T11">
                    <a:pos x="T2" y="T3"/>
                  </a:cxn>
                  <a:cxn ang="T12">
                    <a:pos x="T4" y="T5"/>
                  </a:cxn>
                  <a:cxn ang="T13">
                    <a:pos x="T6" y="T7"/>
                  </a:cxn>
                  <a:cxn ang="T14">
                    <a:pos x="T8" y="T9"/>
                  </a:cxn>
                </a:cxnLst>
                <a:rect l="T15" t="T16" r="T17" b="T18"/>
                <a:pathLst>
                  <a:path w="77" h="29">
                    <a:moveTo>
                      <a:pt x="0" y="10"/>
                    </a:moveTo>
                    <a:lnTo>
                      <a:pt x="68" y="0"/>
                    </a:lnTo>
                    <a:lnTo>
                      <a:pt x="77" y="19"/>
                    </a:lnTo>
                    <a:lnTo>
                      <a:pt x="12" y="29"/>
                    </a:lnTo>
                    <a:lnTo>
                      <a:pt x="0" y="10"/>
                    </a:lnTo>
                    <a:close/>
                  </a:path>
                </a:pathLst>
              </a:custGeom>
              <a:solidFill>
                <a:schemeClr val="bg1"/>
              </a:solidFill>
              <a:ln w="12700" cap="flat" cmpd="sng">
                <a:noFill/>
                <a:prstDash val="solid"/>
                <a:round/>
                <a:headEnd/>
                <a:tailEnd/>
              </a:ln>
            </p:spPr>
            <p:txBody>
              <a:bodyPr wrap="none" anchor="ctr"/>
              <a:lstStyle/>
              <a:p>
                <a:endParaRPr lang="en-US" dirty="0"/>
              </a:p>
            </p:txBody>
          </p:sp>
          <p:sp>
            <p:nvSpPr>
              <p:cNvPr id="53" name="Line 190"/>
              <p:cNvSpPr>
                <a:spLocks noChangeShapeType="1"/>
              </p:cNvSpPr>
              <p:nvPr/>
            </p:nvSpPr>
            <p:spPr bwMode="auto">
              <a:xfrm flipV="1">
                <a:off x="2282" y="2974"/>
                <a:ext cx="140" cy="24"/>
              </a:xfrm>
              <a:prstGeom prst="line">
                <a:avLst/>
              </a:prstGeom>
              <a:noFill/>
              <a:ln w="19050">
                <a:solidFill>
                  <a:schemeClr val="bg2"/>
                </a:solidFill>
                <a:round/>
                <a:headEnd/>
                <a:tailEnd/>
              </a:ln>
            </p:spPr>
            <p:txBody>
              <a:bodyPr wrap="none" anchor="ctr"/>
              <a:lstStyle/>
              <a:p>
                <a:endParaRPr lang="en-US" dirty="0"/>
              </a:p>
            </p:txBody>
          </p:sp>
          <p:sp>
            <p:nvSpPr>
              <p:cNvPr id="54" name="Line 191"/>
              <p:cNvSpPr>
                <a:spLocks noChangeShapeType="1"/>
              </p:cNvSpPr>
              <p:nvPr/>
            </p:nvSpPr>
            <p:spPr bwMode="auto">
              <a:xfrm flipV="1">
                <a:off x="2292" y="2998"/>
                <a:ext cx="140" cy="24"/>
              </a:xfrm>
              <a:prstGeom prst="line">
                <a:avLst/>
              </a:prstGeom>
              <a:noFill/>
              <a:ln w="19050">
                <a:solidFill>
                  <a:schemeClr val="bg2"/>
                </a:solidFill>
                <a:round/>
                <a:headEnd/>
                <a:tailEnd/>
              </a:ln>
            </p:spPr>
            <p:txBody>
              <a:bodyPr wrap="none" anchor="ctr"/>
              <a:lstStyle/>
              <a:p>
                <a:endParaRPr lang="en-US" dirty="0"/>
              </a:p>
            </p:txBody>
          </p:sp>
          <p:sp>
            <p:nvSpPr>
              <p:cNvPr id="55" name="Line 192"/>
              <p:cNvSpPr>
                <a:spLocks noChangeShapeType="1"/>
              </p:cNvSpPr>
              <p:nvPr/>
            </p:nvSpPr>
            <p:spPr bwMode="auto">
              <a:xfrm flipV="1">
                <a:off x="2304" y="3024"/>
                <a:ext cx="140" cy="24"/>
              </a:xfrm>
              <a:prstGeom prst="line">
                <a:avLst/>
              </a:prstGeom>
              <a:noFill/>
              <a:ln w="19050">
                <a:solidFill>
                  <a:schemeClr val="bg2"/>
                </a:solidFill>
                <a:round/>
                <a:headEnd/>
                <a:tailEnd/>
              </a:ln>
            </p:spPr>
            <p:txBody>
              <a:bodyPr wrap="none" anchor="ctr"/>
              <a:lstStyle/>
              <a:p>
                <a:endParaRPr lang="en-US" dirty="0"/>
              </a:p>
            </p:txBody>
          </p:sp>
        </p:grpSp>
        <p:grpSp>
          <p:nvGrpSpPr>
            <p:cNvPr id="8" name="Group 193"/>
            <p:cNvGrpSpPr>
              <a:grpSpLocks/>
            </p:cNvGrpSpPr>
            <p:nvPr/>
          </p:nvGrpSpPr>
          <p:grpSpPr bwMode="auto">
            <a:xfrm>
              <a:off x="4224" y="3300"/>
              <a:ext cx="650" cy="502"/>
              <a:chOff x="2832" y="2724"/>
              <a:chExt cx="650" cy="502"/>
            </a:xfrm>
          </p:grpSpPr>
          <p:sp>
            <p:nvSpPr>
              <p:cNvPr id="38" name="Freeform 194"/>
              <p:cNvSpPr>
                <a:spLocks/>
              </p:cNvSpPr>
              <p:nvPr/>
            </p:nvSpPr>
            <p:spPr bwMode="auto">
              <a:xfrm rot="472801" flipH="1">
                <a:off x="2832" y="2832"/>
                <a:ext cx="488" cy="365"/>
              </a:xfrm>
              <a:custGeom>
                <a:avLst/>
                <a:gdLst>
                  <a:gd name="T0" fmla="*/ 1 w 782"/>
                  <a:gd name="T1" fmla="*/ 0 h 586"/>
                  <a:gd name="T2" fmla="*/ 1 w 782"/>
                  <a:gd name="T3" fmla="*/ 1 h 586"/>
                  <a:gd name="T4" fmla="*/ 0 w 782"/>
                  <a:gd name="T5" fmla="*/ 1 h 586"/>
                  <a:gd name="T6" fmla="*/ 0 w 782"/>
                  <a:gd name="T7" fmla="*/ 0 h 586"/>
                  <a:gd name="T8" fmla="*/ 1 w 782"/>
                  <a:gd name="T9" fmla="*/ 0 h 586"/>
                  <a:gd name="T10" fmla="*/ 0 60000 65536"/>
                  <a:gd name="T11" fmla="*/ 0 60000 65536"/>
                  <a:gd name="T12" fmla="*/ 0 60000 65536"/>
                  <a:gd name="T13" fmla="*/ 0 60000 65536"/>
                  <a:gd name="T14" fmla="*/ 0 60000 65536"/>
                  <a:gd name="T15" fmla="*/ 0 w 782"/>
                  <a:gd name="T16" fmla="*/ 0 h 586"/>
                  <a:gd name="T17" fmla="*/ 782 w 782"/>
                  <a:gd name="T18" fmla="*/ 586 h 586"/>
                </a:gdLst>
                <a:ahLst/>
                <a:cxnLst>
                  <a:cxn ang="T10">
                    <a:pos x="T0" y="T1"/>
                  </a:cxn>
                  <a:cxn ang="T11">
                    <a:pos x="T2" y="T3"/>
                  </a:cxn>
                  <a:cxn ang="T12">
                    <a:pos x="T4" y="T5"/>
                  </a:cxn>
                  <a:cxn ang="T13">
                    <a:pos x="T6" y="T7"/>
                  </a:cxn>
                  <a:cxn ang="T14">
                    <a:pos x="T8" y="T9"/>
                  </a:cxn>
                </a:cxnLst>
                <a:rect l="T15" t="T16" r="T17" b="T18"/>
                <a:pathLst>
                  <a:path w="782" h="586">
                    <a:moveTo>
                      <a:pt x="781" y="0"/>
                    </a:moveTo>
                    <a:lnTo>
                      <a:pt x="782" y="586"/>
                    </a:lnTo>
                    <a:lnTo>
                      <a:pt x="0" y="586"/>
                    </a:lnTo>
                    <a:lnTo>
                      <a:pt x="0" y="0"/>
                    </a:lnTo>
                    <a:lnTo>
                      <a:pt x="781" y="0"/>
                    </a:lnTo>
                    <a:close/>
                  </a:path>
                </a:pathLst>
              </a:custGeom>
              <a:solidFill>
                <a:srgbClr val="BCAB8A"/>
              </a:solidFill>
              <a:ln w="12700" cmpd="sng">
                <a:solidFill>
                  <a:schemeClr val="tx1"/>
                </a:solidFill>
                <a:round/>
                <a:headEnd/>
                <a:tailEnd/>
              </a:ln>
            </p:spPr>
            <p:txBody>
              <a:bodyPr/>
              <a:lstStyle/>
              <a:p>
                <a:endParaRPr lang="en-US" dirty="0"/>
              </a:p>
            </p:txBody>
          </p:sp>
          <p:sp>
            <p:nvSpPr>
              <p:cNvPr id="39" name="Rectangle 195"/>
              <p:cNvSpPr>
                <a:spLocks noChangeArrowheads="1"/>
              </p:cNvSpPr>
              <p:nvPr/>
            </p:nvSpPr>
            <p:spPr bwMode="auto">
              <a:xfrm rot="472801" flipH="1">
                <a:off x="3055" y="3026"/>
                <a:ext cx="189" cy="103"/>
              </a:xfrm>
              <a:prstGeom prst="rect">
                <a:avLst/>
              </a:prstGeom>
              <a:solidFill>
                <a:srgbClr val="006600"/>
              </a:solidFill>
              <a:ln w="9525">
                <a:noFill/>
                <a:miter lim="800000"/>
                <a:headEnd/>
                <a:tailEnd/>
              </a:ln>
            </p:spPr>
            <p:txBody>
              <a:bodyPr/>
              <a:lstStyle/>
              <a:p>
                <a:endParaRPr lang="en-US" sz="1800" b="0" dirty="0">
                  <a:solidFill>
                    <a:schemeClr val="tx1"/>
                  </a:solidFill>
                  <a:latin typeface="Candara" pitchFamily="34" charset="0"/>
                </a:endParaRPr>
              </a:p>
            </p:txBody>
          </p:sp>
          <p:sp>
            <p:nvSpPr>
              <p:cNvPr id="40" name="Freeform 196"/>
              <p:cNvSpPr>
                <a:spLocks/>
              </p:cNvSpPr>
              <p:nvPr/>
            </p:nvSpPr>
            <p:spPr bwMode="auto">
              <a:xfrm rot="472801" flipH="1">
                <a:off x="3074" y="3046"/>
                <a:ext cx="154" cy="65"/>
              </a:xfrm>
              <a:custGeom>
                <a:avLst/>
                <a:gdLst>
                  <a:gd name="T0" fmla="*/ 1 w 246"/>
                  <a:gd name="T1" fmla="*/ 0 h 104"/>
                  <a:gd name="T2" fmla="*/ 1 w 246"/>
                  <a:gd name="T3" fmla="*/ 1 h 104"/>
                  <a:gd name="T4" fmla="*/ 1 w 246"/>
                  <a:gd name="T5" fmla="*/ 1 h 104"/>
                  <a:gd name="T6" fmla="*/ 0 w 246"/>
                  <a:gd name="T7" fmla="*/ 0 h 104"/>
                  <a:gd name="T8" fmla="*/ 1 w 246"/>
                  <a:gd name="T9" fmla="*/ 0 h 104"/>
                  <a:gd name="T10" fmla="*/ 0 60000 65536"/>
                  <a:gd name="T11" fmla="*/ 0 60000 65536"/>
                  <a:gd name="T12" fmla="*/ 0 60000 65536"/>
                  <a:gd name="T13" fmla="*/ 0 60000 65536"/>
                  <a:gd name="T14" fmla="*/ 0 60000 65536"/>
                  <a:gd name="T15" fmla="*/ 0 w 246"/>
                  <a:gd name="T16" fmla="*/ 0 h 104"/>
                  <a:gd name="T17" fmla="*/ 246 w 246"/>
                  <a:gd name="T18" fmla="*/ 104 h 104"/>
                </a:gdLst>
                <a:ahLst/>
                <a:cxnLst>
                  <a:cxn ang="T10">
                    <a:pos x="T0" y="T1"/>
                  </a:cxn>
                  <a:cxn ang="T11">
                    <a:pos x="T2" y="T3"/>
                  </a:cxn>
                  <a:cxn ang="T12">
                    <a:pos x="T4" y="T5"/>
                  </a:cxn>
                  <a:cxn ang="T13">
                    <a:pos x="T6" y="T7"/>
                  </a:cxn>
                  <a:cxn ang="T14">
                    <a:pos x="T8" y="T9"/>
                  </a:cxn>
                </a:cxnLst>
                <a:rect l="T15" t="T16" r="T17" b="T18"/>
                <a:pathLst>
                  <a:path w="246" h="104">
                    <a:moveTo>
                      <a:pt x="245" y="0"/>
                    </a:moveTo>
                    <a:lnTo>
                      <a:pt x="246" y="104"/>
                    </a:lnTo>
                    <a:lnTo>
                      <a:pt x="1" y="104"/>
                    </a:lnTo>
                    <a:lnTo>
                      <a:pt x="0" y="0"/>
                    </a:lnTo>
                    <a:lnTo>
                      <a:pt x="245" y="0"/>
                    </a:lnTo>
                    <a:close/>
                  </a:path>
                </a:pathLst>
              </a:custGeom>
              <a:solidFill>
                <a:srgbClr val="FFFFFF"/>
              </a:solidFill>
              <a:ln w="9525">
                <a:solidFill>
                  <a:srgbClr val="339966"/>
                </a:solidFill>
                <a:round/>
                <a:headEnd/>
                <a:tailEnd/>
              </a:ln>
            </p:spPr>
            <p:txBody>
              <a:bodyPr/>
              <a:lstStyle/>
              <a:p>
                <a:endParaRPr lang="en-US" dirty="0"/>
              </a:p>
            </p:txBody>
          </p:sp>
          <p:sp>
            <p:nvSpPr>
              <p:cNvPr id="41" name="Freeform 197"/>
              <p:cNvSpPr>
                <a:spLocks/>
              </p:cNvSpPr>
              <p:nvPr/>
            </p:nvSpPr>
            <p:spPr bwMode="auto">
              <a:xfrm rot="472801" flipH="1">
                <a:off x="3225" y="3052"/>
                <a:ext cx="6" cy="69"/>
              </a:xfrm>
              <a:custGeom>
                <a:avLst/>
                <a:gdLst>
                  <a:gd name="T0" fmla="*/ 1 w 10"/>
                  <a:gd name="T1" fmla="*/ 0 h 110"/>
                  <a:gd name="T2" fmla="*/ 1 w 10"/>
                  <a:gd name="T3" fmla="*/ 1 h 110"/>
                  <a:gd name="T4" fmla="*/ 1 w 10"/>
                  <a:gd name="T5" fmla="*/ 1 h 110"/>
                  <a:gd name="T6" fmla="*/ 1 w 10"/>
                  <a:gd name="T7" fmla="*/ 1 h 110"/>
                  <a:gd name="T8" fmla="*/ 1 w 10"/>
                  <a:gd name="T9" fmla="*/ 1 h 110"/>
                  <a:gd name="T10" fmla="*/ 1 w 10"/>
                  <a:gd name="T11" fmla="*/ 1 h 110"/>
                  <a:gd name="T12" fmla="*/ 1 w 10"/>
                  <a:gd name="T13" fmla="*/ 0 h 110"/>
                  <a:gd name="T14" fmla="*/ 0 w 10"/>
                  <a:gd name="T15" fmla="*/ 0 h 110"/>
                  <a:gd name="T16" fmla="*/ 0 w 10"/>
                  <a:gd name="T17" fmla="*/ 1 h 110"/>
                  <a:gd name="T18" fmla="*/ 1 w 10"/>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0"/>
                  <a:gd name="T32" fmla="*/ 10 w 10"/>
                  <a:gd name="T33" fmla="*/ 110 h 1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0">
                    <a:moveTo>
                      <a:pt x="5" y="0"/>
                    </a:moveTo>
                    <a:lnTo>
                      <a:pt x="1" y="6"/>
                    </a:lnTo>
                    <a:lnTo>
                      <a:pt x="2" y="110"/>
                    </a:lnTo>
                    <a:lnTo>
                      <a:pt x="10" y="110"/>
                    </a:lnTo>
                    <a:lnTo>
                      <a:pt x="9" y="6"/>
                    </a:lnTo>
                    <a:lnTo>
                      <a:pt x="5" y="11"/>
                    </a:lnTo>
                    <a:lnTo>
                      <a:pt x="5" y="0"/>
                    </a:lnTo>
                    <a:lnTo>
                      <a:pt x="0" y="0"/>
                    </a:lnTo>
                    <a:lnTo>
                      <a:pt x="0" y="6"/>
                    </a:lnTo>
                    <a:lnTo>
                      <a:pt x="5" y="0"/>
                    </a:lnTo>
                    <a:close/>
                  </a:path>
                </a:pathLst>
              </a:custGeom>
              <a:solidFill>
                <a:srgbClr val="000000"/>
              </a:solidFill>
              <a:ln w="9525">
                <a:noFill/>
                <a:round/>
                <a:headEnd/>
                <a:tailEnd/>
              </a:ln>
            </p:spPr>
            <p:txBody>
              <a:bodyPr/>
              <a:lstStyle/>
              <a:p>
                <a:endParaRPr lang="en-US" dirty="0"/>
              </a:p>
            </p:txBody>
          </p:sp>
          <p:sp>
            <p:nvSpPr>
              <p:cNvPr id="42" name="Freeform 198"/>
              <p:cNvSpPr>
                <a:spLocks/>
              </p:cNvSpPr>
              <p:nvPr/>
            </p:nvSpPr>
            <p:spPr bwMode="auto">
              <a:xfrm rot="472801" flipH="1">
                <a:off x="3077" y="3042"/>
                <a:ext cx="156" cy="7"/>
              </a:xfrm>
              <a:custGeom>
                <a:avLst/>
                <a:gdLst>
                  <a:gd name="T0" fmla="*/ 1 w 250"/>
                  <a:gd name="T1" fmla="*/ 1 h 11"/>
                  <a:gd name="T2" fmla="*/ 1 w 250"/>
                  <a:gd name="T3" fmla="*/ 0 h 11"/>
                  <a:gd name="T4" fmla="*/ 0 w 250"/>
                  <a:gd name="T5" fmla="*/ 0 h 11"/>
                  <a:gd name="T6" fmla="*/ 0 w 250"/>
                  <a:gd name="T7" fmla="*/ 1 h 11"/>
                  <a:gd name="T8" fmla="*/ 1 w 250"/>
                  <a:gd name="T9" fmla="*/ 1 h 11"/>
                  <a:gd name="T10" fmla="*/ 1 w 250"/>
                  <a:gd name="T11" fmla="*/ 1 h 11"/>
                  <a:gd name="T12" fmla="*/ 1 w 250"/>
                  <a:gd name="T13" fmla="*/ 1 h 11"/>
                  <a:gd name="T14" fmla="*/ 1 w 250"/>
                  <a:gd name="T15" fmla="*/ 1 h 11"/>
                  <a:gd name="T16" fmla="*/ 1 w 250"/>
                  <a:gd name="T17" fmla="*/ 0 h 11"/>
                  <a:gd name="T18" fmla="*/ 1 w 250"/>
                  <a:gd name="T19" fmla="*/ 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0"/>
                  <a:gd name="T31" fmla="*/ 0 h 11"/>
                  <a:gd name="T32" fmla="*/ 250 w 25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0" h="11">
                    <a:moveTo>
                      <a:pt x="249" y="6"/>
                    </a:moveTo>
                    <a:lnTo>
                      <a:pt x="245" y="0"/>
                    </a:lnTo>
                    <a:lnTo>
                      <a:pt x="0" y="0"/>
                    </a:lnTo>
                    <a:lnTo>
                      <a:pt x="0" y="11"/>
                    </a:lnTo>
                    <a:lnTo>
                      <a:pt x="245" y="11"/>
                    </a:lnTo>
                    <a:lnTo>
                      <a:pt x="241" y="6"/>
                    </a:lnTo>
                    <a:lnTo>
                      <a:pt x="250" y="6"/>
                    </a:lnTo>
                    <a:lnTo>
                      <a:pt x="249" y="2"/>
                    </a:lnTo>
                    <a:lnTo>
                      <a:pt x="245" y="0"/>
                    </a:lnTo>
                    <a:lnTo>
                      <a:pt x="249" y="6"/>
                    </a:lnTo>
                    <a:close/>
                  </a:path>
                </a:pathLst>
              </a:custGeom>
              <a:solidFill>
                <a:srgbClr val="000000"/>
              </a:solidFill>
              <a:ln w="9525">
                <a:noFill/>
                <a:round/>
                <a:headEnd/>
                <a:tailEnd/>
              </a:ln>
            </p:spPr>
            <p:txBody>
              <a:bodyPr/>
              <a:lstStyle/>
              <a:p>
                <a:endParaRPr lang="en-US" dirty="0"/>
              </a:p>
            </p:txBody>
          </p:sp>
          <p:sp>
            <p:nvSpPr>
              <p:cNvPr id="43" name="Freeform 199"/>
              <p:cNvSpPr>
                <a:spLocks/>
              </p:cNvSpPr>
              <p:nvPr/>
            </p:nvSpPr>
            <p:spPr bwMode="auto">
              <a:xfrm rot="472801" flipH="1">
                <a:off x="2976" y="2872"/>
                <a:ext cx="248" cy="210"/>
              </a:xfrm>
              <a:custGeom>
                <a:avLst/>
                <a:gdLst>
                  <a:gd name="T0" fmla="*/ 1 w 398"/>
                  <a:gd name="T1" fmla="*/ 1 h 336"/>
                  <a:gd name="T2" fmla="*/ 0 w 398"/>
                  <a:gd name="T3" fmla="*/ 1 h 336"/>
                  <a:gd name="T4" fmla="*/ 1 w 398"/>
                  <a:gd name="T5" fmla="*/ 0 h 336"/>
                  <a:gd name="T6" fmla="*/ 1 w 398"/>
                  <a:gd name="T7" fmla="*/ 1 h 336"/>
                  <a:gd name="T8" fmla="*/ 1 w 398"/>
                  <a:gd name="T9" fmla="*/ 1 h 336"/>
                  <a:gd name="T10" fmla="*/ 0 60000 65536"/>
                  <a:gd name="T11" fmla="*/ 0 60000 65536"/>
                  <a:gd name="T12" fmla="*/ 0 60000 65536"/>
                  <a:gd name="T13" fmla="*/ 0 60000 65536"/>
                  <a:gd name="T14" fmla="*/ 0 60000 65536"/>
                  <a:gd name="T15" fmla="*/ 0 w 398"/>
                  <a:gd name="T16" fmla="*/ 0 h 336"/>
                  <a:gd name="T17" fmla="*/ 398 w 398"/>
                  <a:gd name="T18" fmla="*/ 336 h 336"/>
                </a:gdLst>
                <a:ahLst/>
                <a:cxnLst>
                  <a:cxn ang="T10">
                    <a:pos x="T0" y="T1"/>
                  </a:cxn>
                  <a:cxn ang="T11">
                    <a:pos x="T2" y="T3"/>
                  </a:cxn>
                  <a:cxn ang="T12">
                    <a:pos x="T4" y="T5"/>
                  </a:cxn>
                  <a:cxn ang="T13">
                    <a:pos x="T6" y="T7"/>
                  </a:cxn>
                  <a:cxn ang="T14">
                    <a:pos x="T8" y="T9"/>
                  </a:cxn>
                </a:cxnLst>
                <a:rect l="T15" t="T16" r="T17" b="T18"/>
                <a:pathLst>
                  <a:path w="398" h="336">
                    <a:moveTo>
                      <a:pt x="329" y="336"/>
                    </a:moveTo>
                    <a:lnTo>
                      <a:pt x="0" y="100"/>
                    </a:lnTo>
                    <a:lnTo>
                      <a:pt x="70" y="0"/>
                    </a:lnTo>
                    <a:lnTo>
                      <a:pt x="398" y="237"/>
                    </a:lnTo>
                    <a:lnTo>
                      <a:pt x="329" y="336"/>
                    </a:lnTo>
                    <a:close/>
                  </a:path>
                </a:pathLst>
              </a:custGeom>
              <a:solidFill>
                <a:srgbClr val="C10A00"/>
              </a:solidFill>
              <a:ln w="9525">
                <a:noFill/>
                <a:round/>
                <a:headEnd/>
                <a:tailEnd/>
              </a:ln>
            </p:spPr>
            <p:txBody>
              <a:bodyPr/>
              <a:lstStyle/>
              <a:p>
                <a:endParaRPr lang="en-US" dirty="0"/>
              </a:p>
            </p:txBody>
          </p:sp>
          <p:sp>
            <p:nvSpPr>
              <p:cNvPr id="44" name="Freeform 200"/>
              <p:cNvSpPr>
                <a:spLocks/>
              </p:cNvSpPr>
              <p:nvPr/>
            </p:nvSpPr>
            <p:spPr bwMode="auto">
              <a:xfrm rot="472801" flipH="1">
                <a:off x="3013" y="2935"/>
                <a:ext cx="210" cy="152"/>
              </a:xfrm>
              <a:custGeom>
                <a:avLst/>
                <a:gdLst>
                  <a:gd name="T0" fmla="*/ 1 w 337"/>
                  <a:gd name="T1" fmla="*/ 1 h 244"/>
                  <a:gd name="T2" fmla="*/ 1 w 337"/>
                  <a:gd name="T3" fmla="*/ 1 h 244"/>
                  <a:gd name="T4" fmla="*/ 1 w 337"/>
                  <a:gd name="T5" fmla="*/ 1 h 244"/>
                  <a:gd name="T6" fmla="*/ 1 w 337"/>
                  <a:gd name="T7" fmla="*/ 1 h 244"/>
                  <a:gd name="T8" fmla="*/ 1 w 337"/>
                  <a:gd name="T9" fmla="*/ 0 h 244"/>
                  <a:gd name="T10" fmla="*/ 1 w 337"/>
                  <a:gd name="T11" fmla="*/ 1 h 244"/>
                  <a:gd name="T12" fmla="*/ 1 w 337"/>
                  <a:gd name="T13" fmla="*/ 1 h 244"/>
                  <a:gd name="T14" fmla="*/ 0 w 337"/>
                  <a:gd name="T15" fmla="*/ 1 h 244"/>
                  <a:gd name="T16" fmla="*/ 1 w 337"/>
                  <a:gd name="T17" fmla="*/ 1 h 244"/>
                  <a:gd name="T18" fmla="*/ 1 w 337"/>
                  <a:gd name="T19" fmla="*/ 1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7"/>
                  <a:gd name="T31" fmla="*/ 0 h 244"/>
                  <a:gd name="T32" fmla="*/ 337 w 337"/>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7" h="244">
                    <a:moveTo>
                      <a:pt x="2" y="1"/>
                    </a:moveTo>
                    <a:lnTo>
                      <a:pt x="4" y="8"/>
                    </a:lnTo>
                    <a:lnTo>
                      <a:pt x="332" y="244"/>
                    </a:lnTo>
                    <a:lnTo>
                      <a:pt x="337" y="236"/>
                    </a:lnTo>
                    <a:lnTo>
                      <a:pt x="9" y="0"/>
                    </a:lnTo>
                    <a:lnTo>
                      <a:pt x="10" y="6"/>
                    </a:lnTo>
                    <a:lnTo>
                      <a:pt x="2" y="1"/>
                    </a:lnTo>
                    <a:lnTo>
                      <a:pt x="0" y="4"/>
                    </a:lnTo>
                    <a:lnTo>
                      <a:pt x="4" y="8"/>
                    </a:lnTo>
                    <a:lnTo>
                      <a:pt x="2" y="1"/>
                    </a:lnTo>
                    <a:close/>
                  </a:path>
                </a:pathLst>
              </a:custGeom>
              <a:solidFill>
                <a:srgbClr val="000000"/>
              </a:solidFill>
              <a:ln w="9525">
                <a:noFill/>
                <a:round/>
                <a:headEnd/>
                <a:tailEnd/>
              </a:ln>
            </p:spPr>
            <p:txBody>
              <a:bodyPr/>
              <a:lstStyle/>
              <a:p>
                <a:endParaRPr lang="en-US" dirty="0"/>
              </a:p>
            </p:txBody>
          </p:sp>
          <p:sp>
            <p:nvSpPr>
              <p:cNvPr id="45" name="Freeform 201"/>
              <p:cNvSpPr>
                <a:spLocks/>
              </p:cNvSpPr>
              <p:nvPr/>
            </p:nvSpPr>
            <p:spPr bwMode="auto">
              <a:xfrm rot="472801" flipH="1">
                <a:off x="3187" y="2883"/>
                <a:ext cx="49" cy="68"/>
              </a:xfrm>
              <a:custGeom>
                <a:avLst/>
                <a:gdLst>
                  <a:gd name="T0" fmla="*/ 1 w 78"/>
                  <a:gd name="T1" fmla="*/ 1 h 108"/>
                  <a:gd name="T2" fmla="*/ 1 w 78"/>
                  <a:gd name="T3" fmla="*/ 1 h 108"/>
                  <a:gd name="T4" fmla="*/ 0 w 78"/>
                  <a:gd name="T5" fmla="*/ 1 h 108"/>
                  <a:gd name="T6" fmla="*/ 1 w 78"/>
                  <a:gd name="T7" fmla="*/ 1 h 108"/>
                  <a:gd name="T8" fmla="*/ 1 w 78"/>
                  <a:gd name="T9" fmla="*/ 1 h 108"/>
                  <a:gd name="T10" fmla="*/ 1 w 78"/>
                  <a:gd name="T11" fmla="*/ 1 h 108"/>
                  <a:gd name="T12" fmla="*/ 1 w 78"/>
                  <a:gd name="T13" fmla="*/ 1 h 108"/>
                  <a:gd name="T14" fmla="*/ 1 w 78"/>
                  <a:gd name="T15" fmla="*/ 0 h 108"/>
                  <a:gd name="T16" fmla="*/ 1 w 78"/>
                  <a:gd name="T17" fmla="*/ 1 h 108"/>
                  <a:gd name="T18" fmla="*/ 1 w 78"/>
                  <a:gd name="T19" fmla="*/ 1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
                  <a:gd name="T31" fmla="*/ 0 h 108"/>
                  <a:gd name="T32" fmla="*/ 78 w 78"/>
                  <a:gd name="T33" fmla="*/ 108 h 1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 h="108">
                    <a:moveTo>
                      <a:pt x="76" y="3"/>
                    </a:moveTo>
                    <a:lnTo>
                      <a:pt x="70" y="4"/>
                    </a:lnTo>
                    <a:lnTo>
                      <a:pt x="0" y="103"/>
                    </a:lnTo>
                    <a:lnTo>
                      <a:pt x="8" y="108"/>
                    </a:lnTo>
                    <a:lnTo>
                      <a:pt x="78" y="9"/>
                    </a:lnTo>
                    <a:lnTo>
                      <a:pt x="71" y="10"/>
                    </a:lnTo>
                    <a:lnTo>
                      <a:pt x="76" y="3"/>
                    </a:lnTo>
                    <a:lnTo>
                      <a:pt x="74" y="0"/>
                    </a:lnTo>
                    <a:lnTo>
                      <a:pt x="70" y="4"/>
                    </a:lnTo>
                    <a:lnTo>
                      <a:pt x="76" y="3"/>
                    </a:lnTo>
                    <a:close/>
                  </a:path>
                </a:pathLst>
              </a:custGeom>
              <a:solidFill>
                <a:srgbClr val="000000"/>
              </a:solidFill>
              <a:ln w="9525">
                <a:noFill/>
                <a:round/>
                <a:headEnd/>
                <a:tailEnd/>
              </a:ln>
            </p:spPr>
            <p:txBody>
              <a:bodyPr/>
              <a:lstStyle/>
              <a:p>
                <a:endParaRPr lang="en-US" dirty="0"/>
              </a:p>
            </p:txBody>
          </p:sp>
          <p:sp>
            <p:nvSpPr>
              <p:cNvPr id="46" name="Freeform 202"/>
              <p:cNvSpPr>
                <a:spLocks/>
              </p:cNvSpPr>
              <p:nvPr/>
            </p:nvSpPr>
            <p:spPr bwMode="auto">
              <a:xfrm rot="472801" flipH="1">
                <a:off x="2975" y="2868"/>
                <a:ext cx="211" cy="152"/>
              </a:xfrm>
              <a:custGeom>
                <a:avLst/>
                <a:gdLst>
                  <a:gd name="T0" fmla="*/ 1 w 338"/>
                  <a:gd name="T1" fmla="*/ 1 h 243"/>
                  <a:gd name="T2" fmla="*/ 1 w 338"/>
                  <a:gd name="T3" fmla="*/ 1 h 243"/>
                  <a:gd name="T4" fmla="*/ 1 w 338"/>
                  <a:gd name="T5" fmla="*/ 0 h 243"/>
                  <a:gd name="T6" fmla="*/ 0 w 338"/>
                  <a:gd name="T7" fmla="*/ 1 h 243"/>
                  <a:gd name="T8" fmla="*/ 1 w 338"/>
                  <a:gd name="T9" fmla="*/ 1 h 243"/>
                  <a:gd name="T10" fmla="*/ 1 w 338"/>
                  <a:gd name="T11" fmla="*/ 1 h 243"/>
                  <a:gd name="T12" fmla="*/ 1 w 338"/>
                  <a:gd name="T13" fmla="*/ 1 h 243"/>
                  <a:gd name="T14" fmla="*/ 1 w 338"/>
                  <a:gd name="T15" fmla="*/ 1 h 243"/>
                  <a:gd name="T16" fmla="*/ 1 w 338"/>
                  <a:gd name="T17" fmla="*/ 1 h 243"/>
                  <a:gd name="T18" fmla="*/ 1 w 338"/>
                  <a:gd name="T19" fmla="*/ 1 h 2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8"/>
                  <a:gd name="T31" fmla="*/ 0 h 243"/>
                  <a:gd name="T32" fmla="*/ 338 w 338"/>
                  <a:gd name="T33" fmla="*/ 243 h 2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8" h="243">
                    <a:moveTo>
                      <a:pt x="335" y="242"/>
                    </a:moveTo>
                    <a:lnTo>
                      <a:pt x="334" y="236"/>
                    </a:lnTo>
                    <a:lnTo>
                      <a:pt x="5" y="0"/>
                    </a:lnTo>
                    <a:lnTo>
                      <a:pt x="0" y="7"/>
                    </a:lnTo>
                    <a:lnTo>
                      <a:pt x="329" y="243"/>
                    </a:lnTo>
                    <a:lnTo>
                      <a:pt x="328" y="237"/>
                    </a:lnTo>
                    <a:lnTo>
                      <a:pt x="335" y="242"/>
                    </a:lnTo>
                    <a:lnTo>
                      <a:pt x="338" y="240"/>
                    </a:lnTo>
                    <a:lnTo>
                      <a:pt x="334" y="236"/>
                    </a:lnTo>
                    <a:lnTo>
                      <a:pt x="335" y="242"/>
                    </a:lnTo>
                    <a:close/>
                  </a:path>
                </a:pathLst>
              </a:custGeom>
              <a:solidFill>
                <a:srgbClr val="000000"/>
              </a:solidFill>
              <a:ln w="9525">
                <a:noFill/>
                <a:round/>
                <a:headEnd/>
                <a:tailEnd/>
              </a:ln>
            </p:spPr>
            <p:txBody>
              <a:bodyPr/>
              <a:lstStyle/>
              <a:p>
                <a:endParaRPr lang="en-US" dirty="0"/>
              </a:p>
            </p:txBody>
          </p:sp>
          <p:sp>
            <p:nvSpPr>
              <p:cNvPr id="47" name="Freeform 203"/>
              <p:cNvSpPr>
                <a:spLocks/>
              </p:cNvSpPr>
              <p:nvPr/>
            </p:nvSpPr>
            <p:spPr bwMode="auto">
              <a:xfrm rot="472801" flipH="1">
                <a:off x="2963" y="3004"/>
                <a:ext cx="48" cy="67"/>
              </a:xfrm>
              <a:custGeom>
                <a:avLst/>
                <a:gdLst>
                  <a:gd name="T0" fmla="*/ 1 w 77"/>
                  <a:gd name="T1" fmla="*/ 1 h 108"/>
                  <a:gd name="T2" fmla="*/ 1 w 77"/>
                  <a:gd name="T3" fmla="*/ 1 h 108"/>
                  <a:gd name="T4" fmla="*/ 1 w 77"/>
                  <a:gd name="T5" fmla="*/ 1 h 108"/>
                  <a:gd name="T6" fmla="*/ 1 w 77"/>
                  <a:gd name="T7" fmla="*/ 0 h 108"/>
                  <a:gd name="T8" fmla="*/ 0 w 77"/>
                  <a:gd name="T9" fmla="*/ 1 h 108"/>
                  <a:gd name="T10" fmla="*/ 1 w 77"/>
                  <a:gd name="T11" fmla="*/ 1 h 108"/>
                  <a:gd name="T12" fmla="*/ 1 w 77"/>
                  <a:gd name="T13" fmla="*/ 1 h 108"/>
                  <a:gd name="T14" fmla="*/ 1 w 77"/>
                  <a:gd name="T15" fmla="*/ 1 h 108"/>
                  <a:gd name="T16" fmla="*/ 1 w 77"/>
                  <a:gd name="T17" fmla="*/ 1 h 108"/>
                  <a:gd name="T18" fmla="*/ 1 w 77"/>
                  <a:gd name="T19" fmla="*/ 1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
                  <a:gd name="T31" fmla="*/ 0 h 108"/>
                  <a:gd name="T32" fmla="*/ 77 w 77"/>
                  <a:gd name="T33" fmla="*/ 108 h 1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 h="108">
                    <a:moveTo>
                      <a:pt x="1" y="106"/>
                    </a:moveTo>
                    <a:lnTo>
                      <a:pt x="8" y="104"/>
                    </a:lnTo>
                    <a:lnTo>
                      <a:pt x="77" y="5"/>
                    </a:lnTo>
                    <a:lnTo>
                      <a:pt x="70" y="0"/>
                    </a:lnTo>
                    <a:lnTo>
                      <a:pt x="0" y="99"/>
                    </a:lnTo>
                    <a:lnTo>
                      <a:pt x="6" y="98"/>
                    </a:lnTo>
                    <a:lnTo>
                      <a:pt x="1" y="106"/>
                    </a:lnTo>
                    <a:lnTo>
                      <a:pt x="4" y="108"/>
                    </a:lnTo>
                    <a:lnTo>
                      <a:pt x="8" y="104"/>
                    </a:lnTo>
                    <a:lnTo>
                      <a:pt x="1" y="106"/>
                    </a:lnTo>
                    <a:close/>
                  </a:path>
                </a:pathLst>
              </a:custGeom>
              <a:solidFill>
                <a:srgbClr val="000000"/>
              </a:solidFill>
              <a:ln w="9525">
                <a:noFill/>
                <a:round/>
                <a:headEnd/>
                <a:tailEnd/>
              </a:ln>
            </p:spPr>
            <p:txBody>
              <a:bodyPr/>
              <a:lstStyle/>
              <a:p>
                <a:endParaRPr lang="en-US" dirty="0"/>
              </a:p>
            </p:txBody>
          </p:sp>
          <p:sp>
            <p:nvSpPr>
              <p:cNvPr id="48" name="Freeform 204"/>
              <p:cNvSpPr>
                <a:spLocks/>
              </p:cNvSpPr>
              <p:nvPr/>
            </p:nvSpPr>
            <p:spPr bwMode="auto">
              <a:xfrm>
                <a:off x="3290" y="2780"/>
                <a:ext cx="192" cy="446"/>
              </a:xfrm>
              <a:custGeom>
                <a:avLst/>
                <a:gdLst>
                  <a:gd name="T0" fmla="*/ 0 w 192"/>
                  <a:gd name="T1" fmla="*/ 446 h 446"/>
                  <a:gd name="T2" fmla="*/ 144 w 192"/>
                  <a:gd name="T3" fmla="*/ 318 h 446"/>
                  <a:gd name="T4" fmla="*/ 192 w 192"/>
                  <a:gd name="T5" fmla="*/ 0 h 446"/>
                  <a:gd name="T6" fmla="*/ 51 w 192"/>
                  <a:gd name="T7" fmla="*/ 88 h 446"/>
                  <a:gd name="T8" fmla="*/ 0 w 192"/>
                  <a:gd name="T9" fmla="*/ 446 h 446"/>
                  <a:gd name="T10" fmla="*/ 0 60000 65536"/>
                  <a:gd name="T11" fmla="*/ 0 60000 65536"/>
                  <a:gd name="T12" fmla="*/ 0 60000 65536"/>
                  <a:gd name="T13" fmla="*/ 0 60000 65536"/>
                  <a:gd name="T14" fmla="*/ 0 60000 65536"/>
                  <a:gd name="T15" fmla="*/ 0 w 192"/>
                  <a:gd name="T16" fmla="*/ 0 h 446"/>
                  <a:gd name="T17" fmla="*/ 192 w 192"/>
                  <a:gd name="T18" fmla="*/ 446 h 446"/>
                </a:gdLst>
                <a:ahLst/>
                <a:cxnLst>
                  <a:cxn ang="T10">
                    <a:pos x="T0" y="T1"/>
                  </a:cxn>
                  <a:cxn ang="T11">
                    <a:pos x="T2" y="T3"/>
                  </a:cxn>
                  <a:cxn ang="T12">
                    <a:pos x="T4" y="T5"/>
                  </a:cxn>
                  <a:cxn ang="T13">
                    <a:pos x="T6" y="T7"/>
                  </a:cxn>
                  <a:cxn ang="T14">
                    <a:pos x="T8" y="T9"/>
                  </a:cxn>
                </a:cxnLst>
                <a:rect l="T15" t="T16" r="T17" b="T18"/>
                <a:pathLst>
                  <a:path w="192" h="446">
                    <a:moveTo>
                      <a:pt x="0" y="446"/>
                    </a:moveTo>
                    <a:lnTo>
                      <a:pt x="144" y="318"/>
                    </a:lnTo>
                    <a:lnTo>
                      <a:pt x="192" y="0"/>
                    </a:lnTo>
                    <a:lnTo>
                      <a:pt x="51" y="88"/>
                    </a:lnTo>
                    <a:lnTo>
                      <a:pt x="0" y="446"/>
                    </a:lnTo>
                    <a:close/>
                  </a:path>
                </a:pathLst>
              </a:custGeom>
              <a:solidFill>
                <a:srgbClr val="8A764E"/>
              </a:solidFill>
              <a:ln w="9525" cap="flat" cmpd="sng">
                <a:solidFill>
                  <a:schemeClr val="tx1"/>
                </a:solidFill>
                <a:prstDash val="solid"/>
                <a:round/>
                <a:headEnd type="none" w="med" len="med"/>
                <a:tailEnd type="none" w="med" len="med"/>
              </a:ln>
            </p:spPr>
            <p:txBody>
              <a:bodyPr/>
              <a:lstStyle/>
              <a:p>
                <a:endParaRPr lang="en-US" dirty="0"/>
              </a:p>
            </p:txBody>
          </p:sp>
          <p:sp>
            <p:nvSpPr>
              <p:cNvPr id="49" name="Freeform 205"/>
              <p:cNvSpPr>
                <a:spLocks/>
              </p:cNvSpPr>
              <p:nvPr/>
            </p:nvSpPr>
            <p:spPr bwMode="auto">
              <a:xfrm>
                <a:off x="2858" y="2724"/>
                <a:ext cx="620" cy="144"/>
              </a:xfrm>
              <a:custGeom>
                <a:avLst/>
                <a:gdLst>
                  <a:gd name="T0" fmla="*/ 0 w 620"/>
                  <a:gd name="T1" fmla="*/ 79 h 144"/>
                  <a:gd name="T2" fmla="*/ 480 w 620"/>
                  <a:gd name="T3" fmla="*/ 144 h 144"/>
                  <a:gd name="T4" fmla="*/ 620 w 620"/>
                  <a:gd name="T5" fmla="*/ 55 h 144"/>
                  <a:gd name="T6" fmla="*/ 168 w 620"/>
                  <a:gd name="T7" fmla="*/ 0 h 144"/>
                  <a:gd name="T8" fmla="*/ 0 w 620"/>
                  <a:gd name="T9" fmla="*/ 79 h 144"/>
                  <a:gd name="T10" fmla="*/ 0 60000 65536"/>
                  <a:gd name="T11" fmla="*/ 0 60000 65536"/>
                  <a:gd name="T12" fmla="*/ 0 60000 65536"/>
                  <a:gd name="T13" fmla="*/ 0 60000 65536"/>
                  <a:gd name="T14" fmla="*/ 0 60000 65536"/>
                  <a:gd name="T15" fmla="*/ 0 w 620"/>
                  <a:gd name="T16" fmla="*/ 0 h 144"/>
                  <a:gd name="T17" fmla="*/ 620 w 620"/>
                  <a:gd name="T18" fmla="*/ 144 h 144"/>
                </a:gdLst>
                <a:ahLst/>
                <a:cxnLst>
                  <a:cxn ang="T10">
                    <a:pos x="T0" y="T1"/>
                  </a:cxn>
                  <a:cxn ang="T11">
                    <a:pos x="T2" y="T3"/>
                  </a:cxn>
                  <a:cxn ang="T12">
                    <a:pos x="T4" y="T5"/>
                  </a:cxn>
                  <a:cxn ang="T13">
                    <a:pos x="T6" y="T7"/>
                  </a:cxn>
                  <a:cxn ang="T14">
                    <a:pos x="T8" y="T9"/>
                  </a:cxn>
                </a:cxnLst>
                <a:rect l="T15" t="T16" r="T17" b="T18"/>
                <a:pathLst>
                  <a:path w="620" h="144">
                    <a:moveTo>
                      <a:pt x="0" y="79"/>
                    </a:moveTo>
                    <a:lnTo>
                      <a:pt x="480" y="144"/>
                    </a:lnTo>
                    <a:lnTo>
                      <a:pt x="620" y="55"/>
                    </a:lnTo>
                    <a:lnTo>
                      <a:pt x="168" y="0"/>
                    </a:lnTo>
                    <a:lnTo>
                      <a:pt x="0" y="79"/>
                    </a:lnTo>
                    <a:close/>
                  </a:path>
                </a:pathLst>
              </a:custGeom>
              <a:solidFill>
                <a:srgbClr val="DBD2BF"/>
              </a:solidFill>
              <a:ln w="12700" cap="flat" cmpd="sng">
                <a:solidFill>
                  <a:schemeClr val="tx1"/>
                </a:solidFill>
                <a:prstDash val="solid"/>
                <a:round/>
                <a:headEnd/>
                <a:tailEnd/>
              </a:ln>
            </p:spPr>
            <p:txBody>
              <a:bodyPr wrap="none" anchor="ctr"/>
              <a:lstStyle/>
              <a:p>
                <a:endParaRPr lang="en-US" dirty="0"/>
              </a:p>
            </p:txBody>
          </p:sp>
          <p:sp>
            <p:nvSpPr>
              <p:cNvPr id="50" name="Freeform 206"/>
              <p:cNvSpPr>
                <a:spLocks/>
              </p:cNvSpPr>
              <p:nvPr/>
            </p:nvSpPr>
            <p:spPr bwMode="auto">
              <a:xfrm>
                <a:off x="2940" y="2762"/>
                <a:ext cx="466" cy="60"/>
              </a:xfrm>
              <a:custGeom>
                <a:avLst/>
                <a:gdLst>
                  <a:gd name="T0" fmla="*/ 0 w 466"/>
                  <a:gd name="T1" fmla="*/ 0 h 60"/>
                  <a:gd name="T2" fmla="*/ 466 w 466"/>
                  <a:gd name="T3" fmla="*/ 60 h 60"/>
                  <a:gd name="T4" fmla="*/ 0 60000 65536"/>
                  <a:gd name="T5" fmla="*/ 0 60000 65536"/>
                  <a:gd name="T6" fmla="*/ 0 w 466"/>
                  <a:gd name="T7" fmla="*/ 0 h 60"/>
                  <a:gd name="T8" fmla="*/ 466 w 466"/>
                  <a:gd name="T9" fmla="*/ 60 h 60"/>
                </a:gdLst>
                <a:ahLst/>
                <a:cxnLst>
                  <a:cxn ang="T4">
                    <a:pos x="T0" y="T1"/>
                  </a:cxn>
                  <a:cxn ang="T5">
                    <a:pos x="T2" y="T3"/>
                  </a:cxn>
                </a:cxnLst>
                <a:rect l="T6" t="T7" r="T8" b="T9"/>
                <a:pathLst>
                  <a:path w="466" h="60">
                    <a:moveTo>
                      <a:pt x="0" y="0"/>
                    </a:moveTo>
                    <a:lnTo>
                      <a:pt x="466" y="60"/>
                    </a:lnTo>
                  </a:path>
                </a:pathLst>
              </a:custGeom>
              <a:noFill/>
              <a:ln w="12700" cap="flat" cmpd="sng">
                <a:solidFill>
                  <a:schemeClr val="tx1"/>
                </a:solidFill>
                <a:prstDash val="solid"/>
                <a:round/>
                <a:headEnd type="none" w="med" len="med"/>
                <a:tailEnd type="none" w="med" len="med"/>
              </a:ln>
            </p:spPr>
            <p:txBody>
              <a:bodyPr wrap="none" anchor="ctr"/>
              <a:lstStyle/>
              <a:p>
                <a:endParaRPr lang="en-US" dirty="0"/>
              </a:p>
            </p:txBody>
          </p:sp>
        </p:grpSp>
        <p:grpSp>
          <p:nvGrpSpPr>
            <p:cNvPr id="9" name="Group 236"/>
            <p:cNvGrpSpPr>
              <a:grpSpLocks/>
            </p:cNvGrpSpPr>
            <p:nvPr/>
          </p:nvGrpSpPr>
          <p:grpSpPr bwMode="auto">
            <a:xfrm>
              <a:off x="2570" y="2832"/>
              <a:ext cx="1833" cy="836"/>
              <a:chOff x="2570" y="2832"/>
              <a:chExt cx="1833" cy="836"/>
            </a:xfrm>
          </p:grpSpPr>
          <p:grpSp>
            <p:nvGrpSpPr>
              <p:cNvPr id="10" name="Group 207"/>
              <p:cNvGrpSpPr>
                <a:grpSpLocks/>
              </p:cNvGrpSpPr>
              <p:nvPr/>
            </p:nvGrpSpPr>
            <p:grpSpPr bwMode="auto">
              <a:xfrm>
                <a:off x="2570" y="2832"/>
                <a:ext cx="1833" cy="836"/>
                <a:chOff x="2570" y="2364"/>
                <a:chExt cx="1833" cy="836"/>
              </a:xfrm>
            </p:grpSpPr>
            <p:sp>
              <p:nvSpPr>
                <p:cNvPr id="12" name="Freeform 208"/>
                <p:cNvSpPr>
                  <a:spLocks/>
                </p:cNvSpPr>
                <p:nvPr/>
              </p:nvSpPr>
              <p:spPr bwMode="auto">
                <a:xfrm>
                  <a:off x="2641" y="2957"/>
                  <a:ext cx="769" cy="242"/>
                </a:xfrm>
                <a:custGeom>
                  <a:avLst/>
                  <a:gdLst>
                    <a:gd name="T0" fmla="*/ 0 w 2499"/>
                    <a:gd name="T1" fmla="*/ 0 h 786"/>
                    <a:gd name="T2" fmla="*/ 0 w 2499"/>
                    <a:gd name="T3" fmla="*/ 0 h 786"/>
                    <a:gd name="T4" fmla="*/ 0 w 2499"/>
                    <a:gd name="T5" fmla="*/ 0 h 786"/>
                    <a:gd name="T6" fmla="*/ 0 w 2499"/>
                    <a:gd name="T7" fmla="*/ 0 h 786"/>
                    <a:gd name="T8" fmla="*/ 0 w 2499"/>
                    <a:gd name="T9" fmla="*/ 0 h 786"/>
                    <a:gd name="T10" fmla="*/ 0 60000 65536"/>
                    <a:gd name="T11" fmla="*/ 0 60000 65536"/>
                    <a:gd name="T12" fmla="*/ 0 60000 65536"/>
                    <a:gd name="T13" fmla="*/ 0 60000 65536"/>
                    <a:gd name="T14" fmla="*/ 0 60000 65536"/>
                    <a:gd name="T15" fmla="*/ 0 w 2499"/>
                    <a:gd name="T16" fmla="*/ 0 h 786"/>
                    <a:gd name="T17" fmla="*/ 2499 w 2499"/>
                    <a:gd name="T18" fmla="*/ 786 h 786"/>
                  </a:gdLst>
                  <a:ahLst/>
                  <a:cxnLst>
                    <a:cxn ang="T10">
                      <a:pos x="T0" y="T1"/>
                    </a:cxn>
                    <a:cxn ang="T11">
                      <a:pos x="T2" y="T3"/>
                    </a:cxn>
                    <a:cxn ang="T12">
                      <a:pos x="T4" y="T5"/>
                    </a:cxn>
                    <a:cxn ang="T13">
                      <a:pos x="T6" y="T7"/>
                    </a:cxn>
                    <a:cxn ang="T14">
                      <a:pos x="T8" y="T9"/>
                    </a:cxn>
                  </a:cxnLst>
                  <a:rect l="T15" t="T16" r="T17" b="T18"/>
                  <a:pathLst>
                    <a:path w="2499" h="786">
                      <a:moveTo>
                        <a:pt x="2456" y="786"/>
                      </a:moveTo>
                      <a:lnTo>
                        <a:pt x="2499" y="166"/>
                      </a:lnTo>
                      <a:lnTo>
                        <a:pt x="43" y="0"/>
                      </a:lnTo>
                      <a:lnTo>
                        <a:pt x="0" y="620"/>
                      </a:lnTo>
                      <a:lnTo>
                        <a:pt x="2456" y="786"/>
                      </a:lnTo>
                      <a:close/>
                    </a:path>
                  </a:pathLst>
                </a:custGeom>
                <a:solidFill>
                  <a:srgbClr val="AD7A5B"/>
                </a:solidFill>
                <a:ln w="12700" cmpd="sng">
                  <a:solidFill>
                    <a:srgbClr val="000000"/>
                  </a:solidFill>
                  <a:round/>
                  <a:headEnd/>
                  <a:tailEnd/>
                </a:ln>
              </p:spPr>
              <p:txBody>
                <a:bodyPr/>
                <a:lstStyle/>
                <a:p>
                  <a:endParaRPr lang="en-US" dirty="0"/>
                </a:p>
              </p:txBody>
            </p:sp>
            <p:sp>
              <p:nvSpPr>
                <p:cNvPr id="13" name="Freeform 209"/>
                <p:cNvSpPr>
                  <a:spLocks/>
                </p:cNvSpPr>
                <p:nvPr/>
              </p:nvSpPr>
              <p:spPr bwMode="auto">
                <a:xfrm>
                  <a:off x="3396" y="3007"/>
                  <a:ext cx="15" cy="192"/>
                </a:xfrm>
                <a:custGeom>
                  <a:avLst/>
                  <a:gdLst>
                    <a:gd name="T0" fmla="*/ 0 w 49"/>
                    <a:gd name="T1" fmla="*/ 0 h 624"/>
                    <a:gd name="T2" fmla="*/ 0 w 49"/>
                    <a:gd name="T3" fmla="*/ 0 h 624"/>
                    <a:gd name="T4" fmla="*/ 0 w 49"/>
                    <a:gd name="T5" fmla="*/ 0 h 624"/>
                    <a:gd name="T6" fmla="*/ 0 w 49"/>
                    <a:gd name="T7" fmla="*/ 0 h 624"/>
                    <a:gd name="T8" fmla="*/ 0 w 49"/>
                    <a:gd name="T9" fmla="*/ 0 h 624"/>
                    <a:gd name="T10" fmla="*/ 0 w 49"/>
                    <a:gd name="T11" fmla="*/ 0 h 624"/>
                    <a:gd name="T12" fmla="*/ 0 w 49"/>
                    <a:gd name="T13" fmla="*/ 0 h 624"/>
                    <a:gd name="T14" fmla="*/ 0 w 49"/>
                    <a:gd name="T15" fmla="*/ 0 h 624"/>
                    <a:gd name="T16" fmla="*/ 0 w 49"/>
                    <a:gd name="T17" fmla="*/ 0 h 624"/>
                    <a:gd name="T18" fmla="*/ 0 w 49"/>
                    <a:gd name="T19" fmla="*/ 0 h 624"/>
                    <a:gd name="T20" fmla="*/ 0 w 49"/>
                    <a:gd name="T21" fmla="*/ 0 h 624"/>
                    <a:gd name="T22" fmla="*/ 0 w 49"/>
                    <a:gd name="T23" fmla="*/ 0 h 6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24"/>
                    <a:gd name="T38" fmla="*/ 49 w 49"/>
                    <a:gd name="T39" fmla="*/ 624 h 6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24">
                      <a:moveTo>
                        <a:pt x="46" y="7"/>
                      </a:moveTo>
                      <a:lnTo>
                        <a:pt x="42" y="4"/>
                      </a:lnTo>
                      <a:lnTo>
                        <a:pt x="0" y="624"/>
                      </a:lnTo>
                      <a:lnTo>
                        <a:pt x="7" y="624"/>
                      </a:lnTo>
                      <a:lnTo>
                        <a:pt x="49" y="4"/>
                      </a:lnTo>
                      <a:lnTo>
                        <a:pt x="46" y="0"/>
                      </a:lnTo>
                      <a:lnTo>
                        <a:pt x="49" y="4"/>
                      </a:lnTo>
                      <a:lnTo>
                        <a:pt x="48" y="1"/>
                      </a:lnTo>
                      <a:lnTo>
                        <a:pt x="46" y="0"/>
                      </a:lnTo>
                      <a:lnTo>
                        <a:pt x="44" y="1"/>
                      </a:lnTo>
                      <a:lnTo>
                        <a:pt x="42" y="4"/>
                      </a:lnTo>
                      <a:lnTo>
                        <a:pt x="46" y="7"/>
                      </a:lnTo>
                      <a:close/>
                    </a:path>
                  </a:pathLst>
                </a:custGeom>
                <a:solidFill>
                  <a:srgbClr val="000000"/>
                </a:solidFill>
                <a:ln w="12700" cmpd="sng">
                  <a:solidFill>
                    <a:srgbClr val="000000"/>
                  </a:solidFill>
                  <a:round/>
                  <a:headEnd/>
                  <a:tailEnd/>
                </a:ln>
              </p:spPr>
              <p:txBody>
                <a:bodyPr/>
                <a:lstStyle/>
                <a:p>
                  <a:endParaRPr lang="en-US" dirty="0"/>
                </a:p>
              </p:txBody>
            </p:sp>
            <p:sp>
              <p:nvSpPr>
                <p:cNvPr id="14" name="Freeform 210"/>
                <p:cNvSpPr>
                  <a:spLocks/>
                </p:cNvSpPr>
                <p:nvPr/>
              </p:nvSpPr>
              <p:spPr bwMode="auto">
                <a:xfrm>
                  <a:off x="2654" y="2956"/>
                  <a:ext cx="756" cy="53"/>
                </a:xfrm>
                <a:custGeom>
                  <a:avLst/>
                  <a:gdLst>
                    <a:gd name="T0" fmla="*/ 0 w 2460"/>
                    <a:gd name="T1" fmla="*/ 0 h 173"/>
                    <a:gd name="T2" fmla="*/ 0 w 2460"/>
                    <a:gd name="T3" fmla="*/ 0 h 173"/>
                    <a:gd name="T4" fmla="*/ 0 w 2460"/>
                    <a:gd name="T5" fmla="*/ 0 h 173"/>
                    <a:gd name="T6" fmla="*/ 0 w 2460"/>
                    <a:gd name="T7" fmla="*/ 0 h 173"/>
                    <a:gd name="T8" fmla="*/ 0 w 2460"/>
                    <a:gd name="T9" fmla="*/ 0 h 173"/>
                    <a:gd name="T10" fmla="*/ 0 w 2460"/>
                    <a:gd name="T11" fmla="*/ 0 h 173"/>
                    <a:gd name="T12" fmla="*/ 0 w 2460"/>
                    <a:gd name="T13" fmla="*/ 0 h 173"/>
                    <a:gd name="T14" fmla="*/ 0 w 2460"/>
                    <a:gd name="T15" fmla="*/ 0 h 173"/>
                    <a:gd name="T16" fmla="*/ 0 w 2460"/>
                    <a:gd name="T17" fmla="*/ 0 h 173"/>
                    <a:gd name="T18" fmla="*/ 0 w 2460"/>
                    <a:gd name="T19" fmla="*/ 0 h 173"/>
                    <a:gd name="T20" fmla="*/ 0 w 2460"/>
                    <a:gd name="T21" fmla="*/ 0 h 173"/>
                    <a:gd name="T22" fmla="*/ 0 w 2460"/>
                    <a:gd name="T23" fmla="*/ 0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0"/>
                    <a:gd name="T37" fmla="*/ 0 h 173"/>
                    <a:gd name="T38" fmla="*/ 2460 w 2460"/>
                    <a:gd name="T39" fmla="*/ 173 h 1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0" h="173">
                      <a:moveTo>
                        <a:pt x="7" y="4"/>
                      </a:moveTo>
                      <a:lnTo>
                        <a:pt x="4" y="7"/>
                      </a:lnTo>
                      <a:lnTo>
                        <a:pt x="2460" y="173"/>
                      </a:lnTo>
                      <a:lnTo>
                        <a:pt x="2460" y="166"/>
                      </a:lnTo>
                      <a:lnTo>
                        <a:pt x="4" y="0"/>
                      </a:lnTo>
                      <a:lnTo>
                        <a:pt x="0" y="4"/>
                      </a:lnTo>
                      <a:lnTo>
                        <a:pt x="4" y="0"/>
                      </a:lnTo>
                      <a:lnTo>
                        <a:pt x="1" y="2"/>
                      </a:lnTo>
                      <a:lnTo>
                        <a:pt x="0" y="4"/>
                      </a:lnTo>
                      <a:lnTo>
                        <a:pt x="1" y="6"/>
                      </a:lnTo>
                      <a:lnTo>
                        <a:pt x="4" y="7"/>
                      </a:lnTo>
                      <a:lnTo>
                        <a:pt x="7" y="4"/>
                      </a:lnTo>
                      <a:close/>
                    </a:path>
                  </a:pathLst>
                </a:custGeom>
                <a:solidFill>
                  <a:srgbClr val="000000"/>
                </a:solidFill>
                <a:ln w="12700" cmpd="sng">
                  <a:solidFill>
                    <a:srgbClr val="000000"/>
                  </a:solidFill>
                  <a:round/>
                  <a:headEnd/>
                  <a:tailEnd/>
                </a:ln>
              </p:spPr>
              <p:txBody>
                <a:bodyPr/>
                <a:lstStyle/>
                <a:p>
                  <a:endParaRPr lang="en-US" dirty="0"/>
                </a:p>
              </p:txBody>
            </p:sp>
            <p:sp>
              <p:nvSpPr>
                <p:cNvPr id="15" name="Freeform 211"/>
                <p:cNvSpPr>
                  <a:spLocks/>
                </p:cNvSpPr>
                <p:nvPr/>
              </p:nvSpPr>
              <p:spPr bwMode="auto">
                <a:xfrm>
                  <a:off x="2640" y="2957"/>
                  <a:ext cx="15" cy="192"/>
                </a:xfrm>
                <a:custGeom>
                  <a:avLst/>
                  <a:gdLst>
                    <a:gd name="T0" fmla="*/ 0 w 49"/>
                    <a:gd name="T1" fmla="*/ 0 h 624"/>
                    <a:gd name="T2" fmla="*/ 0 w 49"/>
                    <a:gd name="T3" fmla="*/ 0 h 624"/>
                    <a:gd name="T4" fmla="*/ 0 w 49"/>
                    <a:gd name="T5" fmla="*/ 0 h 624"/>
                    <a:gd name="T6" fmla="*/ 0 w 49"/>
                    <a:gd name="T7" fmla="*/ 0 h 624"/>
                    <a:gd name="T8" fmla="*/ 0 w 49"/>
                    <a:gd name="T9" fmla="*/ 0 h 624"/>
                    <a:gd name="T10" fmla="*/ 0 w 49"/>
                    <a:gd name="T11" fmla="*/ 0 h 624"/>
                    <a:gd name="T12" fmla="*/ 0 w 49"/>
                    <a:gd name="T13" fmla="*/ 0 h 624"/>
                    <a:gd name="T14" fmla="*/ 0 w 49"/>
                    <a:gd name="T15" fmla="*/ 0 h 624"/>
                    <a:gd name="T16" fmla="*/ 0 w 49"/>
                    <a:gd name="T17" fmla="*/ 0 h 624"/>
                    <a:gd name="T18" fmla="*/ 0 w 49"/>
                    <a:gd name="T19" fmla="*/ 0 h 624"/>
                    <a:gd name="T20" fmla="*/ 0 w 49"/>
                    <a:gd name="T21" fmla="*/ 0 h 624"/>
                    <a:gd name="T22" fmla="*/ 0 w 49"/>
                    <a:gd name="T23" fmla="*/ 0 h 6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24"/>
                    <a:gd name="T38" fmla="*/ 49 w 49"/>
                    <a:gd name="T39" fmla="*/ 624 h 6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24">
                      <a:moveTo>
                        <a:pt x="3" y="617"/>
                      </a:moveTo>
                      <a:lnTo>
                        <a:pt x="6" y="620"/>
                      </a:lnTo>
                      <a:lnTo>
                        <a:pt x="49" y="0"/>
                      </a:lnTo>
                      <a:lnTo>
                        <a:pt x="42" y="0"/>
                      </a:lnTo>
                      <a:lnTo>
                        <a:pt x="0" y="620"/>
                      </a:lnTo>
                      <a:lnTo>
                        <a:pt x="3" y="624"/>
                      </a:lnTo>
                      <a:lnTo>
                        <a:pt x="0" y="620"/>
                      </a:lnTo>
                      <a:lnTo>
                        <a:pt x="1" y="623"/>
                      </a:lnTo>
                      <a:lnTo>
                        <a:pt x="3" y="624"/>
                      </a:lnTo>
                      <a:lnTo>
                        <a:pt x="5" y="623"/>
                      </a:lnTo>
                      <a:lnTo>
                        <a:pt x="6" y="620"/>
                      </a:lnTo>
                      <a:lnTo>
                        <a:pt x="3" y="617"/>
                      </a:lnTo>
                      <a:close/>
                    </a:path>
                  </a:pathLst>
                </a:custGeom>
                <a:solidFill>
                  <a:srgbClr val="000000"/>
                </a:solidFill>
                <a:ln w="12700" cmpd="sng">
                  <a:solidFill>
                    <a:srgbClr val="000000"/>
                  </a:solidFill>
                  <a:round/>
                  <a:headEnd/>
                  <a:tailEnd/>
                </a:ln>
              </p:spPr>
              <p:txBody>
                <a:bodyPr/>
                <a:lstStyle/>
                <a:p>
                  <a:endParaRPr lang="en-US" dirty="0"/>
                </a:p>
              </p:txBody>
            </p:sp>
            <p:sp>
              <p:nvSpPr>
                <p:cNvPr id="16" name="Freeform 212"/>
                <p:cNvSpPr>
                  <a:spLocks/>
                </p:cNvSpPr>
                <p:nvPr/>
              </p:nvSpPr>
              <p:spPr bwMode="auto">
                <a:xfrm>
                  <a:off x="2641" y="3146"/>
                  <a:ext cx="757" cy="54"/>
                </a:xfrm>
                <a:custGeom>
                  <a:avLst/>
                  <a:gdLst>
                    <a:gd name="T0" fmla="*/ 0 w 2460"/>
                    <a:gd name="T1" fmla="*/ 0 h 173"/>
                    <a:gd name="T2" fmla="*/ 0 w 2460"/>
                    <a:gd name="T3" fmla="*/ 0 h 173"/>
                    <a:gd name="T4" fmla="*/ 0 w 2460"/>
                    <a:gd name="T5" fmla="*/ 0 h 173"/>
                    <a:gd name="T6" fmla="*/ 0 w 2460"/>
                    <a:gd name="T7" fmla="*/ 0 h 173"/>
                    <a:gd name="T8" fmla="*/ 0 w 2460"/>
                    <a:gd name="T9" fmla="*/ 0 h 173"/>
                    <a:gd name="T10" fmla="*/ 0 w 2460"/>
                    <a:gd name="T11" fmla="*/ 0 h 173"/>
                    <a:gd name="T12" fmla="*/ 0 w 2460"/>
                    <a:gd name="T13" fmla="*/ 0 h 173"/>
                    <a:gd name="T14" fmla="*/ 0 w 2460"/>
                    <a:gd name="T15" fmla="*/ 0 h 173"/>
                    <a:gd name="T16" fmla="*/ 0 w 2460"/>
                    <a:gd name="T17" fmla="*/ 0 h 173"/>
                    <a:gd name="T18" fmla="*/ 0 w 2460"/>
                    <a:gd name="T19" fmla="*/ 0 h 173"/>
                    <a:gd name="T20" fmla="*/ 0 w 2460"/>
                    <a:gd name="T21" fmla="*/ 0 h 173"/>
                    <a:gd name="T22" fmla="*/ 0 w 2460"/>
                    <a:gd name="T23" fmla="*/ 0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0"/>
                    <a:gd name="T37" fmla="*/ 0 h 173"/>
                    <a:gd name="T38" fmla="*/ 2460 w 2460"/>
                    <a:gd name="T39" fmla="*/ 173 h 1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0" h="173">
                      <a:moveTo>
                        <a:pt x="2453" y="169"/>
                      </a:moveTo>
                      <a:lnTo>
                        <a:pt x="2456" y="166"/>
                      </a:lnTo>
                      <a:lnTo>
                        <a:pt x="0" y="0"/>
                      </a:lnTo>
                      <a:lnTo>
                        <a:pt x="0" y="7"/>
                      </a:lnTo>
                      <a:lnTo>
                        <a:pt x="2456" y="173"/>
                      </a:lnTo>
                      <a:lnTo>
                        <a:pt x="2460" y="169"/>
                      </a:lnTo>
                      <a:lnTo>
                        <a:pt x="2456" y="173"/>
                      </a:lnTo>
                      <a:lnTo>
                        <a:pt x="2459" y="171"/>
                      </a:lnTo>
                      <a:lnTo>
                        <a:pt x="2460" y="169"/>
                      </a:lnTo>
                      <a:lnTo>
                        <a:pt x="2459" y="167"/>
                      </a:lnTo>
                      <a:lnTo>
                        <a:pt x="2456" y="166"/>
                      </a:lnTo>
                      <a:lnTo>
                        <a:pt x="2453" y="169"/>
                      </a:lnTo>
                      <a:close/>
                    </a:path>
                  </a:pathLst>
                </a:custGeom>
                <a:solidFill>
                  <a:srgbClr val="000000"/>
                </a:solidFill>
                <a:ln w="12700" cmpd="sng">
                  <a:solidFill>
                    <a:srgbClr val="000000"/>
                  </a:solidFill>
                  <a:round/>
                  <a:headEnd/>
                  <a:tailEnd/>
                </a:ln>
              </p:spPr>
              <p:txBody>
                <a:bodyPr/>
                <a:lstStyle/>
                <a:p>
                  <a:endParaRPr lang="en-US" dirty="0"/>
                </a:p>
              </p:txBody>
            </p:sp>
            <p:sp>
              <p:nvSpPr>
                <p:cNvPr id="17" name="Freeform 213"/>
                <p:cNvSpPr>
                  <a:spLocks/>
                </p:cNvSpPr>
                <p:nvPr/>
              </p:nvSpPr>
              <p:spPr bwMode="auto">
                <a:xfrm>
                  <a:off x="2654" y="2837"/>
                  <a:ext cx="974" cy="171"/>
                </a:xfrm>
                <a:custGeom>
                  <a:avLst/>
                  <a:gdLst>
                    <a:gd name="T0" fmla="*/ 0 w 3163"/>
                    <a:gd name="T1" fmla="*/ 0 h 554"/>
                    <a:gd name="T2" fmla="*/ 0 w 3163"/>
                    <a:gd name="T3" fmla="*/ 0 h 554"/>
                    <a:gd name="T4" fmla="*/ 0 w 3163"/>
                    <a:gd name="T5" fmla="*/ 0 h 554"/>
                    <a:gd name="T6" fmla="*/ 0 w 3163"/>
                    <a:gd name="T7" fmla="*/ 0 h 554"/>
                    <a:gd name="T8" fmla="*/ 0 w 3163"/>
                    <a:gd name="T9" fmla="*/ 0 h 554"/>
                    <a:gd name="T10" fmla="*/ 0 60000 65536"/>
                    <a:gd name="T11" fmla="*/ 0 60000 65536"/>
                    <a:gd name="T12" fmla="*/ 0 60000 65536"/>
                    <a:gd name="T13" fmla="*/ 0 60000 65536"/>
                    <a:gd name="T14" fmla="*/ 0 60000 65536"/>
                    <a:gd name="T15" fmla="*/ 0 w 3163"/>
                    <a:gd name="T16" fmla="*/ 0 h 554"/>
                    <a:gd name="T17" fmla="*/ 3163 w 3163"/>
                    <a:gd name="T18" fmla="*/ 554 h 554"/>
                  </a:gdLst>
                  <a:ahLst/>
                  <a:cxnLst>
                    <a:cxn ang="T10">
                      <a:pos x="T0" y="T1"/>
                    </a:cxn>
                    <a:cxn ang="T11">
                      <a:pos x="T2" y="T3"/>
                    </a:cxn>
                    <a:cxn ang="T12">
                      <a:pos x="T4" y="T5"/>
                    </a:cxn>
                    <a:cxn ang="T13">
                      <a:pos x="T6" y="T7"/>
                    </a:cxn>
                    <a:cxn ang="T14">
                      <a:pos x="T8" y="T9"/>
                    </a:cxn>
                  </a:cxnLst>
                  <a:rect l="T15" t="T16" r="T17" b="T18"/>
                  <a:pathLst>
                    <a:path w="3163" h="554">
                      <a:moveTo>
                        <a:pt x="0" y="388"/>
                      </a:moveTo>
                      <a:lnTo>
                        <a:pt x="1125" y="0"/>
                      </a:lnTo>
                      <a:lnTo>
                        <a:pt x="3163" y="138"/>
                      </a:lnTo>
                      <a:lnTo>
                        <a:pt x="2456" y="554"/>
                      </a:lnTo>
                      <a:lnTo>
                        <a:pt x="0" y="388"/>
                      </a:lnTo>
                      <a:close/>
                    </a:path>
                  </a:pathLst>
                </a:custGeom>
                <a:solidFill>
                  <a:srgbClr val="C19B84"/>
                </a:solidFill>
                <a:ln w="12700" cmpd="sng">
                  <a:solidFill>
                    <a:srgbClr val="000000"/>
                  </a:solidFill>
                  <a:round/>
                  <a:headEnd/>
                  <a:tailEnd/>
                </a:ln>
              </p:spPr>
              <p:txBody>
                <a:bodyPr/>
                <a:lstStyle/>
                <a:p>
                  <a:endParaRPr lang="en-US" dirty="0"/>
                </a:p>
              </p:txBody>
            </p:sp>
            <p:sp>
              <p:nvSpPr>
                <p:cNvPr id="18" name="Freeform 214"/>
                <p:cNvSpPr>
                  <a:spLocks/>
                </p:cNvSpPr>
                <p:nvPr/>
              </p:nvSpPr>
              <p:spPr bwMode="auto">
                <a:xfrm>
                  <a:off x="2654" y="2836"/>
                  <a:ext cx="348" cy="122"/>
                </a:xfrm>
                <a:custGeom>
                  <a:avLst/>
                  <a:gdLst>
                    <a:gd name="T0" fmla="*/ 0 w 1131"/>
                    <a:gd name="T1" fmla="*/ 0 h 394"/>
                    <a:gd name="T2" fmla="*/ 0 w 1131"/>
                    <a:gd name="T3" fmla="*/ 0 h 394"/>
                    <a:gd name="T4" fmla="*/ 0 w 1131"/>
                    <a:gd name="T5" fmla="*/ 0 h 394"/>
                    <a:gd name="T6" fmla="*/ 0 w 1131"/>
                    <a:gd name="T7" fmla="*/ 0 h 394"/>
                    <a:gd name="T8" fmla="*/ 0 w 1131"/>
                    <a:gd name="T9" fmla="*/ 0 h 394"/>
                    <a:gd name="T10" fmla="*/ 0 w 1131"/>
                    <a:gd name="T11" fmla="*/ 0 h 394"/>
                    <a:gd name="T12" fmla="*/ 0 w 1131"/>
                    <a:gd name="T13" fmla="*/ 0 h 394"/>
                    <a:gd name="T14" fmla="*/ 0 w 1131"/>
                    <a:gd name="T15" fmla="*/ 0 h 394"/>
                    <a:gd name="T16" fmla="*/ 0 w 1131"/>
                    <a:gd name="T17" fmla="*/ 0 h 394"/>
                    <a:gd name="T18" fmla="*/ 0 w 1131"/>
                    <a:gd name="T19" fmla="*/ 0 h 394"/>
                    <a:gd name="T20" fmla="*/ 0 w 1131"/>
                    <a:gd name="T21" fmla="*/ 0 h 394"/>
                    <a:gd name="T22" fmla="*/ 0 w 1131"/>
                    <a:gd name="T23" fmla="*/ 0 h 3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31"/>
                    <a:gd name="T37" fmla="*/ 0 h 394"/>
                    <a:gd name="T38" fmla="*/ 1131 w 1131"/>
                    <a:gd name="T39" fmla="*/ 394 h 3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31" h="394">
                      <a:moveTo>
                        <a:pt x="1127" y="0"/>
                      </a:moveTo>
                      <a:lnTo>
                        <a:pt x="1126" y="0"/>
                      </a:lnTo>
                      <a:lnTo>
                        <a:pt x="0" y="387"/>
                      </a:lnTo>
                      <a:lnTo>
                        <a:pt x="3" y="394"/>
                      </a:lnTo>
                      <a:lnTo>
                        <a:pt x="1128" y="6"/>
                      </a:lnTo>
                      <a:lnTo>
                        <a:pt x="1127" y="6"/>
                      </a:lnTo>
                      <a:lnTo>
                        <a:pt x="1128" y="6"/>
                      </a:lnTo>
                      <a:lnTo>
                        <a:pt x="1131" y="4"/>
                      </a:lnTo>
                      <a:lnTo>
                        <a:pt x="1131" y="2"/>
                      </a:lnTo>
                      <a:lnTo>
                        <a:pt x="1130" y="0"/>
                      </a:lnTo>
                      <a:lnTo>
                        <a:pt x="1126" y="0"/>
                      </a:lnTo>
                      <a:lnTo>
                        <a:pt x="1127" y="0"/>
                      </a:lnTo>
                      <a:close/>
                    </a:path>
                  </a:pathLst>
                </a:custGeom>
                <a:solidFill>
                  <a:srgbClr val="000000"/>
                </a:solidFill>
                <a:ln w="12700" cmpd="sng">
                  <a:solidFill>
                    <a:srgbClr val="000000"/>
                  </a:solidFill>
                  <a:round/>
                  <a:headEnd/>
                  <a:tailEnd/>
                </a:ln>
              </p:spPr>
              <p:txBody>
                <a:bodyPr/>
                <a:lstStyle/>
                <a:p>
                  <a:endParaRPr lang="en-US" dirty="0"/>
                </a:p>
              </p:txBody>
            </p:sp>
            <p:sp>
              <p:nvSpPr>
                <p:cNvPr id="19" name="Freeform 215"/>
                <p:cNvSpPr>
                  <a:spLocks/>
                </p:cNvSpPr>
                <p:nvPr/>
              </p:nvSpPr>
              <p:spPr bwMode="auto">
                <a:xfrm>
                  <a:off x="3001" y="2836"/>
                  <a:ext cx="628" cy="45"/>
                </a:xfrm>
                <a:custGeom>
                  <a:avLst/>
                  <a:gdLst>
                    <a:gd name="T0" fmla="*/ 0 w 2042"/>
                    <a:gd name="T1" fmla="*/ 0 h 145"/>
                    <a:gd name="T2" fmla="*/ 0 w 2042"/>
                    <a:gd name="T3" fmla="*/ 0 h 145"/>
                    <a:gd name="T4" fmla="*/ 0 w 2042"/>
                    <a:gd name="T5" fmla="*/ 0 h 145"/>
                    <a:gd name="T6" fmla="*/ 0 w 2042"/>
                    <a:gd name="T7" fmla="*/ 0 h 145"/>
                    <a:gd name="T8" fmla="*/ 0 w 2042"/>
                    <a:gd name="T9" fmla="*/ 0 h 145"/>
                    <a:gd name="T10" fmla="*/ 0 w 2042"/>
                    <a:gd name="T11" fmla="*/ 0 h 145"/>
                    <a:gd name="T12" fmla="*/ 0 w 2042"/>
                    <a:gd name="T13" fmla="*/ 0 h 145"/>
                    <a:gd name="T14" fmla="*/ 0 w 2042"/>
                    <a:gd name="T15" fmla="*/ 0 h 145"/>
                    <a:gd name="T16" fmla="*/ 0 w 2042"/>
                    <a:gd name="T17" fmla="*/ 0 h 145"/>
                    <a:gd name="T18" fmla="*/ 0 w 2042"/>
                    <a:gd name="T19" fmla="*/ 0 h 145"/>
                    <a:gd name="T20" fmla="*/ 0 w 2042"/>
                    <a:gd name="T21" fmla="*/ 0 h 145"/>
                    <a:gd name="T22" fmla="*/ 0 w 2042"/>
                    <a:gd name="T23" fmla="*/ 0 h 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42"/>
                    <a:gd name="T37" fmla="*/ 0 h 145"/>
                    <a:gd name="T38" fmla="*/ 2042 w 2042"/>
                    <a:gd name="T39" fmla="*/ 145 h 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42" h="145">
                      <a:moveTo>
                        <a:pt x="2041" y="145"/>
                      </a:moveTo>
                      <a:lnTo>
                        <a:pt x="2038" y="138"/>
                      </a:lnTo>
                      <a:lnTo>
                        <a:pt x="0" y="0"/>
                      </a:lnTo>
                      <a:lnTo>
                        <a:pt x="0" y="6"/>
                      </a:lnTo>
                      <a:lnTo>
                        <a:pt x="2038" y="145"/>
                      </a:lnTo>
                      <a:lnTo>
                        <a:pt x="2036" y="138"/>
                      </a:lnTo>
                      <a:lnTo>
                        <a:pt x="2038" y="145"/>
                      </a:lnTo>
                      <a:lnTo>
                        <a:pt x="2041" y="143"/>
                      </a:lnTo>
                      <a:lnTo>
                        <a:pt x="2042" y="141"/>
                      </a:lnTo>
                      <a:lnTo>
                        <a:pt x="2041" y="139"/>
                      </a:lnTo>
                      <a:lnTo>
                        <a:pt x="2038" y="138"/>
                      </a:lnTo>
                      <a:lnTo>
                        <a:pt x="2041" y="145"/>
                      </a:lnTo>
                      <a:close/>
                    </a:path>
                  </a:pathLst>
                </a:custGeom>
                <a:solidFill>
                  <a:srgbClr val="000000"/>
                </a:solidFill>
                <a:ln w="12700" cmpd="sng">
                  <a:solidFill>
                    <a:srgbClr val="000000"/>
                  </a:solidFill>
                  <a:round/>
                  <a:headEnd/>
                  <a:tailEnd/>
                </a:ln>
              </p:spPr>
              <p:txBody>
                <a:bodyPr/>
                <a:lstStyle/>
                <a:p>
                  <a:endParaRPr lang="en-US" dirty="0"/>
                </a:p>
              </p:txBody>
            </p:sp>
            <p:sp>
              <p:nvSpPr>
                <p:cNvPr id="20" name="Freeform 216"/>
                <p:cNvSpPr>
                  <a:spLocks/>
                </p:cNvSpPr>
                <p:nvPr/>
              </p:nvSpPr>
              <p:spPr bwMode="auto">
                <a:xfrm>
                  <a:off x="3409" y="2879"/>
                  <a:ext cx="220" cy="130"/>
                </a:xfrm>
                <a:custGeom>
                  <a:avLst/>
                  <a:gdLst>
                    <a:gd name="T0" fmla="*/ 0 w 715"/>
                    <a:gd name="T1" fmla="*/ 0 h 422"/>
                    <a:gd name="T2" fmla="*/ 0 w 715"/>
                    <a:gd name="T3" fmla="*/ 0 h 422"/>
                    <a:gd name="T4" fmla="*/ 0 w 715"/>
                    <a:gd name="T5" fmla="*/ 0 h 422"/>
                    <a:gd name="T6" fmla="*/ 0 w 715"/>
                    <a:gd name="T7" fmla="*/ 0 h 422"/>
                    <a:gd name="T8" fmla="*/ 0 w 715"/>
                    <a:gd name="T9" fmla="*/ 0 h 422"/>
                    <a:gd name="T10" fmla="*/ 0 w 715"/>
                    <a:gd name="T11" fmla="*/ 0 h 422"/>
                    <a:gd name="T12" fmla="*/ 0 w 715"/>
                    <a:gd name="T13" fmla="*/ 0 h 422"/>
                    <a:gd name="T14" fmla="*/ 0 w 715"/>
                    <a:gd name="T15" fmla="*/ 0 h 422"/>
                    <a:gd name="T16" fmla="*/ 0 w 715"/>
                    <a:gd name="T17" fmla="*/ 0 h 422"/>
                    <a:gd name="T18" fmla="*/ 0 w 715"/>
                    <a:gd name="T19" fmla="*/ 0 h 422"/>
                    <a:gd name="T20" fmla="*/ 0 w 715"/>
                    <a:gd name="T21" fmla="*/ 0 h 422"/>
                    <a:gd name="T22" fmla="*/ 0 w 715"/>
                    <a:gd name="T23" fmla="*/ 0 h 4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5"/>
                    <a:gd name="T37" fmla="*/ 0 h 422"/>
                    <a:gd name="T38" fmla="*/ 715 w 715"/>
                    <a:gd name="T39" fmla="*/ 422 h 4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5" h="422">
                      <a:moveTo>
                        <a:pt x="5" y="422"/>
                      </a:moveTo>
                      <a:lnTo>
                        <a:pt x="7" y="422"/>
                      </a:lnTo>
                      <a:lnTo>
                        <a:pt x="715" y="7"/>
                      </a:lnTo>
                      <a:lnTo>
                        <a:pt x="710" y="0"/>
                      </a:lnTo>
                      <a:lnTo>
                        <a:pt x="3" y="415"/>
                      </a:lnTo>
                      <a:lnTo>
                        <a:pt x="5" y="415"/>
                      </a:lnTo>
                      <a:lnTo>
                        <a:pt x="3" y="415"/>
                      </a:lnTo>
                      <a:lnTo>
                        <a:pt x="0" y="418"/>
                      </a:lnTo>
                      <a:lnTo>
                        <a:pt x="1" y="420"/>
                      </a:lnTo>
                      <a:lnTo>
                        <a:pt x="4" y="422"/>
                      </a:lnTo>
                      <a:lnTo>
                        <a:pt x="7" y="422"/>
                      </a:lnTo>
                      <a:lnTo>
                        <a:pt x="5" y="422"/>
                      </a:lnTo>
                      <a:close/>
                    </a:path>
                  </a:pathLst>
                </a:custGeom>
                <a:solidFill>
                  <a:srgbClr val="000000"/>
                </a:solidFill>
                <a:ln w="12700" cmpd="sng">
                  <a:solidFill>
                    <a:srgbClr val="000000"/>
                  </a:solidFill>
                  <a:round/>
                  <a:headEnd/>
                  <a:tailEnd/>
                </a:ln>
              </p:spPr>
              <p:txBody>
                <a:bodyPr/>
                <a:lstStyle/>
                <a:p>
                  <a:endParaRPr lang="en-US" dirty="0"/>
                </a:p>
              </p:txBody>
            </p:sp>
            <p:sp>
              <p:nvSpPr>
                <p:cNvPr id="21" name="Freeform 217"/>
                <p:cNvSpPr>
                  <a:spLocks/>
                </p:cNvSpPr>
                <p:nvPr/>
              </p:nvSpPr>
              <p:spPr bwMode="auto">
                <a:xfrm>
                  <a:off x="2654" y="2956"/>
                  <a:ext cx="756" cy="53"/>
                </a:xfrm>
                <a:custGeom>
                  <a:avLst/>
                  <a:gdLst>
                    <a:gd name="T0" fmla="*/ 0 w 2460"/>
                    <a:gd name="T1" fmla="*/ 0 h 173"/>
                    <a:gd name="T2" fmla="*/ 0 w 2460"/>
                    <a:gd name="T3" fmla="*/ 0 h 173"/>
                    <a:gd name="T4" fmla="*/ 0 w 2460"/>
                    <a:gd name="T5" fmla="*/ 0 h 173"/>
                    <a:gd name="T6" fmla="*/ 0 w 2460"/>
                    <a:gd name="T7" fmla="*/ 0 h 173"/>
                    <a:gd name="T8" fmla="*/ 0 w 2460"/>
                    <a:gd name="T9" fmla="*/ 0 h 173"/>
                    <a:gd name="T10" fmla="*/ 0 w 2460"/>
                    <a:gd name="T11" fmla="*/ 0 h 173"/>
                    <a:gd name="T12" fmla="*/ 0 w 2460"/>
                    <a:gd name="T13" fmla="*/ 0 h 173"/>
                    <a:gd name="T14" fmla="*/ 0 w 2460"/>
                    <a:gd name="T15" fmla="*/ 0 h 173"/>
                    <a:gd name="T16" fmla="*/ 0 w 2460"/>
                    <a:gd name="T17" fmla="*/ 0 h 173"/>
                    <a:gd name="T18" fmla="*/ 0 w 2460"/>
                    <a:gd name="T19" fmla="*/ 0 h 173"/>
                    <a:gd name="T20" fmla="*/ 0 w 2460"/>
                    <a:gd name="T21" fmla="*/ 0 h 173"/>
                    <a:gd name="T22" fmla="*/ 0 w 2460"/>
                    <a:gd name="T23" fmla="*/ 0 h 1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0"/>
                    <a:gd name="T37" fmla="*/ 0 h 173"/>
                    <a:gd name="T38" fmla="*/ 2460 w 2460"/>
                    <a:gd name="T39" fmla="*/ 173 h 1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0" h="173">
                      <a:moveTo>
                        <a:pt x="2" y="0"/>
                      </a:moveTo>
                      <a:lnTo>
                        <a:pt x="4" y="7"/>
                      </a:lnTo>
                      <a:lnTo>
                        <a:pt x="2460" y="173"/>
                      </a:lnTo>
                      <a:lnTo>
                        <a:pt x="2460" y="166"/>
                      </a:lnTo>
                      <a:lnTo>
                        <a:pt x="4" y="0"/>
                      </a:lnTo>
                      <a:lnTo>
                        <a:pt x="5" y="7"/>
                      </a:lnTo>
                      <a:lnTo>
                        <a:pt x="4" y="0"/>
                      </a:lnTo>
                      <a:lnTo>
                        <a:pt x="1" y="2"/>
                      </a:lnTo>
                      <a:lnTo>
                        <a:pt x="0" y="4"/>
                      </a:lnTo>
                      <a:lnTo>
                        <a:pt x="1" y="6"/>
                      </a:lnTo>
                      <a:lnTo>
                        <a:pt x="4" y="7"/>
                      </a:lnTo>
                      <a:lnTo>
                        <a:pt x="2" y="0"/>
                      </a:lnTo>
                      <a:close/>
                    </a:path>
                  </a:pathLst>
                </a:custGeom>
                <a:solidFill>
                  <a:srgbClr val="000000"/>
                </a:solidFill>
                <a:ln w="12700" cmpd="sng">
                  <a:solidFill>
                    <a:srgbClr val="000000"/>
                  </a:solidFill>
                  <a:round/>
                  <a:headEnd/>
                  <a:tailEnd/>
                </a:ln>
              </p:spPr>
              <p:txBody>
                <a:bodyPr/>
                <a:lstStyle/>
                <a:p>
                  <a:endParaRPr lang="en-US" dirty="0"/>
                </a:p>
              </p:txBody>
            </p:sp>
            <p:sp>
              <p:nvSpPr>
                <p:cNvPr id="22" name="Freeform 218"/>
                <p:cNvSpPr>
                  <a:spLocks/>
                </p:cNvSpPr>
                <p:nvPr/>
              </p:nvSpPr>
              <p:spPr bwMode="auto">
                <a:xfrm>
                  <a:off x="3397" y="2880"/>
                  <a:ext cx="231" cy="319"/>
                </a:xfrm>
                <a:custGeom>
                  <a:avLst/>
                  <a:gdLst>
                    <a:gd name="T0" fmla="*/ 0 w 750"/>
                    <a:gd name="T1" fmla="*/ 0 h 1036"/>
                    <a:gd name="T2" fmla="*/ 0 w 750"/>
                    <a:gd name="T3" fmla="*/ 0 h 1036"/>
                    <a:gd name="T4" fmla="*/ 0 w 750"/>
                    <a:gd name="T5" fmla="*/ 0 h 1036"/>
                    <a:gd name="T6" fmla="*/ 0 w 750"/>
                    <a:gd name="T7" fmla="*/ 0 h 1036"/>
                    <a:gd name="T8" fmla="*/ 0 w 750"/>
                    <a:gd name="T9" fmla="*/ 0 h 1036"/>
                    <a:gd name="T10" fmla="*/ 0 60000 65536"/>
                    <a:gd name="T11" fmla="*/ 0 60000 65536"/>
                    <a:gd name="T12" fmla="*/ 0 60000 65536"/>
                    <a:gd name="T13" fmla="*/ 0 60000 65536"/>
                    <a:gd name="T14" fmla="*/ 0 60000 65536"/>
                    <a:gd name="T15" fmla="*/ 0 w 750"/>
                    <a:gd name="T16" fmla="*/ 0 h 1036"/>
                    <a:gd name="T17" fmla="*/ 750 w 750"/>
                    <a:gd name="T18" fmla="*/ 1036 h 1036"/>
                  </a:gdLst>
                  <a:ahLst/>
                  <a:cxnLst>
                    <a:cxn ang="T10">
                      <a:pos x="T0" y="T1"/>
                    </a:cxn>
                    <a:cxn ang="T11">
                      <a:pos x="T2" y="T3"/>
                    </a:cxn>
                    <a:cxn ang="T12">
                      <a:pos x="T4" y="T5"/>
                    </a:cxn>
                    <a:cxn ang="T13">
                      <a:pos x="T6" y="T7"/>
                    </a:cxn>
                    <a:cxn ang="T14">
                      <a:pos x="T8" y="T9"/>
                    </a:cxn>
                  </a:cxnLst>
                  <a:rect l="T15" t="T16" r="T17" b="T18"/>
                  <a:pathLst>
                    <a:path w="750" h="1036">
                      <a:moveTo>
                        <a:pt x="43" y="416"/>
                      </a:moveTo>
                      <a:lnTo>
                        <a:pt x="0" y="1036"/>
                      </a:lnTo>
                      <a:lnTo>
                        <a:pt x="713" y="532"/>
                      </a:lnTo>
                      <a:lnTo>
                        <a:pt x="750" y="0"/>
                      </a:lnTo>
                      <a:lnTo>
                        <a:pt x="43" y="416"/>
                      </a:lnTo>
                      <a:close/>
                    </a:path>
                  </a:pathLst>
                </a:custGeom>
                <a:solidFill>
                  <a:srgbClr val="AD7A5B"/>
                </a:solidFill>
                <a:ln w="12700" cmpd="sng">
                  <a:solidFill>
                    <a:srgbClr val="000000"/>
                  </a:solidFill>
                  <a:round/>
                  <a:headEnd/>
                  <a:tailEnd/>
                </a:ln>
              </p:spPr>
              <p:txBody>
                <a:bodyPr/>
                <a:lstStyle/>
                <a:p>
                  <a:endParaRPr lang="en-US" dirty="0"/>
                </a:p>
              </p:txBody>
            </p:sp>
            <p:sp>
              <p:nvSpPr>
                <p:cNvPr id="23" name="Freeform 219"/>
                <p:cNvSpPr>
                  <a:spLocks/>
                </p:cNvSpPr>
                <p:nvPr/>
              </p:nvSpPr>
              <p:spPr bwMode="auto">
                <a:xfrm>
                  <a:off x="3396" y="3008"/>
                  <a:ext cx="15" cy="192"/>
                </a:xfrm>
                <a:custGeom>
                  <a:avLst/>
                  <a:gdLst>
                    <a:gd name="T0" fmla="*/ 0 w 49"/>
                    <a:gd name="T1" fmla="*/ 0 h 624"/>
                    <a:gd name="T2" fmla="*/ 0 w 49"/>
                    <a:gd name="T3" fmla="*/ 0 h 624"/>
                    <a:gd name="T4" fmla="*/ 0 w 49"/>
                    <a:gd name="T5" fmla="*/ 0 h 624"/>
                    <a:gd name="T6" fmla="*/ 0 w 49"/>
                    <a:gd name="T7" fmla="*/ 0 h 624"/>
                    <a:gd name="T8" fmla="*/ 0 w 49"/>
                    <a:gd name="T9" fmla="*/ 0 h 624"/>
                    <a:gd name="T10" fmla="*/ 0 w 49"/>
                    <a:gd name="T11" fmla="*/ 0 h 624"/>
                    <a:gd name="T12" fmla="*/ 0 w 49"/>
                    <a:gd name="T13" fmla="*/ 0 h 624"/>
                    <a:gd name="T14" fmla="*/ 0 w 49"/>
                    <a:gd name="T15" fmla="*/ 0 h 624"/>
                    <a:gd name="T16" fmla="*/ 0 w 49"/>
                    <a:gd name="T17" fmla="*/ 0 h 624"/>
                    <a:gd name="T18" fmla="*/ 0 w 49"/>
                    <a:gd name="T19" fmla="*/ 0 h 624"/>
                    <a:gd name="T20" fmla="*/ 0 w 49"/>
                    <a:gd name="T21" fmla="*/ 0 h 624"/>
                    <a:gd name="T22" fmla="*/ 0 w 49"/>
                    <a:gd name="T23" fmla="*/ 0 h 6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
                    <a:gd name="T37" fmla="*/ 0 h 624"/>
                    <a:gd name="T38" fmla="*/ 49 w 49"/>
                    <a:gd name="T39" fmla="*/ 624 h 6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 h="624">
                      <a:moveTo>
                        <a:pt x="1" y="617"/>
                      </a:moveTo>
                      <a:lnTo>
                        <a:pt x="7" y="620"/>
                      </a:lnTo>
                      <a:lnTo>
                        <a:pt x="49" y="0"/>
                      </a:lnTo>
                      <a:lnTo>
                        <a:pt x="42" y="0"/>
                      </a:lnTo>
                      <a:lnTo>
                        <a:pt x="0" y="620"/>
                      </a:lnTo>
                      <a:lnTo>
                        <a:pt x="6" y="624"/>
                      </a:lnTo>
                      <a:lnTo>
                        <a:pt x="0" y="620"/>
                      </a:lnTo>
                      <a:lnTo>
                        <a:pt x="1" y="622"/>
                      </a:lnTo>
                      <a:lnTo>
                        <a:pt x="3" y="624"/>
                      </a:lnTo>
                      <a:lnTo>
                        <a:pt x="6" y="622"/>
                      </a:lnTo>
                      <a:lnTo>
                        <a:pt x="7" y="620"/>
                      </a:lnTo>
                      <a:lnTo>
                        <a:pt x="1" y="617"/>
                      </a:lnTo>
                      <a:close/>
                    </a:path>
                  </a:pathLst>
                </a:custGeom>
                <a:solidFill>
                  <a:srgbClr val="000000"/>
                </a:solidFill>
                <a:ln w="12700" cmpd="sng">
                  <a:solidFill>
                    <a:srgbClr val="000000"/>
                  </a:solidFill>
                  <a:round/>
                  <a:headEnd/>
                  <a:tailEnd/>
                </a:ln>
              </p:spPr>
              <p:txBody>
                <a:bodyPr/>
                <a:lstStyle/>
                <a:p>
                  <a:endParaRPr lang="en-US" dirty="0"/>
                </a:p>
              </p:txBody>
            </p:sp>
            <p:sp>
              <p:nvSpPr>
                <p:cNvPr id="24" name="Freeform 220"/>
                <p:cNvSpPr>
                  <a:spLocks/>
                </p:cNvSpPr>
                <p:nvPr/>
              </p:nvSpPr>
              <p:spPr bwMode="auto">
                <a:xfrm>
                  <a:off x="3397" y="3042"/>
                  <a:ext cx="221" cy="158"/>
                </a:xfrm>
                <a:custGeom>
                  <a:avLst/>
                  <a:gdLst>
                    <a:gd name="T0" fmla="*/ 0 w 720"/>
                    <a:gd name="T1" fmla="*/ 0 h 511"/>
                    <a:gd name="T2" fmla="*/ 0 w 720"/>
                    <a:gd name="T3" fmla="*/ 0 h 511"/>
                    <a:gd name="T4" fmla="*/ 0 w 720"/>
                    <a:gd name="T5" fmla="*/ 0 h 511"/>
                    <a:gd name="T6" fmla="*/ 0 w 720"/>
                    <a:gd name="T7" fmla="*/ 0 h 511"/>
                    <a:gd name="T8" fmla="*/ 0 w 720"/>
                    <a:gd name="T9" fmla="*/ 0 h 511"/>
                    <a:gd name="T10" fmla="*/ 0 w 720"/>
                    <a:gd name="T11" fmla="*/ 0 h 511"/>
                    <a:gd name="T12" fmla="*/ 0 w 720"/>
                    <a:gd name="T13" fmla="*/ 0 h 511"/>
                    <a:gd name="T14" fmla="*/ 0 w 720"/>
                    <a:gd name="T15" fmla="*/ 0 h 511"/>
                    <a:gd name="T16" fmla="*/ 0 w 720"/>
                    <a:gd name="T17" fmla="*/ 0 h 511"/>
                    <a:gd name="T18" fmla="*/ 0 w 720"/>
                    <a:gd name="T19" fmla="*/ 0 h 511"/>
                    <a:gd name="T20" fmla="*/ 0 w 720"/>
                    <a:gd name="T21" fmla="*/ 0 h 511"/>
                    <a:gd name="T22" fmla="*/ 0 w 720"/>
                    <a:gd name="T23" fmla="*/ 0 h 5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0"/>
                    <a:gd name="T37" fmla="*/ 0 h 511"/>
                    <a:gd name="T38" fmla="*/ 720 w 720"/>
                    <a:gd name="T39" fmla="*/ 511 h 5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0" h="511">
                      <a:moveTo>
                        <a:pt x="712" y="3"/>
                      </a:moveTo>
                      <a:lnTo>
                        <a:pt x="713" y="0"/>
                      </a:lnTo>
                      <a:lnTo>
                        <a:pt x="0" y="504"/>
                      </a:lnTo>
                      <a:lnTo>
                        <a:pt x="5" y="511"/>
                      </a:lnTo>
                      <a:lnTo>
                        <a:pt x="718" y="6"/>
                      </a:lnTo>
                      <a:lnTo>
                        <a:pt x="719" y="3"/>
                      </a:lnTo>
                      <a:lnTo>
                        <a:pt x="718" y="6"/>
                      </a:lnTo>
                      <a:lnTo>
                        <a:pt x="720" y="4"/>
                      </a:lnTo>
                      <a:lnTo>
                        <a:pt x="719" y="1"/>
                      </a:lnTo>
                      <a:lnTo>
                        <a:pt x="717" y="0"/>
                      </a:lnTo>
                      <a:lnTo>
                        <a:pt x="713" y="0"/>
                      </a:lnTo>
                      <a:lnTo>
                        <a:pt x="712" y="3"/>
                      </a:lnTo>
                      <a:close/>
                    </a:path>
                  </a:pathLst>
                </a:custGeom>
                <a:solidFill>
                  <a:srgbClr val="000000"/>
                </a:solidFill>
                <a:ln w="12700" cmpd="sng">
                  <a:solidFill>
                    <a:srgbClr val="000000"/>
                  </a:solidFill>
                  <a:round/>
                  <a:headEnd/>
                  <a:tailEnd/>
                </a:ln>
              </p:spPr>
              <p:txBody>
                <a:bodyPr/>
                <a:lstStyle/>
                <a:p>
                  <a:endParaRPr lang="en-US" dirty="0"/>
                </a:p>
              </p:txBody>
            </p:sp>
            <p:sp>
              <p:nvSpPr>
                <p:cNvPr id="25" name="Freeform 221"/>
                <p:cNvSpPr>
                  <a:spLocks/>
                </p:cNvSpPr>
                <p:nvPr/>
              </p:nvSpPr>
              <p:spPr bwMode="auto">
                <a:xfrm>
                  <a:off x="3616" y="2879"/>
                  <a:ext cx="13" cy="165"/>
                </a:xfrm>
                <a:custGeom>
                  <a:avLst/>
                  <a:gdLst>
                    <a:gd name="T0" fmla="*/ 0 w 44"/>
                    <a:gd name="T1" fmla="*/ 0 h 535"/>
                    <a:gd name="T2" fmla="*/ 0 w 44"/>
                    <a:gd name="T3" fmla="*/ 0 h 535"/>
                    <a:gd name="T4" fmla="*/ 0 w 44"/>
                    <a:gd name="T5" fmla="*/ 0 h 535"/>
                    <a:gd name="T6" fmla="*/ 0 w 44"/>
                    <a:gd name="T7" fmla="*/ 0 h 535"/>
                    <a:gd name="T8" fmla="*/ 0 w 44"/>
                    <a:gd name="T9" fmla="*/ 0 h 535"/>
                    <a:gd name="T10" fmla="*/ 0 w 44"/>
                    <a:gd name="T11" fmla="*/ 0 h 535"/>
                    <a:gd name="T12" fmla="*/ 0 w 44"/>
                    <a:gd name="T13" fmla="*/ 0 h 535"/>
                    <a:gd name="T14" fmla="*/ 0 w 44"/>
                    <a:gd name="T15" fmla="*/ 0 h 535"/>
                    <a:gd name="T16" fmla="*/ 0 w 44"/>
                    <a:gd name="T17" fmla="*/ 0 h 535"/>
                    <a:gd name="T18" fmla="*/ 0 w 44"/>
                    <a:gd name="T19" fmla="*/ 0 h 535"/>
                    <a:gd name="T20" fmla="*/ 0 w 44"/>
                    <a:gd name="T21" fmla="*/ 0 h 535"/>
                    <a:gd name="T22" fmla="*/ 0 w 44"/>
                    <a:gd name="T23" fmla="*/ 0 h 5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
                    <a:gd name="T37" fmla="*/ 0 h 535"/>
                    <a:gd name="T38" fmla="*/ 44 w 44"/>
                    <a:gd name="T39" fmla="*/ 535 h 5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 h="535">
                      <a:moveTo>
                        <a:pt x="43" y="7"/>
                      </a:moveTo>
                      <a:lnTo>
                        <a:pt x="37" y="3"/>
                      </a:lnTo>
                      <a:lnTo>
                        <a:pt x="0" y="535"/>
                      </a:lnTo>
                      <a:lnTo>
                        <a:pt x="7" y="535"/>
                      </a:lnTo>
                      <a:lnTo>
                        <a:pt x="44" y="3"/>
                      </a:lnTo>
                      <a:lnTo>
                        <a:pt x="38" y="0"/>
                      </a:lnTo>
                      <a:lnTo>
                        <a:pt x="44" y="3"/>
                      </a:lnTo>
                      <a:lnTo>
                        <a:pt x="43" y="1"/>
                      </a:lnTo>
                      <a:lnTo>
                        <a:pt x="40" y="0"/>
                      </a:lnTo>
                      <a:lnTo>
                        <a:pt x="38" y="1"/>
                      </a:lnTo>
                      <a:lnTo>
                        <a:pt x="37" y="3"/>
                      </a:lnTo>
                      <a:lnTo>
                        <a:pt x="43" y="7"/>
                      </a:lnTo>
                      <a:close/>
                    </a:path>
                  </a:pathLst>
                </a:custGeom>
                <a:solidFill>
                  <a:srgbClr val="000000"/>
                </a:solidFill>
                <a:ln w="12700" cmpd="sng">
                  <a:solidFill>
                    <a:srgbClr val="000000"/>
                  </a:solidFill>
                  <a:round/>
                  <a:headEnd/>
                  <a:tailEnd/>
                </a:ln>
              </p:spPr>
              <p:txBody>
                <a:bodyPr/>
                <a:lstStyle/>
                <a:p>
                  <a:endParaRPr lang="en-US" dirty="0"/>
                </a:p>
              </p:txBody>
            </p:sp>
            <p:sp>
              <p:nvSpPr>
                <p:cNvPr id="26" name="Freeform 222"/>
                <p:cNvSpPr>
                  <a:spLocks/>
                </p:cNvSpPr>
                <p:nvPr/>
              </p:nvSpPr>
              <p:spPr bwMode="auto">
                <a:xfrm>
                  <a:off x="3409" y="2879"/>
                  <a:ext cx="220" cy="130"/>
                </a:xfrm>
                <a:custGeom>
                  <a:avLst/>
                  <a:gdLst>
                    <a:gd name="T0" fmla="*/ 0 w 715"/>
                    <a:gd name="T1" fmla="*/ 0 h 422"/>
                    <a:gd name="T2" fmla="*/ 0 w 715"/>
                    <a:gd name="T3" fmla="*/ 0 h 422"/>
                    <a:gd name="T4" fmla="*/ 0 w 715"/>
                    <a:gd name="T5" fmla="*/ 0 h 422"/>
                    <a:gd name="T6" fmla="*/ 0 w 715"/>
                    <a:gd name="T7" fmla="*/ 0 h 422"/>
                    <a:gd name="T8" fmla="*/ 0 w 715"/>
                    <a:gd name="T9" fmla="*/ 0 h 422"/>
                    <a:gd name="T10" fmla="*/ 0 w 715"/>
                    <a:gd name="T11" fmla="*/ 0 h 422"/>
                    <a:gd name="T12" fmla="*/ 0 w 715"/>
                    <a:gd name="T13" fmla="*/ 0 h 422"/>
                    <a:gd name="T14" fmla="*/ 0 w 715"/>
                    <a:gd name="T15" fmla="*/ 0 h 422"/>
                    <a:gd name="T16" fmla="*/ 0 w 715"/>
                    <a:gd name="T17" fmla="*/ 0 h 422"/>
                    <a:gd name="T18" fmla="*/ 0 w 715"/>
                    <a:gd name="T19" fmla="*/ 0 h 422"/>
                    <a:gd name="T20" fmla="*/ 0 w 715"/>
                    <a:gd name="T21" fmla="*/ 0 h 422"/>
                    <a:gd name="T22" fmla="*/ 0 w 715"/>
                    <a:gd name="T23" fmla="*/ 0 h 4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5"/>
                    <a:gd name="T37" fmla="*/ 0 h 422"/>
                    <a:gd name="T38" fmla="*/ 715 w 715"/>
                    <a:gd name="T39" fmla="*/ 422 h 4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5" h="422">
                      <a:moveTo>
                        <a:pt x="8" y="419"/>
                      </a:moveTo>
                      <a:lnTo>
                        <a:pt x="7" y="422"/>
                      </a:lnTo>
                      <a:lnTo>
                        <a:pt x="715" y="7"/>
                      </a:lnTo>
                      <a:lnTo>
                        <a:pt x="710" y="0"/>
                      </a:lnTo>
                      <a:lnTo>
                        <a:pt x="3" y="415"/>
                      </a:lnTo>
                      <a:lnTo>
                        <a:pt x="1" y="419"/>
                      </a:lnTo>
                      <a:lnTo>
                        <a:pt x="3" y="415"/>
                      </a:lnTo>
                      <a:lnTo>
                        <a:pt x="0" y="418"/>
                      </a:lnTo>
                      <a:lnTo>
                        <a:pt x="1" y="420"/>
                      </a:lnTo>
                      <a:lnTo>
                        <a:pt x="4" y="422"/>
                      </a:lnTo>
                      <a:lnTo>
                        <a:pt x="7" y="422"/>
                      </a:lnTo>
                      <a:lnTo>
                        <a:pt x="8" y="419"/>
                      </a:lnTo>
                      <a:close/>
                    </a:path>
                  </a:pathLst>
                </a:custGeom>
                <a:solidFill>
                  <a:srgbClr val="000000"/>
                </a:solidFill>
                <a:ln w="12700" cmpd="sng">
                  <a:solidFill>
                    <a:srgbClr val="000000"/>
                  </a:solidFill>
                  <a:round/>
                  <a:headEnd/>
                  <a:tailEnd/>
                </a:ln>
              </p:spPr>
              <p:txBody>
                <a:bodyPr/>
                <a:lstStyle/>
                <a:p>
                  <a:endParaRPr lang="en-US" dirty="0"/>
                </a:p>
              </p:txBody>
            </p:sp>
            <p:sp>
              <p:nvSpPr>
                <p:cNvPr id="27" name="Freeform 223"/>
                <p:cNvSpPr>
                  <a:spLocks/>
                </p:cNvSpPr>
                <p:nvPr/>
              </p:nvSpPr>
              <p:spPr bwMode="auto">
                <a:xfrm>
                  <a:off x="3498" y="3020"/>
                  <a:ext cx="54" cy="107"/>
                </a:xfrm>
                <a:custGeom>
                  <a:avLst/>
                  <a:gdLst>
                    <a:gd name="T0" fmla="*/ 0 w 175"/>
                    <a:gd name="T1" fmla="*/ 0 h 349"/>
                    <a:gd name="T2" fmla="*/ 0 w 175"/>
                    <a:gd name="T3" fmla="*/ 0 h 349"/>
                    <a:gd name="T4" fmla="*/ 0 w 175"/>
                    <a:gd name="T5" fmla="*/ 0 h 349"/>
                    <a:gd name="T6" fmla="*/ 0 w 175"/>
                    <a:gd name="T7" fmla="*/ 0 h 349"/>
                    <a:gd name="T8" fmla="*/ 0 w 175"/>
                    <a:gd name="T9" fmla="*/ 0 h 349"/>
                    <a:gd name="T10" fmla="*/ 0 60000 65536"/>
                    <a:gd name="T11" fmla="*/ 0 60000 65536"/>
                    <a:gd name="T12" fmla="*/ 0 60000 65536"/>
                    <a:gd name="T13" fmla="*/ 0 60000 65536"/>
                    <a:gd name="T14" fmla="*/ 0 60000 65536"/>
                    <a:gd name="T15" fmla="*/ 0 w 175"/>
                    <a:gd name="T16" fmla="*/ 0 h 349"/>
                    <a:gd name="T17" fmla="*/ 175 w 175"/>
                    <a:gd name="T18" fmla="*/ 349 h 349"/>
                  </a:gdLst>
                  <a:ahLst/>
                  <a:cxnLst>
                    <a:cxn ang="T10">
                      <a:pos x="T0" y="T1"/>
                    </a:cxn>
                    <a:cxn ang="T11">
                      <a:pos x="T2" y="T3"/>
                    </a:cxn>
                    <a:cxn ang="T12">
                      <a:pos x="T4" y="T5"/>
                    </a:cxn>
                    <a:cxn ang="T13">
                      <a:pos x="T6" y="T7"/>
                    </a:cxn>
                    <a:cxn ang="T14">
                      <a:pos x="T8" y="T9"/>
                    </a:cxn>
                  </a:cxnLst>
                  <a:rect l="T15" t="T16" r="T17" b="T18"/>
                  <a:pathLst>
                    <a:path w="175" h="349">
                      <a:moveTo>
                        <a:pt x="0" y="349"/>
                      </a:moveTo>
                      <a:lnTo>
                        <a:pt x="17" y="101"/>
                      </a:lnTo>
                      <a:lnTo>
                        <a:pt x="175" y="0"/>
                      </a:lnTo>
                      <a:lnTo>
                        <a:pt x="159" y="235"/>
                      </a:lnTo>
                      <a:lnTo>
                        <a:pt x="0" y="349"/>
                      </a:lnTo>
                      <a:close/>
                    </a:path>
                  </a:pathLst>
                </a:custGeom>
                <a:solidFill>
                  <a:srgbClr val="EADDD6"/>
                </a:solidFill>
                <a:ln w="6350" cmpd="sng">
                  <a:solidFill>
                    <a:srgbClr val="000000"/>
                  </a:solidFill>
                  <a:round/>
                  <a:headEnd/>
                  <a:tailEnd/>
                </a:ln>
              </p:spPr>
              <p:txBody>
                <a:bodyPr/>
                <a:lstStyle/>
                <a:p>
                  <a:endParaRPr lang="en-US" dirty="0"/>
                </a:p>
              </p:txBody>
            </p:sp>
            <p:sp>
              <p:nvSpPr>
                <p:cNvPr id="28" name="Freeform 224"/>
                <p:cNvSpPr>
                  <a:spLocks/>
                </p:cNvSpPr>
                <p:nvPr/>
              </p:nvSpPr>
              <p:spPr bwMode="auto">
                <a:xfrm>
                  <a:off x="3397" y="3012"/>
                  <a:ext cx="222" cy="187"/>
                </a:xfrm>
                <a:custGeom>
                  <a:avLst/>
                  <a:gdLst>
                    <a:gd name="T0" fmla="*/ 0 w 721"/>
                    <a:gd name="T1" fmla="*/ 0 h 609"/>
                    <a:gd name="T2" fmla="*/ 0 w 721"/>
                    <a:gd name="T3" fmla="*/ 0 h 609"/>
                    <a:gd name="T4" fmla="*/ 0 w 721"/>
                    <a:gd name="T5" fmla="*/ 0 h 609"/>
                    <a:gd name="T6" fmla="*/ 0 w 721"/>
                    <a:gd name="T7" fmla="*/ 0 h 609"/>
                    <a:gd name="T8" fmla="*/ 0 w 721"/>
                    <a:gd name="T9" fmla="*/ 0 h 609"/>
                    <a:gd name="T10" fmla="*/ 0 60000 65536"/>
                    <a:gd name="T11" fmla="*/ 0 60000 65536"/>
                    <a:gd name="T12" fmla="*/ 0 60000 65536"/>
                    <a:gd name="T13" fmla="*/ 0 60000 65536"/>
                    <a:gd name="T14" fmla="*/ 0 60000 65536"/>
                    <a:gd name="T15" fmla="*/ 0 w 721"/>
                    <a:gd name="T16" fmla="*/ 0 h 609"/>
                    <a:gd name="T17" fmla="*/ 721 w 721"/>
                    <a:gd name="T18" fmla="*/ 609 h 609"/>
                  </a:gdLst>
                  <a:ahLst/>
                  <a:cxnLst>
                    <a:cxn ang="T10">
                      <a:pos x="T0" y="T1"/>
                    </a:cxn>
                    <a:cxn ang="T11">
                      <a:pos x="T2" y="T3"/>
                    </a:cxn>
                    <a:cxn ang="T12">
                      <a:pos x="T4" y="T5"/>
                    </a:cxn>
                    <a:cxn ang="T13">
                      <a:pos x="T6" y="T7"/>
                    </a:cxn>
                    <a:cxn ang="T14">
                      <a:pos x="T8" y="T9"/>
                    </a:cxn>
                  </a:cxnLst>
                  <a:rect l="T15" t="T16" r="T17" b="T18"/>
                  <a:pathLst>
                    <a:path w="721" h="609">
                      <a:moveTo>
                        <a:pt x="0" y="609"/>
                      </a:moveTo>
                      <a:lnTo>
                        <a:pt x="8" y="494"/>
                      </a:lnTo>
                      <a:lnTo>
                        <a:pt x="721" y="0"/>
                      </a:lnTo>
                      <a:lnTo>
                        <a:pt x="713" y="105"/>
                      </a:lnTo>
                      <a:lnTo>
                        <a:pt x="0" y="609"/>
                      </a:lnTo>
                      <a:close/>
                    </a:path>
                  </a:pathLst>
                </a:custGeom>
                <a:solidFill>
                  <a:srgbClr val="EADDD6"/>
                </a:solidFill>
                <a:ln w="6350" cmpd="sng">
                  <a:solidFill>
                    <a:srgbClr val="000000"/>
                  </a:solidFill>
                  <a:round/>
                  <a:headEnd/>
                  <a:tailEnd/>
                </a:ln>
              </p:spPr>
              <p:txBody>
                <a:bodyPr/>
                <a:lstStyle/>
                <a:p>
                  <a:endParaRPr lang="en-US" dirty="0"/>
                </a:p>
              </p:txBody>
            </p:sp>
            <p:sp>
              <p:nvSpPr>
                <p:cNvPr id="29" name="Freeform 225"/>
                <p:cNvSpPr>
                  <a:spLocks/>
                </p:cNvSpPr>
                <p:nvPr/>
              </p:nvSpPr>
              <p:spPr bwMode="auto">
                <a:xfrm>
                  <a:off x="3397" y="3012"/>
                  <a:ext cx="222" cy="187"/>
                </a:xfrm>
                <a:custGeom>
                  <a:avLst/>
                  <a:gdLst>
                    <a:gd name="T0" fmla="*/ 0 w 721"/>
                    <a:gd name="T1" fmla="*/ 0 h 609"/>
                    <a:gd name="T2" fmla="*/ 0 w 721"/>
                    <a:gd name="T3" fmla="*/ 0 h 609"/>
                    <a:gd name="T4" fmla="*/ 0 w 721"/>
                    <a:gd name="T5" fmla="*/ 0 h 609"/>
                    <a:gd name="T6" fmla="*/ 0 w 721"/>
                    <a:gd name="T7" fmla="*/ 0 h 609"/>
                    <a:gd name="T8" fmla="*/ 0 w 721"/>
                    <a:gd name="T9" fmla="*/ 0 h 609"/>
                    <a:gd name="T10" fmla="*/ 0 60000 65536"/>
                    <a:gd name="T11" fmla="*/ 0 60000 65536"/>
                    <a:gd name="T12" fmla="*/ 0 60000 65536"/>
                    <a:gd name="T13" fmla="*/ 0 60000 65536"/>
                    <a:gd name="T14" fmla="*/ 0 60000 65536"/>
                    <a:gd name="T15" fmla="*/ 0 w 721"/>
                    <a:gd name="T16" fmla="*/ 0 h 609"/>
                    <a:gd name="T17" fmla="*/ 721 w 721"/>
                    <a:gd name="T18" fmla="*/ 609 h 609"/>
                  </a:gdLst>
                  <a:ahLst/>
                  <a:cxnLst>
                    <a:cxn ang="T10">
                      <a:pos x="T0" y="T1"/>
                    </a:cxn>
                    <a:cxn ang="T11">
                      <a:pos x="T2" y="T3"/>
                    </a:cxn>
                    <a:cxn ang="T12">
                      <a:pos x="T4" y="T5"/>
                    </a:cxn>
                    <a:cxn ang="T13">
                      <a:pos x="T6" y="T7"/>
                    </a:cxn>
                    <a:cxn ang="T14">
                      <a:pos x="T8" y="T9"/>
                    </a:cxn>
                  </a:cxnLst>
                  <a:rect l="T15" t="T16" r="T17" b="T18"/>
                  <a:pathLst>
                    <a:path w="721" h="609">
                      <a:moveTo>
                        <a:pt x="0" y="609"/>
                      </a:moveTo>
                      <a:lnTo>
                        <a:pt x="8" y="494"/>
                      </a:lnTo>
                      <a:lnTo>
                        <a:pt x="721" y="0"/>
                      </a:lnTo>
                      <a:lnTo>
                        <a:pt x="713" y="105"/>
                      </a:lnTo>
                      <a:lnTo>
                        <a:pt x="0" y="609"/>
                      </a:lnTo>
                    </a:path>
                  </a:pathLst>
                </a:custGeom>
                <a:noFill/>
                <a:ln w="6350" cmpd="sng">
                  <a:solidFill>
                    <a:srgbClr val="000000"/>
                  </a:solidFill>
                  <a:prstDash val="solid"/>
                  <a:round/>
                  <a:headEnd/>
                  <a:tailEnd/>
                </a:ln>
              </p:spPr>
              <p:txBody>
                <a:bodyPr/>
                <a:lstStyle/>
                <a:p>
                  <a:endParaRPr lang="en-US" dirty="0"/>
                </a:p>
              </p:txBody>
            </p:sp>
            <p:sp>
              <p:nvSpPr>
                <p:cNvPr id="30" name="Freeform 226"/>
                <p:cNvSpPr>
                  <a:spLocks/>
                </p:cNvSpPr>
                <p:nvPr/>
              </p:nvSpPr>
              <p:spPr bwMode="auto">
                <a:xfrm>
                  <a:off x="3506" y="2920"/>
                  <a:ext cx="53" cy="101"/>
                </a:xfrm>
                <a:custGeom>
                  <a:avLst/>
                  <a:gdLst>
                    <a:gd name="T0" fmla="*/ 0 w 174"/>
                    <a:gd name="T1" fmla="*/ 0 h 330"/>
                    <a:gd name="T2" fmla="*/ 0 w 174"/>
                    <a:gd name="T3" fmla="*/ 0 h 330"/>
                    <a:gd name="T4" fmla="*/ 0 w 174"/>
                    <a:gd name="T5" fmla="*/ 0 h 330"/>
                    <a:gd name="T6" fmla="*/ 0 w 174"/>
                    <a:gd name="T7" fmla="*/ 0 h 330"/>
                    <a:gd name="T8" fmla="*/ 0 w 174"/>
                    <a:gd name="T9" fmla="*/ 0 h 330"/>
                    <a:gd name="T10" fmla="*/ 0 60000 65536"/>
                    <a:gd name="T11" fmla="*/ 0 60000 65536"/>
                    <a:gd name="T12" fmla="*/ 0 60000 65536"/>
                    <a:gd name="T13" fmla="*/ 0 60000 65536"/>
                    <a:gd name="T14" fmla="*/ 0 60000 65536"/>
                    <a:gd name="T15" fmla="*/ 0 w 174"/>
                    <a:gd name="T16" fmla="*/ 0 h 330"/>
                    <a:gd name="T17" fmla="*/ 174 w 174"/>
                    <a:gd name="T18" fmla="*/ 330 h 330"/>
                  </a:gdLst>
                  <a:ahLst/>
                  <a:cxnLst>
                    <a:cxn ang="T10">
                      <a:pos x="T0" y="T1"/>
                    </a:cxn>
                    <a:cxn ang="T11">
                      <a:pos x="T2" y="T3"/>
                    </a:cxn>
                    <a:cxn ang="T12">
                      <a:pos x="T4" y="T5"/>
                    </a:cxn>
                    <a:cxn ang="T13">
                      <a:pos x="T6" y="T7"/>
                    </a:cxn>
                    <a:cxn ang="T14">
                      <a:pos x="T8" y="T9"/>
                    </a:cxn>
                  </a:cxnLst>
                  <a:rect l="T15" t="T16" r="T17" b="T18"/>
                  <a:pathLst>
                    <a:path w="174" h="330">
                      <a:moveTo>
                        <a:pt x="174" y="0"/>
                      </a:moveTo>
                      <a:lnTo>
                        <a:pt x="157" y="228"/>
                      </a:lnTo>
                      <a:lnTo>
                        <a:pt x="0" y="330"/>
                      </a:lnTo>
                      <a:lnTo>
                        <a:pt x="16" y="95"/>
                      </a:lnTo>
                      <a:lnTo>
                        <a:pt x="174" y="0"/>
                      </a:lnTo>
                      <a:close/>
                    </a:path>
                  </a:pathLst>
                </a:custGeom>
                <a:solidFill>
                  <a:srgbClr val="EADDD6"/>
                </a:solidFill>
                <a:ln w="6350" cmpd="sng">
                  <a:solidFill>
                    <a:srgbClr val="000000"/>
                  </a:solidFill>
                  <a:round/>
                  <a:headEnd/>
                  <a:tailEnd/>
                </a:ln>
              </p:spPr>
              <p:txBody>
                <a:bodyPr/>
                <a:lstStyle/>
                <a:p>
                  <a:endParaRPr lang="en-US" dirty="0"/>
                </a:p>
              </p:txBody>
            </p:sp>
            <p:sp>
              <p:nvSpPr>
                <p:cNvPr id="31" name="Freeform 227"/>
                <p:cNvSpPr>
                  <a:spLocks/>
                </p:cNvSpPr>
                <p:nvPr/>
              </p:nvSpPr>
              <p:spPr bwMode="auto">
                <a:xfrm>
                  <a:off x="3407" y="2880"/>
                  <a:ext cx="221" cy="177"/>
                </a:xfrm>
                <a:custGeom>
                  <a:avLst/>
                  <a:gdLst>
                    <a:gd name="T0" fmla="*/ 0 w 719"/>
                    <a:gd name="T1" fmla="*/ 0 h 576"/>
                    <a:gd name="T2" fmla="*/ 0 w 719"/>
                    <a:gd name="T3" fmla="*/ 0 h 576"/>
                    <a:gd name="T4" fmla="*/ 0 w 719"/>
                    <a:gd name="T5" fmla="*/ 0 h 576"/>
                    <a:gd name="T6" fmla="*/ 0 w 719"/>
                    <a:gd name="T7" fmla="*/ 0 h 576"/>
                    <a:gd name="T8" fmla="*/ 0 w 719"/>
                    <a:gd name="T9" fmla="*/ 0 h 576"/>
                    <a:gd name="T10" fmla="*/ 0 60000 65536"/>
                    <a:gd name="T11" fmla="*/ 0 60000 65536"/>
                    <a:gd name="T12" fmla="*/ 0 60000 65536"/>
                    <a:gd name="T13" fmla="*/ 0 60000 65536"/>
                    <a:gd name="T14" fmla="*/ 0 60000 65536"/>
                    <a:gd name="T15" fmla="*/ 0 w 719"/>
                    <a:gd name="T16" fmla="*/ 0 h 576"/>
                    <a:gd name="T17" fmla="*/ 719 w 719"/>
                    <a:gd name="T18" fmla="*/ 576 h 576"/>
                  </a:gdLst>
                  <a:ahLst/>
                  <a:cxnLst>
                    <a:cxn ang="T10">
                      <a:pos x="T0" y="T1"/>
                    </a:cxn>
                    <a:cxn ang="T11">
                      <a:pos x="T2" y="T3"/>
                    </a:cxn>
                    <a:cxn ang="T12">
                      <a:pos x="T4" y="T5"/>
                    </a:cxn>
                    <a:cxn ang="T13">
                      <a:pos x="T6" y="T7"/>
                    </a:cxn>
                    <a:cxn ang="T14">
                      <a:pos x="T8" y="T9"/>
                    </a:cxn>
                  </a:cxnLst>
                  <a:rect l="T15" t="T16" r="T17" b="T18"/>
                  <a:pathLst>
                    <a:path w="719" h="576">
                      <a:moveTo>
                        <a:pt x="719" y="0"/>
                      </a:moveTo>
                      <a:lnTo>
                        <a:pt x="711" y="116"/>
                      </a:lnTo>
                      <a:lnTo>
                        <a:pt x="0" y="576"/>
                      </a:lnTo>
                      <a:lnTo>
                        <a:pt x="12" y="416"/>
                      </a:lnTo>
                      <a:lnTo>
                        <a:pt x="719" y="0"/>
                      </a:lnTo>
                      <a:close/>
                    </a:path>
                  </a:pathLst>
                </a:custGeom>
                <a:solidFill>
                  <a:srgbClr val="EADDD6"/>
                </a:solidFill>
                <a:ln w="6350" cmpd="sng">
                  <a:solidFill>
                    <a:srgbClr val="000000"/>
                  </a:solidFill>
                  <a:round/>
                  <a:headEnd/>
                  <a:tailEnd/>
                </a:ln>
              </p:spPr>
              <p:txBody>
                <a:bodyPr/>
                <a:lstStyle/>
                <a:p>
                  <a:endParaRPr lang="en-US" dirty="0"/>
                </a:p>
              </p:txBody>
            </p:sp>
            <p:sp>
              <p:nvSpPr>
                <p:cNvPr id="32" name="Freeform 228"/>
                <p:cNvSpPr>
                  <a:spLocks/>
                </p:cNvSpPr>
                <p:nvPr/>
              </p:nvSpPr>
              <p:spPr bwMode="auto">
                <a:xfrm>
                  <a:off x="2814" y="2875"/>
                  <a:ext cx="745" cy="74"/>
                </a:xfrm>
                <a:custGeom>
                  <a:avLst/>
                  <a:gdLst>
                    <a:gd name="T0" fmla="*/ 0 w 2421"/>
                    <a:gd name="T1" fmla="*/ 0 h 242"/>
                    <a:gd name="T2" fmla="*/ 0 w 2421"/>
                    <a:gd name="T3" fmla="*/ 0 h 242"/>
                    <a:gd name="T4" fmla="*/ 0 w 2421"/>
                    <a:gd name="T5" fmla="*/ 0 h 242"/>
                    <a:gd name="T6" fmla="*/ 0 w 2421"/>
                    <a:gd name="T7" fmla="*/ 0 h 242"/>
                    <a:gd name="T8" fmla="*/ 0 w 2421"/>
                    <a:gd name="T9" fmla="*/ 0 h 242"/>
                    <a:gd name="T10" fmla="*/ 0 60000 65536"/>
                    <a:gd name="T11" fmla="*/ 0 60000 65536"/>
                    <a:gd name="T12" fmla="*/ 0 60000 65536"/>
                    <a:gd name="T13" fmla="*/ 0 60000 65536"/>
                    <a:gd name="T14" fmla="*/ 0 60000 65536"/>
                    <a:gd name="T15" fmla="*/ 0 w 2421"/>
                    <a:gd name="T16" fmla="*/ 0 h 242"/>
                    <a:gd name="T17" fmla="*/ 2421 w 2421"/>
                    <a:gd name="T18" fmla="*/ 242 h 242"/>
                  </a:gdLst>
                  <a:ahLst/>
                  <a:cxnLst>
                    <a:cxn ang="T10">
                      <a:pos x="T0" y="T1"/>
                    </a:cxn>
                    <a:cxn ang="T11">
                      <a:pos x="T2" y="T3"/>
                    </a:cxn>
                    <a:cxn ang="T12">
                      <a:pos x="T4" y="T5"/>
                    </a:cxn>
                    <a:cxn ang="T13">
                      <a:pos x="T6" y="T7"/>
                    </a:cxn>
                    <a:cxn ang="T14">
                      <a:pos x="T8" y="T9"/>
                    </a:cxn>
                  </a:cxnLst>
                  <a:rect l="T15" t="T16" r="T17" b="T18"/>
                  <a:pathLst>
                    <a:path w="2421" h="242">
                      <a:moveTo>
                        <a:pt x="2421" y="147"/>
                      </a:moveTo>
                      <a:lnTo>
                        <a:pt x="2263" y="242"/>
                      </a:lnTo>
                      <a:lnTo>
                        <a:pt x="0" y="88"/>
                      </a:lnTo>
                      <a:lnTo>
                        <a:pt x="254" y="0"/>
                      </a:lnTo>
                      <a:lnTo>
                        <a:pt x="2421" y="147"/>
                      </a:lnTo>
                      <a:close/>
                    </a:path>
                  </a:pathLst>
                </a:custGeom>
                <a:solidFill>
                  <a:srgbClr val="EADDD6"/>
                </a:solidFill>
                <a:ln w="6350" cmpd="sng">
                  <a:solidFill>
                    <a:srgbClr val="000000"/>
                  </a:solidFill>
                  <a:round/>
                  <a:headEnd/>
                  <a:tailEnd/>
                </a:ln>
              </p:spPr>
              <p:txBody>
                <a:bodyPr/>
                <a:lstStyle/>
                <a:p>
                  <a:endParaRPr lang="en-US" dirty="0"/>
                </a:p>
              </p:txBody>
            </p:sp>
            <p:sp>
              <p:nvSpPr>
                <p:cNvPr id="33" name="Freeform 229"/>
                <p:cNvSpPr>
                  <a:spLocks/>
                </p:cNvSpPr>
                <p:nvPr/>
              </p:nvSpPr>
              <p:spPr bwMode="auto">
                <a:xfrm>
                  <a:off x="2814" y="2875"/>
                  <a:ext cx="745" cy="74"/>
                </a:xfrm>
                <a:custGeom>
                  <a:avLst/>
                  <a:gdLst>
                    <a:gd name="T0" fmla="*/ 0 w 2421"/>
                    <a:gd name="T1" fmla="*/ 0 h 242"/>
                    <a:gd name="T2" fmla="*/ 0 w 2421"/>
                    <a:gd name="T3" fmla="*/ 0 h 242"/>
                    <a:gd name="T4" fmla="*/ 0 w 2421"/>
                    <a:gd name="T5" fmla="*/ 0 h 242"/>
                    <a:gd name="T6" fmla="*/ 0 w 2421"/>
                    <a:gd name="T7" fmla="*/ 0 h 242"/>
                    <a:gd name="T8" fmla="*/ 0 w 2421"/>
                    <a:gd name="T9" fmla="*/ 0 h 242"/>
                    <a:gd name="T10" fmla="*/ 0 60000 65536"/>
                    <a:gd name="T11" fmla="*/ 0 60000 65536"/>
                    <a:gd name="T12" fmla="*/ 0 60000 65536"/>
                    <a:gd name="T13" fmla="*/ 0 60000 65536"/>
                    <a:gd name="T14" fmla="*/ 0 60000 65536"/>
                    <a:gd name="T15" fmla="*/ 0 w 2421"/>
                    <a:gd name="T16" fmla="*/ 0 h 242"/>
                    <a:gd name="T17" fmla="*/ 2421 w 2421"/>
                    <a:gd name="T18" fmla="*/ 242 h 242"/>
                  </a:gdLst>
                  <a:ahLst/>
                  <a:cxnLst>
                    <a:cxn ang="T10">
                      <a:pos x="T0" y="T1"/>
                    </a:cxn>
                    <a:cxn ang="T11">
                      <a:pos x="T2" y="T3"/>
                    </a:cxn>
                    <a:cxn ang="T12">
                      <a:pos x="T4" y="T5"/>
                    </a:cxn>
                    <a:cxn ang="T13">
                      <a:pos x="T6" y="T7"/>
                    </a:cxn>
                    <a:cxn ang="T14">
                      <a:pos x="T8" y="T9"/>
                    </a:cxn>
                  </a:cxnLst>
                  <a:rect l="T15" t="T16" r="T17" b="T18"/>
                  <a:pathLst>
                    <a:path w="2421" h="242">
                      <a:moveTo>
                        <a:pt x="2421" y="147"/>
                      </a:moveTo>
                      <a:lnTo>
                        <a:pt x="2263" y="242"/>
                      </a:lnTo>
                      <a:lnTo>
                        <a:pt x="0" y="88"/>
                      </a:lnTo>
                      <a:lnTo>
                        <a:pt x="254" y="0"/>
                      </a:lnTo>
                      <a:lnTo>
                        <a:pt x="2421" y="147"/>
                      </a:lnTo>
                    </a:path>
                  </a:pathLst>
                </a:custGeom>
                <a:noFill/>
                <a:ln w="6350" cmpd="sng">
                  <a:solidFill>
                    <a:srgbClr val="000000"/>
                  </a:solidFill>
                  <a:prstDash val="solid"/>
                  <a:round/>
                  <a:headEnd/>
                  <a:tailEnd/>
                </a:ln>
              </p:spPr>
              <p:txBody>
                <a:bodyPr/>
                <a:lstStyle/>
                <a:p>
                  <a:endParaRPr lang="en-US" dirty="0"/>
                </a:p>
              </p:txBody>
            </p:sp>
            <p:sp>
              <p:nvSpPr>
                <p:cNvPr id="34" name="Freeform 230"/>
                <p:cNvSpPr>
                  <a:spLocks/>
                </p:cNvSpPr>
                <p:nvPr/>
              </p:nvSpPr>
              <p:spPr bwMode="auto">
                <a:xfrm>
                  <a:off x="2655" y="2837"/>
                  <a:ext cx="389" cy="123"/>
                </a:xfrm>
                <a:custGeom>
                  <a:avLst/>
                  <a:gdLst>
                    <a:gd name="T0" fmla="*/ 0 w 1263"/>
                    <a:gd name="T1" fmla="*/ 0 h 397"/>
                    <a:gd name="T2" fmla="*/ 0 w 1263"/>
                    <a:gd name="T3" fmla="*/ 0 h 397"/>
                    <a:gd name="T4" fmla="*/ 0 w 1263"/>
                    <a:gd name="T5" fmla="*/ 0 h 397"/>
                    <a:gd name="T6" fmla="*/ 0 w 1263"/>
                    <a:gd name="T7" fmla="*/ 0 h 397"/>
                    <a:gd name="T8" fmla="*/ 0 w 1263"/>
                    <a:gd name="T9" fmla="*/ 0 h 397"/>
                    <a:gd name="T10" fmla="*/ 0 60000 65536"/>
                    <a:gd name="T11" fmla="*/ 0 60000 65536"/>
                    <a:gd name="T12" fmla="*/ 0 60000 65536"/>
                    <a:gd name="T13" fmla="*/ 0 60000 65536"/>
                    <a:gd name="T14" fmla="*/ 0 60000 65536"/>
                    <a:gd name="T15" fmla="*/ 0 w 1263"/>
                    <a:gd name="T16" fmla="*/ 0 h 397"/>
                    <a:gd name="T17" fmla="*/ 1263 w 1263"/>
                    <a:gd name="T18" fmla="*/ 397 h 397"/>
                  </a:gdLst>
                  <a:ahLst/>
                  <a:cxnLst>
                    <a:cxn ang="T10">
                      <a:pos x="T0" y="T1"/>
                    </a:cxn>
                    <a:cxn ang="T11">
                      <a:pos x="T2" y="T3"/>
                    </a:cxn>
                    <a:cxn ang="T12">
                      <a:pos x="T4" y="T5"/>
                    </a:cxn>
                    <a:cxn ang="T13">
                      <a:pos x="T6" y="T7"/>
                    </a:cxn>
                    <a:cxn ang="T14">
                      <a:pos x="T8" y="T9"/>
                    </a:cxn>
                  </a:cxnLst>
                  <a:rect l="T15" t="T16" r="T17" b="T18"/>
                  <a:pathLst>
                    <a:path w="1263" h="397">
                      <a:moveTo>
                        <a:pt x="137" y="397"/>
                      </a:moveTo>
                      <a:lnTo>
                        <a:pt x="0" y="388"/>
                      </a:lnTo>
                      <a:lnTo>
                        <a:pt x="1121" y="0"/>
                      </a:lnTo>
                      <a:lnTo>
                        <a:pt x="1263" y="10"/>
                      </a:lnTo>
                      <a:lnTo>
                        <a:pt x="137" y="397"/>
                      </a:lnTo>
                      <a:close/>
                    </a:path>
                  </a:pathLst>
                </a:custGeom>
                <a:solidFill>
                  <a:srgbClr val="EADDD6"/>
                </a:solidFill>
                <a:ln w="6350" cmpd="sng">
                  <a:solidFill>
                    <a:srgbClr val="000000"/>
                  </a:solidFill>
                  <a:round/>
                  <a:headEnd/>
                  <a:tailEnd/>
                </a:ln>
              </p:spPr>
              <p:txBody>
                <a:bodyPr/>
                <a:lstStyle/>
                <a:p>
                  <a:endParaRPr lang="en-US" dirty="0"/>
                </a:p>
              </p:txBody>
            </p:sp>
            <p:sp>
              <p:nvSpPr>
                <p:cNvPr id="35" name="Freeform 231"/>
                <p:cNvSpPr>
                  <a:spLocks/>
                </p:cNvSpPr>
                <p:nvPr/>
              </p:nvSpPr>
              <p:spPr bwMode="auto">
                <a:xfrm>
                  <a:off x="3368" y="2877"/>
                  <a:ext cx="260" cy="131"/>
                </a:xfrm>
                <a:custGeom>
                  <a:avLst/>
                  <a:gdLst>
                    <a:gd name="T0" fmla="*/ 0 w 844"/>
                    <a:gd name="T1" fmla="*/ 0 h 425"/>
                    <a:gd name="T2" fmla="*/ 0 w 844"/>
                    <a:gd name="T3" fmla="*/ 0 h 425"/>
                    <a:gd name="T4" fmla="*/ 0 w 844"/>
                    <a:gd name="T5" fmla="*/ 0 h 425"/>
                    <a:gd name="T6" fmla="*/ 0 w 844"/>
                    <a:gd name="T7" fmla="*/ 0 h 425"/>
                    <a:gd name="T8" fmla="*/ 0 w 844"/>
                    <a:gd name="T9" fmla="*/ 0 h 425"/>
                    <a:gd name="T10" fmla="*/ 0 60000 65536"/>
                    <a:gd name="T11" fmla="*/ 0 60000 65536"/>
                    <a:gd name="T12" fmla="*/ 0 60000 65536"/>
                    <a:gd name="T13" fmla="*/ 0 60000 65536"/>
                    <a:gd name="T14" fmla="*/ 0 60000 65536"/>
                    <a:gd name="T15" fmla="*/ 0 w 844"/>
                    <a:gd name="T16" fmla="*/ 0 h 425"/>
                    <a:gd name="T17" fmla="*/ 844 w 844"/>
                    <a:gd name="T18" fmla="*/ 425 h 425"/>
                  </a:gdLst>
                  <a:ahLst/>
                  <a:cxnLst>
                    <a:cxn ang="T10">
                      <a:pos x="T0" y="T1"/>
                    </a:cxn>
                    <a:cxn ang="T11">
                      <a:pos x="T2" y="T3"/>
                    </a:cxn>
                    <a:cxn ang="T12">
                      <a:pos x="T4" y="T5"/>
                    </a:cxn>
                    <a:cxn ang="T13">
                      <a:pos x="T6" y="T7"/>
                    </a:cxn>
                    <a:cxn ang="T14">
                      <a:pos x="T8" y="T9"/>
                    </a:cxn>
                  </a:cxnLst>
                  <a:rect l="T15" t="T16" r="T17" b="T18"/>
                  <a:pathLst>
                    <a:path w="844" h="425">
                      <a:moveTo>
                        <a:pt x="137" y="425"/>
                      </a:moveTo>
                      <a:lnTo>
                        <a:pt x="0" y="416"/>
                      </a:lnTo>
                      <a:lnTo>
                        <a:pt x="701" y="0"/>
                      </a:lnTo>
                      <a:lnTo>
                        <a:pt x="844" y="9"/>
                      </a:lnTo>
                      <a:lnTo>
                        <a:pt x="137" y="425"/>
                      </a:lnTo>
                      <a:close/>
                    </a:path>
                  </a:pathLst>
                </a:custGeom>
                <a:solidFill>
                  <a:srgbClr val="EADDD6"/>
                </a:solidFill>
                <a:ln w="6350" cmpd="sng">
                  <a:solidFill>
                    <a:srgbClr val="000000"/>
                  </a:solidFill>
                  <a:round/>
                  <a:headEnd/>
                  <a:tailEnd/>
                </a:ln>
              </p:spPr>
              <p:txBody>
                <a:bodyPr/>
                <a:lstStyle/>
                <a:p>
                  <a:endParaRPr lang="en-US" dirty="0"/>
                </a:p>
              </p:txBody>
            </p:sp>
            <p:sp>
              <p:nvSpPr>
                <p:cNvPr id="36" name="Freeform 232"/>
                <p:cNvSpPr>
                  <a:spLocks/>
                </p:cNvSpPr>
                <p:nvPr/>
              </p:nvSpPr>
              <p:spPr bwMode="auto">
                <a:xfrm>
                  <a:off x="2978" y="2861"/>
                  <a:ext cx="554" cy="97"/>
                </a:xfrm>
                <a:custGeom>
                  <a:avLst/>
                  <a:gdLst>
                    <a:gd name="T0" fmla="*/ 0 w 1300"/>
                    <a:gd name="T1" fmla="*/ 0 h 225"/>
                    <a:gd name="T2" fmla="*/ 0 w 1300"/>
                    <a:gd name="T3" fmla="*/ 0 h 225"/>
                    <a:gd name="T4" fmla="*/ 0 w 1300"/>
                    <a:gd name="T5" fmla="*/ 0 h 225"/>
                    <a:gd name="T6" fmla="*/ 0 w 1300"/>
                    <a:gd name="T7" fmla="*/ 0 h 225"/>
                    <a:gd name="T8" fmla="*/ 0 w 1300"/>
                    <a:gd name="T9" fmla="*/ 0 h 225"/>
                    <a:gd name="T10" fmla="*/ 0 60000 65536"/>
                    <a:gd name="T11" fmla="*/ 0 60000 65536"/>
                    <a:gd name="T12" fmla="*/ 0 60000 65536"/>
                    <a:gd name="T13" fmla="*/ 0 60000 65536"/>
                    <a:gd name="T14" fmla="*/ 0 60000 65536"/>
                    <a:gd name="T15" fmla="*/ 0 w 1300"/>
                    <a:gd name="T16" fmla="*/ 0 h 225"/>
                    <a:gd name="T17" fmla="*/ 1300 w 1300"/>
                    <a:gd name="T18" fmla="*/ 225 h 225"/>
                  </a:gdLst>
                  <a:ahLst/>
                  <a:cxnLst>
                    <a:cxn ang="T10">
                      <a:pos x="T0" y="T1"/>
                    </a:cxn>
                    <a:cxn ang="T11">
                      <a:pos x="T2" y="T3"/>
                    </a:cxn>
                    <a:cxn ang="T12">
                      <a:pos x="T4" y="T5"/>
                    </a:cxn>
                    <a:cxn ang="T13">
                      <a:pos x="T6" y="T7"/>
                    </a:cxn>
                    <a:cxn ang="T14">
                      <a:pos x="T8" y="T9"/>
                    </a:cxn>
                  </a:cxnLst>
                  <a:rect l="T15" t="T16" r="T17" b="T18"/>
                  <a:pathLst>
                    <a:path w="1300" h="225">
                      <a:moveTo>
                        <a:pt x="355" y="0"/>
                      </a:moveTo>
                      <a:lnTo>
                        <a:pt x="1300" y="64"/>
                      </a:lnTo>
                      <a:lnTo>
                        <a:pt x="976" y="225"/>
                      </a:lnTo>
                      <a:lnTo>
                        <a:pt x="0" y="159"/>
                      </a:lnTo>
                      <a:lnTo>
                        <a:pt x="355" y="0"/>
                      </a:lnTo>
                      <a:close/>
                    </a:path>
                  </a:pathLst>
                </a:custGeom>
                <a:solidFill>
                  <a:srgbClr val="FFFFFF"/>
                </a:solidFill>
                <a:ln w="12700" cmpd="sng">
                  <a:noFill/>
                  <a:round/>
                  <a:headEnd/>
                  <a:tailEnd/>
                </a:ln>
              </p:spPr>
              <p:txBody>
                <a:bodyPr/>
                <a:lstStyle/>
                <a:p>
                  <a:endParaRPr lang="en-US" dirty="0"/>
                </a:p>
              </p:txBody>
            </p:sp>
            <p:graphicFrame>
              <p:nvGraphicFramePr>
                <p:cNvPr id="37" name="Object 233"/>
                <p:cNvGraphicFramePr>
                  <a:graphicFrameLocks noChangeAspect="1"/>
                </p:cNvGraphicFramePr>
                <p:nvPr/>
              </p:nvGraphicFramePr>
              <p:xfrm>
                <a:off x="2570" y="2364"/>
                <a:ext cx="1833" cy="539"/>
              </p:xfrm>
              <a:graphic>
                <a:graphicData uri="http://schemas.openxmlformats.org/presentationml/2006/ole">
                  <mc:AlternateContent xmlns:mc="http://schemas.openxmlformats.org/markup-compatibility/2006">
                    <mc:Choice xmlns:v="urn:schemas-microsoft-com:vml" Requires="v">
                      <p:oleObj spid="_x0000_s2499" name="CorelDRAW!" r:id="rId5" imgW="232285" imgH="68428" progId="">
                        <p:embed/>
                      </p:oleObj>
                    </mc:Choice>
                    <mc:Fallback>
                      <p:oleObj name="CorelDRAW!" r:id="rId5" imgW="232285" imgH="68428"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0" y="2364"/>
                              <a:ext cx="1833" cy="539"/>
                            </a:xfrm>
                            <a:prstGeom prst="rect">
                              <a:avLst/>
                            </a:prstGeom>
                            <a:noFill/>
                            <a:ln>
                              <a:noFill/>
                            </a:ln>
                            <a:effectLst/>
                            <a:extLst>
                              <a:ext uri="{909E8E84-426E-40DD-AFC4-6F175D3DCCD1}">
                                <a14:hiddenFill xmlns:a14="http://schemas.microsoft.com/office/drawing/2010/main">
                                  <a:solidFill>
                                    <a:srgbClr val="CFA96B"/>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1" name="Freeform 235"/>
              <p:cNvSpPr>
                <a:spLocks/>
              </p:cNvSpPr>
              <p:nvPr/>
            </p:nvSpPr>
            <p:spPr bwMode="auto">
              <a:xfrm>
                <a:off x="2646" y="3553"/>
                <a:ext cx="506" cy="91"/>
              </a:xfrm>
              <a:custGeom>
                <a:avLst/>
                <a:gdLst>
                  <a:gd name="T0" fmla="*/ 0 w 506"/>
                  <a:gd name="T1" fmla="*/ 58 h 91"/>
                  <a:gd name="T2" fmla="*/ 506 w 506"/>
                  <a:gd name="T3" fmla="*/ 91 h 91"/>
                  <a:gd name="T4" fmla="*/ 486 w 506"/>
                  <a:gd name="T5" fmla="*/ 84 h 91"/>
                  <a:gd name="T6" fmla="*/ 210 w 506"/>
                  <a:gd name="T7" fmla="*/ 52 h 91"/>
                  <a:gd name="T8" fmla="*/ 90 w 506"/>
                  <a:gd name="T9" fmla="*/ 36 h 91"/>
                  <a:gd name="T10" fmla="*/ 44 w 506"/>
                  <a:gd name="T11" fmla="*/ 4 h 91"/>
                  <a:gd name="T12" fmla="*/ 4 w 506"/>
                  <a:gd name="T13" fmla="*/ 0 h 91"/>
                  <a:gd name="T14" fmla="*/ 0 w 506"/>
                  <a:gd name="T15" fmla="*/ 58 h 91"/>
                  <a:gd name="T16" fmla="*/ 0 60000 65536"/>
                  <a:gd name="T17" fmla="*/ 0 60000 65536"/>
                  <a:gd name="T18" fmla="*/ 0 60000 65536"/>
                  <a:gd name="T19" fmla="*/ 0 60000 65536"/>
                  <a:gd name="T20" fmla="*/ 0 60000 65536"/>
                  <a:gd name="T21" fmla="*/ 0 60000 65536"/>
                  <a:gd name="T22" fmla="*/ 0 60000 65536"/>
                  <a:gd name="T23" fmla="*/ 0 60000 65536"/>
                  <a:gd name="T24" fmla="*/ 0 w 506"/>
                  <a:gd name="T25" fmla="*/ 0 h 91"/>
                  <a:gd name="T26" fmla="*/ 506 w 506"/>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6" h="91">
                    <a:moveTo>
                      <a:pt x="0" y="58"/>
                    </a:moveTo>
                    <a:lnTo>
                      <a:pt x="506" y="91"/>
                    </a:lnTo>
                    <a:lnTo>
                      <a:pt x="486" y="84"/>
                    </a:lnTo>
                    <a:lnTo>
                      <a:pt x="210" y="52"/>
                    </a:lnTo>
                    <a:lnTo>
                      <a:pt x="90" y="36"/>
                    </a:lnTo>
                    <a:lnTo>
                      <a:pt x="44" y="4"/>
                    </a:lnTo>
                    <a:lnTo>
                      <a:pt x="4" y="0"/>
                    </a:lnTo>
                    <a:lnTo>
                      <a:pt x="0" y="58"/>
                    </a:lnTo>
                    <a:close/>
                  </a:path>
                </a:pathLst>
              </a:custGeom>
              <a:solidFill>
                <a:srgbClr val="76523A"/>
              </a:solidFill>
              <a:ln w="12700" cap="flat" cmpd="sng">
                <a:noFill/>
                <a:prstDash val="solid"/>
                <a:round/>
                <a:headEnd/>
                <a:tailEnd/>
              </a:ln>
            </p:spPr>
            <p:txBody>
              <a:bodyPr wrap="none" anchor="ctr"/>
              <a:lstStyle/>
              <a:p>
                <a:endParaRPr lang="en-US" dirty="0"/>
              </a:p>
            </p:txBody>
          </p:sp>
        </p:grpSp>
      </p:grpSp>
    </p:spTree>
    <p:extLst>
      <p:ext uri="{BB962C8B-B14F-4D97-AF65-F5344CB8AC3E}">
        <p14:creationId xmlns:p14="http://schemas.microsoft.com/office/powerpoint/2010/main" val="7372863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772816"/>
            <a:ext cx="8136904" cy="830997"/>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How to Properly Dispatch Dangerous Goods Packages to Receiving Facilities</a:t>
            </a:r>
          </a:p>
        </p:txBody>
      </p:sp>
      <p:sp>
        <p:nvSpPr>
          <p:cNvPr id="5" name="TextBox 4"/>
          <p:cNvSpPr txBox="1"/>
          <p:nvPr/>
        </p:nvSpPr>
        <p:spPr>
          <a:xfrm>
            <a:off x="683568" y="2924944"/>
            <a:ext cx="8136904" cy="3785652"/>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Notify the facility of arriving dangerous goods</a:t>
            </a:r>
          </a:p>
          <a:p>
            <a:pPr marL="342900"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Dangerous goods should be loaded last and unloaded first</a:t>
            </a:r>
          </a:p>
          <a:p>
            <a:pPr marL="342900" indent="-342900">
              <a:buFont typeface="Arial" panose="020B0604020202020204" pitchFamily="34" charset="0"/>
              <a:buChar char="•"/>
            </a:pPr>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r>
              <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rPr>
              <a:t>** Never dispatch leaking or suspected undeclared dangerous </a:t>
            </a:r>
          </a:p>
          <a:p>
            <a:r>
              <a:rPr lang="en-US" sz="2000" dirty="0">
                <a:solidFill>
                  <a:srgbClr val="FF0000"/>
                </a:solidFill>
                <a:latin typeface="Verdana" panose="020B0604030504040204" pitchFamily="34" charset="0"/>
                <a:ea typeface="Verdana" panose="020B0604030504040204" pitchFamily="34" charset="0"/>
                <a:cs typeface="Verdana" panose="020B0604030504040204" pitchFamily="34" charset="0"/>
              </a:rPr>
              <a:t>     goods parcels.</a:t>
            </a:r>
          </a:p>
        </p:txBody>
      </p:sp>
      <p:pic>
        <p:nvPicPr>
          <p:cNvPr id="6" name="Picture 5"/>
          <p:cNvPicPr>
            <a:picLocks noChangeAspect="1"/>
          </p:cNvPicPr>
          <p:nvPr/>
        </p:nvPicPr>
        <p:blipFill rotWithShape="1">
          <a:blip r:embed="rId2"/>
          <a:srcRect r="53632"/>
          <a:stretch/>
        </p:blipFill>
        <p:spPr>
          <a:xfrm>
            <a:off x="3527884" y="3791555"/>
            <a:ext cx="2016223" cy="2052429"/>
          </a:xfrm>
          <a:prstGeom prst="rect">
            <a:avLst/>
          </a:prstGeom>
        </p:spPr>
      </p:pic>
    </p:spTree>
    <p:extLst>
      <p:ext uri="{BB962C8B-B14F-4D97-AF65-F5344CB8AC3E}">
        <p14:creationId xmlns:p14="http://schemas.microsoft.com/office/powerpoint/2010/main" val="17905305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1628800"/>
            <a:ext cx="7560840" cy="3416320"/>
          </a:xfrm>
          <a:prstGeom prst="rect">
            <a:avLst/>
          </a:prstGeom>
          <a:noFill/>
        </p:spPr>
        <p:txBody>
          <a:bodyPr wrap="square" rtlCol="0">
            <a:spAutoFit/>
          </a:bodyPr>
          <a:lstStyle/>
          <a:p>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Handling Suspicious Mail or a Dangerous Goods Incident</a:t>
            </a:r>
          </a:p>
          <a:p>
            <a:endParaRPr lang="en-US" dirty="0"/>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Incidents involving dangerous goods and suspicious mail must be handled immediately.</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Notify your supervisor or another member of management.</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Refer to your facilities standard operating procedures (SOP).</a:t>
            </a:r>
          </a:p>
          <a:p>
            <a:pPr marL="285750" indent="-28575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Do not leave the items or forward them to another facility.</a:t>
            </a:r>
          </a:p>
          <a:p>
            <a:endParaRPr lang="en-US" sz="24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US" dirty="0"/>
          </a:p>
          <a:p>
            <a:endParaRPr lang="en-US" dirty="0"/>
          </a:p>
        </p:txBody>
      </p:sp>
      <p:pic>
        <p:nvPicPr>
          <p:cNvPr id="2" name="Picture 3" descr="A picture containing text, indoor, floor&#10;&#10;Description automatically generated">
            <a:extLst>
              <a:ext uri="{FF2B5EF4-FFF2-40B4-BE49-F238E27FC236}">
                <a16:creationId xmlns:a16="http://schemas.microsoft.com/office/drawing/2014/main" id="{75A60DE9-9993-4386-9AE6-A079B7A04C7B}"/>
              </a:ext>
            </a:extLst>
          </p:cNvPr>
          <p:cNvPicPr>
            <a:picLocks noChangeAspect="1"/>
          </p:cNvPicPr>
          <p:nvPr/>
        </p:nvPicPr>
        <p:blipFill>
          <a:blip r:embed="rId3"/>
          <a:stretch>
            <a:fillRect/>
          </a:stretch>
        </p:blipFill>
        <p:spPr>
          <a:xfrm>
            <a:off x="1318339" y="4480465"/>
            <a:ext cx="3003630" cy="1707499"/>
          </a:xfrm>
          <a:prstGeom prst="rect">
            <a:avLst/>
          </a:prstGeom>
        </p:spPr>
      </p:pic>
      <p:pic>
        <p:nvPicPr>
          <p:cNvPr id="4" name="Picture 4" descr="Diagram&#10;&#10;Description automatically generated">
            <a:extLst>
              <a:ext uri="{FF2B5EF4-FFF2-40B4-BE49-F238E27FC236}">
                <a16:creationId xmlns:a16="http://schemas.microsoft.com/office/drawing/2014/main" id="{7A584DED-7401-444D-BD4D-15817A2A45D4}"/>
              </a:ext>
            </a:extLst>
          </p:cNvPr>
          <p:cNvPicPr>
            <a:picLocks noChangeAspect="1"/>
          </p:cNvPicPr>
          <p:nvPr/>
        </p:nvPicPr>
        <p:blipFill>
          <a:blip r:embed="rId4"/>
          <a:stretch>
            <a:fillRect/>
          </a:stretch>
        </p:blipFill>
        <p:spPr>
          <a:xfrm>
            <a:off x="5073464" y="4364137"/>
            <a:ext cx="2602736" cy="1945029"/>
          </a:xfrm>
          <a:prstGeom prst="rect">
            <a:avLst/>
          </a:prstGeom>
        </p:spPr>
      </p:pic>
      <p:cxnSp>
        <p:nvCxnSpPr>
          <p:cNvPr id="5" name="Straight Arrow Connector 4">
            <a:extLst>
              <a:ext uri="{FF2B5EF4-FFF2-40B4-BE49-F238E27FC236}">
                <a16:creationId xmlns:a16="http://schemas.microsoft.com/office/drawing/2014/main" id="{91878431-B180-4C5C-B2A6-2AE6BD96276B}"/>
              </a:ext>
            </a:extLst>
          </p:cNvPr>
          <p:cNvCxnSpPr/>
          <p:nvPr/>
        </p:nvCxnSpPr>
        <p:spPr>
          <a:xfrm>
            <a:off x="864242" y="4727293"/>
            <a:ext cx="914399" cy="9143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9439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3154" y="1844824"/>
            <a:ext cx="7992888" cy="482453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#16</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How should packages containing acceptable dangerous goods be processed?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On mechanized machinery</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In canvas hampers</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Manually sorted (no throwing, dropping)</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None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18893930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3154" y="1844824"/>
            <a:ext cx="7992888" cy="482453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#17</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When should incidents involving dangerous goods be handled?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When your shift has ended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Once all the mail is processed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When you see your supervisor</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Immediately upon discovery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42048407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844824"/>
            <a:ext cx="7272808" cy="461665"/>
          </a:xfrm>
          <a:prstGeom prst="rect">
            <a:avLst/>
          </a:prstGeom>
          <a:noFill/>
        </p:spPr>
        <p:txBody>
          <a:bodyPr wrap="square" rtlCol="0">
            <a:spAutoFit/>
          </a:bodyPr>
          <a:lstStyle/>
          <a:p>
            <a:pPr marL="285750" indent="-28575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Provisions for Passengers and Crew</a:t>
            </a:r>
          </a:p>
        </p:txBody>
      </p:sp>
      <p:pic>
        <p:nvPicPr>
          <p:cNvPr id="2" name="Picture 3" descr="A picture containing plane, transport, aircraft, airplane&#10;&#10;Description automatically generated">
            <a:extLst>
              <a:ext uri="{FF2B5EF4-FFF2-40B4-BE49-F238E27FC236}">
                <a16:creationId xmlns:a16="http://schemas.microsoft.com/office/drawing/2014/main" id="{C7ECA124-749F-4D39-BF6F-0C88A2E30410}"/>
              </a:ext>
            </a:extLst>
          </p:cNvPr>
          <p:cNvPicPr>
            <a:picLocks noChangeAspect="1"/>
          </p:cNvPicPr>
          <p:nvPr/>
        </p:nvPicPr>
        <p:blipFill>
          <a:blip r:embed="rId3"/>
          <a:stretch>
            <a:fillRect/>
          </a:stretch>
        </p:blipFill>
        <p:spPr>
          <a:xfrm>
            <a:off x="4956997" y="3198632"/>
            <a:ext cx="2743200" cy="1101969"/>
          </a:xfrm>
          <a:prstGeom prst="rect">
            <a:avLst/>
          </a:prstGeom>
        </p:spPr>
      </p:pic>
      <p:pic>
        <p:nvPicPr>
          <p:cNvPr id="4" name="Picture 4" descr="A picture containing luggage, person, airport, floor&#10;&#10;Description automatically generated">
            <a:extLst>
              <a:ext uri="{FF2B5EF4-FFF2-40B4-BE49-F238E27FC236}">
                <a16:creationId xmlns:a16="http://schemas.microsoft.com/office/drawing/2014/main" id="{94601F9E-681B-42DC-8491-3474D434A61B}"/>
              </a:ext>
            </a:extLst>
          </p:cNvPr>
          <p:cNvPicPr>
            <a:picLocks noChangeAspect="1"/>
          </p:cNvPicPr>
          <p:nvPr/>
        </p:nvPicPr>
        <p:blipFill>
          <a:blip r:embed="rId4"/>
          <a:stretch>
            <a:fillRect/>
          </a:stretch>
        </p:blipFill>
        <p:spPr>
          <a:xfrm>
            <a:off x="1391695" y="3085190"/>
            <a:ext cx="2743200" cy="1543050"/>
          </a:xfrm>
          <a:prstGeom prst="rect">
            <a:avLst/>
          </a:prstGeom>
        </p:spPr>
      </p:pic>
    </p:spTree>
    <p:extLst>
      <p:ext uri="{BB962C8B-B14F-4D97-AF65-F5344CB8AC3E}">
        <p14:creationId xmlns:p14="http://schemas.microsoft.com/office/powerpoint/2010/main" val="40831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460" y="1722388"/>
            <a:ext cx="8208912" cy="648072"/>
          </a:xfrm>
        </p:spPr>
        <p:txBody>
          <a:bodyPr>
            <a:normAutofit/>
          </a:bodyPr>
          <a:lstStyle/>
          <a:p>
            <a:pPr algn="ctr"/>
            <a:r>
              <a:rPr lang="en-US" sz="2400" dirty="0">
                <a:solidFill>
                  <a:schemeClr val="tx2"/>
                </a:solidFill>
              </a:rPr>
              <a:t>Universal Postal Union Regulations </a:t>
            </a:r>
          </a:p>
        </p:txBody>
      </p:sp>
      <p:sp>
        <p:nvSpPr>
          <p:cNvPr id="6" name="TextBox 5"/>
          <p:cNvSpPr txBox="1"/>
          <p:nvPr/>
        </p:nvSpPr>
        <p:spPr>
          <a:xfrm>
            <a:off x="624047" y="4581128"/>
            <a:ext cx="8064896" cy="2492990"/>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The regulations regarding dangerous goods which are restricted in international mail are contained in the </a:t>
            </a:r>
            <a:r>
              <a:rPr lang="en-US" sz="2000" i="1" dirty="0">
                <a:solidFill>
                  <a:schemeClr val="tx2"/>
                </a:solidFill>
                <a:latin typeface="Verdana" panose="020B0604030504040204" pitchFamily="34" charset="0"/>
                <a:ea typeface="Verdana" panose="020B0604030504040204" pitchFamily="34" charset="0"/>
                <a:cs typeface="Verdana" panose="020B0604030504040204" pitchFamily="34" charset="0"/>
              </a:rPr>
              <a:t>Letter Post</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and </a:t>
            </a:r>
            <a:r>
              <a:rPr lang="en-US" sz="2000" i="1" dirty="0">
                <a:solidFill>
                  <a:schemeClr val="tx2"/>
                </a:solidFill>
                <a:latin typeface="Verdana" panose="020B0604030504040204" pitchFamily="34" charset="0"/>
                <a:ea typeface="Verdana" panose="020B0604030504040204" pitchFamily="34" charset="0"/>
                <a:cs typeface="Verdana" panose="020B0604030504040204" pitchFamily="34" charset="0"/>
              </a:rPr>
              <a:t>Parcel Post Manuals</a:t>
            </a: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 </a:t>
            </a:r>
          </a:p>
          <a:p>
            <a:pPr marL="342900" indent="-342900">
              <a:buFont typeface="Arial" panose="020B0604020202020204" pitchFamily="34" charset="0"/>
              <a:buChar char="•"/>
            </a:pPr>
            <a:endPar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en-US" sz="2000" dirty="0">
                <a:solidFill>
                  <a:schemeClr val="tx2"/>
                </a:solidFill>
                <a:latin typeface="Verdana" panose="020B0604030504040204" pitchFamily="34" charset="0"/>
                <a:ea typeface="Verdana" panose="020B0604030504040204" pitchFamily="34" charset="0"/>
                <a:cs typeface="Verdana" panose="020B0604030504040204" pitchFamily="34" charset="0"/>
              </a:rPr>
              <a:t>Specifically, articles RC 119 and RL 131 list the dangerous goods admitted.</a:t>
            </a:r>
          </a:p>
          <a:p>
            <a:endParaRPr lang="en-US" dirty="0">
              <a:solidFill>
                <a:prstClr val="black"/>
              </a:solidFill>
            </a:endParaRPr>
          </a:p>
          <a:p>
            <a:endParaRPr lang="en-US" dirty="0">
              <a:solidFill>
                <a:prstClr val="black"/>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15816" y="2370460"/>
            <a:ext cx="3481358" cy="1958264"/>
          </a:xfrm>
        </p:spPr>
      </p:pic>
    </p:spTree>
    <p:extLst>
      <p:ext uri="{BB962C8B-B14F-4D97-AF65-F5344CB8AC3E}">
        <p14:creationId xmlns:p14="http://schemas.microsoft.com/office/powerpoint/2010/main" val="401015823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916832"/>
            <a:ext cx="7848872" cy="2585323"/>
          </a:xfrm>
          <a:prstGeom prst="rect">
            <a:avLst/>
          </a:prstGeom>
          <a:noFill/>
        </p:spPr>
        <p:txBody>
          <a:bodyPr wrap="square" rtlCol="0">
            <a:spAutoFit/>
          </a:bodyPr>
          <a:lstStyle/>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Regulations permit passengers and crew to carry very few dangerous goods.</a:t>
            </a:r>
          </a:p>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Everyday items that are required for practical reasons and are considered dangerous goods are only allowed in controlled quantities.</a:t>
            </a:r>
          </a:p>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Individual airline operators may have separate requirements and an approval process.</a:t>
            </a:r>
          </a:p>
          <a:p>
            <a:pPr marL="342900" indent="-342900">
              <a:buFont typeface="Arial" panose="020B0604020202020204" pitchFamily="34" charset="0"/>
              <a:buChar char="•"/>
            </a:pPr>
            <a:r>
              <a:rPr lang="en-US" dirty="0">
                <a:solidFill>
                  <a:schemeClr val="tx2"/>
                </a:solidFill>
                <a:latin typeface="Verdana" panose="020B0604030504040204" pitchFamily="34" charset="0"/>
                <a:ea typeface="Verdana" panose="020B0604030504040204" pitchFamily="34" charset="0"/>
                <a:cs typeface="Verdana" panose="020B0604030504040204" pitchFamily="34" charset="0"/>
              </a:rPr>
              <a:t>Passengers should contact their airline for a list of items that may be carried.</a:t>
            </a:r>
          </a:p>
        </p:txBody>
      </p:sp>
    </p:spTree>
    <p:extLst>
      <p:ext uri="{BB962C8B-B14F-4D97-AF65-F5344CB8AC3E}">
        <p14:creationId xmlns:p14="http://schemas.microsoft.com/office/powerpoint/2010/main" val="20386797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916832"/>
            <a:ext cx="6552728" cy="461665"/>
          </a:xfrm>
          <a:prstGeom prst="rect">
            <a:avLst/>
          </a:prstGeom>
          <a:noFill/>
        </p:spPr>
        <p:txBody>
          <a:bodyPr wrap="square" rtlCol="0">
            <a:spAutoFit/>
          </a:bodyPr>
          <a:lstStyle/>
          <a:p>
            <a:pPr marL="342900" indent="-342900">
              <a:buFont typeface="Wingdings" panose="05000000000000000000" pitchFamily="2" charset="2"/>
              <a:buChar char="q"/>
            </a:pPr>
            <a:r>
              <a:rPr lang="en-US" sz="2400" b="1" dirty="0">
                <a:solidFill>
                  <a:schemeClr val="tx2"/>
                </a:solidFill>
                <a:latin typeface="Verdana" panose="020B0604030504040204" pitchFamily="34" charset="0"/>
                <a:ea typeface="Verdana" panose="020B0604030504040204" pitchFamily="34" charset="0"/>
                <a:cs typeface="Verdana" panose="020B0604030504040204" pitchFamily="34" charset="0"/>
              </a:rPr>
              <a:t> Emergency Procedures</a:t>
            </a:r>
          </a:p>
        </p:txBody>
      </p:sp>
    </p:spTree>
    <p:extLst>
      <p:ext uri="{BB962C8B-B14F-4D97-AF65-F5344CB8AC3E}">
        <p14:creationId xmlns:p14="http://schemas.microsoft.com/office/powerpoint/2010/main" val="5333407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584" y="2060848"/>
            <a:ext cx="7704856" cy="1969770"/>
          </a:xfrm>
          <a:prstGeom prst="rect">
            <a:avLst/>
          </a:prstGeom>
          <a:noFill/>
        </p:spPr>
        <p:txBody>
          <a:bodyPr wrap="square" rtlCol="0">
            <a:spAutoFit/>
          </a:bodyPr>
          <a:lstStyle/>
          <a:p>
            <a:r>
              <a:rPr lang="en-US"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Response to Dangerous Goods Incidents</a:t>
            </a:r>
          </a:p>
          <a:p>
            <a:endParaRPr lang="en-US" dirty="0"/>
          </a:p>
          <a:p>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If you discover a parcel that is stained, leaking, has an unusual odor, or presents any other suspicious characteristic, follow the appropriate response procedures for your facility.</a:t>
            </a:r>
          </a:p>
        </p:txBody>
      </p:sp>
      <p:sp>
        <p:nvSpPr>
          <p:cNvPr id="4" name="5-Point Star 3"/>
          <p:cNvSpPr/>
          <p:nvPr/>
        </p:nvSpPr>
        <p:spPr>
          <a:xfrm>
            <a:off x="971600" y="2780928"/>
            <a:ext cx="216024" cy="216024"/>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16964" t="9988" r="8815" b="34152"/>
          <a:stretch/>
        </p:blipFill>
        <p:spPr bwMode="auto">
          <a:xfrm>
            <a:off x="2267744" y="4437112"/>
            <a:ext cx="2009945"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11"/>
          <p:cNvPicPr>
            <a:picLocks noChangeAspect="1"/>
          </p:cNvPicPr>
          <p:nvPr/>
        </p:nvPicPr>
        <p:blipFill rotWithShape="1">
          <a:blip r:embed="rId4" cstate="print">
            <a:extLst>
              <a:ext uri="{28A0092B-C50C-407E-A947-70E740481C1C}">
                <a14:useLocalDpi xmlns:a14="http://schemas.microsoft.com/office/drawing/2010/main" val="0"/>
              </a:ext>
            </a:extLst>
          </a:blip>
          <a:srcRect t="5390" r="11545" b="11879"/>
          <a:stretch/>
        </p:blipFill>
        <p:spPr bwMode="auto">
          <a:xfrm>
            <a:off x="4932040" y="4437112"/>
            <a:ext cx="1800200" cy="201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1794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1772816"/>
            <a:ext cx="7272808" cy="3477875"/>
          </a:xfrm>
          <a:prstGeom prst="rect">
            <a:avLst/>
          </a:prstGeom>
          <a:noFill/>
        </p:spPr>
        <p:txBody>
          <a:bodyPr wrap="square" rtlCol="0">
            <a:spAutoFit/>
          </a:bodyPr>
          <a:lstStyle/>
          <a:p>
            <a:r>
              <a:rPr lang="en-US" sz="2400" b="1" u="sng"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General Response Protocols</a:t>
            </a:r>
          </a:p>
          <a:p>
            <a:endParaRPr lang="en-US" dirty="0"/>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Isolate the package and restrict access to it</a:t>
            </a:r>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Contact a supervisor</a:t>
            </a:r>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Seek emergency assistance if necessary</a:t>
            </a:r>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In order to clear the item, additional screening may be needed</a:t>
            </a:r>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The originating post may be able to assist with clearing the item</a:t>
            </a:r>
          </a:p>
          <a:p>
            <a:pPr marL="342900" indent="-342900">
              <a:buFont typeface="Wingdings" panose="05000000000000000000" pitchFamily="2" charset="2"/>
              <a:buChar char="ü"/>
            </a:pPr>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Do not dispatch items that have not been cleared</a:t>
            </a:r>
          </a:p>
          <a:p>
            <a:endParaRPr lang="en-US" dirty="0"/>
          </a:p>
        </p:txBody>
      </p:sp>
    </p:spTree>
    <p:extLst>
      <p:ext uri="{BB962C8B-B14F-4D97-AF65-F5344CB8AC3E}">
        <p14:creationId xmlns:p14="http://schemas.microsoft.com/office/powerpoint/2010/main" val="42444051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772816"/>
            <a:ext cx="7992888" cy="4462760"/>
          </a:xfrm>
          <a:prstGeom prst="rect">
            <a:avLst/>
          </a:prstGeom>
          <a:noFill/>
        </p:spPr>
        <p:txBody>
          <a:bodyPr wrap="square" rtlCol="0">
            <a:spAutoFit/>
          </a:bodyPr>
          <a:lstStyle/>
          <a:p>
            <a:r>
              <a:rPr lang="en-US"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Reporting the Incident</a:t>
            </a:r>
          </a:p>
          <a:p>
            <a:endParaRPr lang="en-US" dirty="0"/>
          </a:p>
          <a:p>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Proper reporting procedures should be followed when incidents involving dangerous goods cannot be cleared through screening. Report the incident to:</a:t>
            </a:r>
          </a:p>
          <a:p>
            <a:endPar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en-US" dirty="0"/>
              <a:t>	</a:t>
            </a:r>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The local Civil Aviation Authority should be informed</a:t>
            </a:r>
          </a:p>
          <a:p>
            <a:pPr marL="742950" lvl="1" indent="-285750">
              <a:buFont typeface="Arial" panose="020B0604020202020204" pitchFamily="34" charset="0"/>
              <a:buChar char="•"/>
            </a:pPr>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The host government authorities, police, fire and/or bomb   </a:t>
            </a:r>
          </a:p>
          <a:p>
            <a:pPr lvl="1"/>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squad should be contacted immediately (according to local </a:t>
            </a:r>
          </a:p>
          <a:p>
            <a:pPr lvl="1"/>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requirements)</a:t>
            </a:r>
          </a:p>
          <a:p>
            <a:pPr marL="742950" lvl="1" indent="-285750">
              <a:buFont typeface="Arial" panose="020B0604020202020204" pitchFamily="34" charset="0"/>
              <a:buChar char="•"/>
            </a:pPr>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If the item was in transit or at the destination, the     </a:t>
            </a:r>
          </a:p>
          <a:p>
            <a:pPr lvl="1"/>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originating Post should 	be notified</a:t>
            </a:r>
          </a:p>
          <a:p>
            <a:pPr marL="742950" lvl="1" indent="-285750">
              <a:buFont typeface="Arial" panose="020B0604020202020204" pitchFamily="34" charset="0"/>
              <a:buChar char="•"/>
            </a:pPr>
            <a:r>
              <a:rPr lang="en-US"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Report the incident to the UPU</a:t>
            </a:r>
          </a:p>
          <a:p>
            <a:endParaRPr lang="en-US" dirty="0"/>
          </a:p>
          <a:p>
            <a:endParaRPr lang="en-US" dirty="0"/>
          </a:p>
        </p:txBody>
      </p:sp>
    </p:spTree>
    <p:extLst>
      <p:ext uri="{BB962C8B-B14F-4D97-AF65-F5344CB8AC3E}">
        <p14:creationId xmlns:p14="http://schemas.microsoft.com/office/powerpoint/2010/main" val="36031946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3154" y="1844824"/>
            <a:ext cx="7992888" cy="482453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#18</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Which of the following are general procedures for responding to spills, suspected dangerous goods or suspicious items?</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Isolate the package </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Restrict access to the package</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Contact a supervisor</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If needed, seek emergency help</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All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16110358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9598" y="476672"/>
            <a:ext cx="4208884" cy="648072"/>
          </a:xfrm>
        </p:spPr>
        <p:txBody>
          <a:bodyPr>
            <a:normAutofit/>
          </a:bodyPr>
          <a:lstStyle/>
          <a:p>
            <a:pPr algn="l"/>
            <a:r>
              <a:rPr lang="en-US" sz="2400" dirty="0"/>
              <a:t>Knowledge Check</a:t>
            </a:r>
          </a:p>
        </p:txBody>
      </p:sp>
      <p:sp>
        <p:nvSpPr>
          <p:cNvPr id="3" name="Text Placeholder 1"/>
          <p:cNvSpPr txBox="1">
            <a:spLocks/>
          </p:cNvSpPr>
          <p:nvPr/>
        </p:nvSpPr>
        <p:spPr>
          <a:xfrm>
            <a:off x="613154" y="1844824"/>
            <a:ext cx="7992888" cy="4824536"/>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Question #19</a:t>
            </a:r>
          </a:p>
          <a:p>
            <a:pPr algn="ctr">
              <a:defRPr/>
            </a:pPr>
            <a:endPar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pPr marL="536575" indent="-536575">
              <a:tabLst>
                <a:tab pos="536575" algn="l"/>
              </a:tabLst>
              <a:defRPr/>
            </a:pPr>
            <a:r>
              <a:rPr lang="en-GB" sz="2400" b="1" dirty="0">
                <a:solidFill>
                  <a:schemeClr val="tx2"/>
                </a:solidFill>
                <a:latin typeface="Verdana" panose="020B0604030504040204" pitchFamily="34" charset="0"/>
                <a:ea typeface="Verdana" panose="020B0604030504040204" pitchFamily="34" charset="0"/>
                <a:cs typeface="Verdana" panose="020B0604030504040204" pitchFamily="34" charset="0"/>
              </a:rPr>
              <a:t>	</a:t>
            </a: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When there is an incident involving dangerous goods, to whom should it be reported?</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Local Civil Aviation Authority</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Universal Postal Union</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Local governmental authorities</a:t>
            </a:r>
          </a:p>
          <a:p>
            <a:pPr marL="1450975" lvl="1" indent="-457200">
              <a:spcBef>
                <a:spcPts val="1200"/>
              </a:spcBef>
              <a:buFont typeface="+mj-lt"/>
              <a:buAutoNum type="alphaUcPeriod"/>
              <a:tabLst>
                <a:tab pos="536575" algn="l"/>
                <a:tab pos="1074738" algn="l"/>
              </a:tabLst>
              <a:defRPr/>
            </a:pPr>
            <a:r>
              <a:rPr lang="en-GB" sz="2000" b="1" dirty="0">
                <a:solidFill>
                  <a:schemeClr val="tx2"/>
                </a:solidFill>
                <a:latin typeface="Verdana" panose="020B0604030504040204" pitchFamily="34" charset="0"/>
                <a:ea typeface="Verdana" panose="020B0604030504040204" pitchFamily="34" charset="0"/>
                <a:cs typeface="Verdana" panose="020B0604030504040204" pitchFamily="34" charset="0"/>
              </a:rPr>
              <a:t>All of the above		</a:t>
            </a:r>
            <a:endParaRPr lang="en-US" b="1" dirty="0">
              <a:latin typeface="Arial" charset="0"/>
              <a:cs typeface="Arial" charset="0"/>
            </a:endParaRPr>
          </a:p>
          <a:p>
            <a:pPr algn="ctr">
              <a:defRPr/>
            </a:pPr>
            <a:endParaRPr lang="en-US" b="1" dirty="0">
              <a:latin typeface="Arial" charset="0"/>
              <a:cs typeface="Arial" charset="0"/>
            </a:endParaRPr>
          </a:p>
        </p:txBody>
      </p:sp>
    </p:spTree>
    <p:extLst>
      <p:ext uri="{BB962C8B-B14F-4D97-AF65-F5344CB8AC3E}">
        <p14:creationId xmlns:p14="http://schemas.microsoft.com/office/powerpoint/2010/main" val="34294601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1883884"/>
            <a:ext cx="8208912" cy="1938992"/>
          </a:xfrm>
          <a:prstGeom prst="rect">
            <a:avLst/>
          </a:prstGeom>
          <a:noFill/>
        </p:spPr>
        <p:txBody>
          <a:bodyPr wrap="square" rtlCol="0">
            <a:spAutoFit/>
          </a:bodyPr>
          <a:lstStyle/>
          <a:p>
            <a:r>
              <a:rPr lang="en-US" sz="20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The Danger of Dangerous Goods</a:t>
            </a:r>
          </a:p>
          <a:p>
            <a:endParaRPr lang="en-US" sz="20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a:p>
            <a:r>
              <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Prohibited or improperly prepared dangerous goods in the Post can lead to major incidents or worst case scenario, a serious transportation accident.</a:t>
            </a:r>
          </a:p>
          <a:p>
            <a:endParaRPr lang="en-US" sz="20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rotWithShape="1">
          <a:blip r:embed="rId3"/>
          <a:srcRect r="29678"/>
          <a:stretch/>
        </p:blipFill>
        <p:spPr>
          <a:xfrm>
            <a:off x="5508104" y="1628800"/>
            <a:ext cx="974339" cy="864096"/>
          </a:xfrm>
          <a:prstGeom prst="rect">
            <a:avLst/>
          </a:prstGeom>
        </p:spPr>
      </p:pic>
    </p:spTree>
    <p:extLst>
      <p:ext uri="{BB962C8B-B14F-4D97-AF65-F5344CB8AC3E}">
        <p14:creationId xmlns:p14="http://schemas.microsoft.com/office/powerpoint/2010/main" val="8605193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0" y="544036"/>
            <a:ext cx="4208884" cy="648072"/>
          </a:xfrm>
        </p:spPr>
        <p:txBody>
          <a:bodyPr>
            <a:normAutofit/>
          </a:bodyPr>
          <a:lstStyle/>
          <a:p>
            <a:r>
              <a:rPr lang="en-US" sz="2400" dirty="0"/>
              <a:t>Lithium Battery Fires </a:t>
            </a:r>
          </a:p>
        </p:txBody>
      </p:sp>
      <p:pic>
        <p:nvPicPr>
          <p:cNvPr id="3" name="Picture 2" descr="burned cordless drill"/>
          <p:cNvPicPr>
            <a:picLocks noChangeAspect="1" noChangeArrowheads="1"/>
          </p:cNvPicPr>
          <p:nvPr>
            <p:custDataLst>
              <p:tags r:id="rId1"/>
            </p:custDataLst>
          </p:nvPr>
        </p:nvPicPr>
        <p:blipFill>
          <a:blip r:embed="rId5"/>
          <a:srcRect l="7500" b="13333"/>
          <a:stretch>
            <a:fillRect/>
          </a:stretch>
        </p:blipFill>
        <p:spPr bwMode="auto">
          <a:xfrm>
            <a:off x="328166" y="1922629"/>
            <a:ext cx="4011613" cy="2819400"/>
          </a:xfrm>
          <a:prstGeom prst="rect">
            <a:avLst/>
          </a:prstGeom>
          <a:ln>
            <a:noFill/>
          </a:ln>
          <a:effectLst>
            <a:outerShdw blurRad="292100" dist="139700" dir="2700000" algn="tl" rotWithShape="0">
              <a:srgbClr val="333333">
                <a:alpha val="65000"/>
              </a:srgbClr>
            </a:outerShdw>
          </a:effectLst>
        </p:spPr>
      </p:pic>
      <p:pic>
        <p:nvPicPr>
          <p:cNvPr id="5" name="Content Placeholder 3"/>
          <p:cNvPicPr>
            <a:picLocks noChangeAspect="1"/>
          </p:cNvPicPr>
          <p:nvPr/>
        </p:nvPicPr>
        <p:blipFill rotWithShape="1">
          <a:blip r:embed="rId6"/>
          <a:srcRect l="2189" t="15680" r="3659"/>
          <a:stretch/>
        </p:blipFill>
        <p:spPr>
          <a:xfrm>
            <a:off x="5076056" y="1922629"/>
            <a:ext cx="3652614" cy="2819400"/>
          </a:xfrm>
          <a:prstGeom prst="rect">
            <a:avLst/>
          </a:prstGeom>
        </p:spPr>
      </p:pic>
      <p:pic>
        <p:nvPicPr>
          <p:cNvPr id="4" name="Picture 4" descr="burned package"/>
          <p:cNvPicPr>
            <a:picLocks noChangeAspect="1"/>
          </p:cNvPicPr>
          <p:nvPr>
            <p:custDataLst>
              <p:tags r:id="rId2"/>
            </p:custDataLst>
          </p:nvPr>
        </p:nvPicPr>
        <p:blipFill rotWithShape="1">
          <a:blip r:embed="rId7"/>
          <a:srcRect t="7875"/>
          <a:stretch/>
        </p:blipFill>
        <p:spPr bwMode="auto">
          <a:xfrm>
            <a:off x="2647664" y="4221088"/>
            <a:ext cx="4116388" cy="2527176"/>
          </a:xfrm>
          <a:prstGeom prst="rect">
            <a:avLst/>
          </a:prstGeom>
          <a:noFill/>
          <a:ln w="9525">
            <a:noFill/>
            <a:miter lim="800000"/>
            <a:headEnd/>
            <a:tailEnd/>
          </a:ln>
        </p:spPr>
      </p:pic>
    </p:spTree>
    <p:extLst>
      <p:ext uri="{BB962C8B-B14F-4D97-AF65-F5344CB8AC3E}">
        <p14:creationId xmlns:p14="http://schemas.microsoft.com/office/powerpoint/2010/main" val="7764486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p:cNvSpPr txBox="1">
            <a:spLocks/>
          </p:cNvSpPr>
          <p:nvPr/>
        </p:nvSpPr>
        <p:spPr>
          <a:xfrm>
            <a:off x="467544" y="1844824"/>
            <a:ext cx="8424936" cy="843319"/>
          </a:xfrm>
          <a:prstGeom prst="rect">
            <a:avLst/>
          </a:prstGeom>
        </p:spPr>
        <p:txBody>
          <a:bodyPr vert="horz" lIns="0" tIns="0" rIns="0" bIns="0" rtlCol="0">
            <a:normAutofit/>
          </a:bodyPr>
          <a:lstStyle>
            <a:lvl1pPr marL="0" indent="0" algn="l" defTabSz="914400" rtl="0" eaLnBrk="1" latinLnBrk="0" hangingPunct="1">
              <a:spcBef>
                <a:spcPts val="0"/>
              </a:spcBef>
              <a:buFont typeface="Arial" pitchFamily="34" charset="0"/>
              <a:buNone/>
              <a:defRPr lang="de-CH" sz="1600" kern="1200" dirty="0" smtClean="0">
                <a:solidFill>
                  <a:schemeClr val="tx1"/>
                </a:solidFill>
                <a:latin typeface="Verdana" pitchFamily="34" charset="0"/>
                <a:ea typeface="Verdana" pitchFamily="34" charset="0"/>
                <a:cs typeface="Verdana" pitchFamily="34" charset="0"/>
              </a:defRPr>
            </a:lvl1pPr>
            <a:lvl2pPr marL="358775" indent="-358775"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2pPr>
            <a:lvl3pPr marL="715963" indent="-357188"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3pPr>
            <a:lvl4pPr marL="1074738" indent="-358775"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400" b="1" dirty="0">
                <a:solidFill>
                  <a:schemeClr val="accent1">
                    <a:lumMod val="75000"/>
                  </a:schemeClr>
                </a:solidFill>
              </a:rPr>
              <a:t>International Mailing of Dangerous Goods by Air</a:t>
            </a:r>
          </a:p>
        </p:txBody>
      </p:sp>
      <p:pic>
        <p:nvPicPr>
          <p:cNvPr id="6" name="Picture 1"/>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bwMode="auto">
          <a:xfrm>
            <a:off x="2339752" y="2717390"/>
            <a:ext cx="3019403" cy="3038364"/>
          </a:xfrm>
          <a:prstGeom prst="rect">
            <a:avLst/>
          </a:prstGeom>
          <a:noFill/>
          <a:ln w="9525">
            <a:noFill/>
            <a:miter lim="800000"/>
            <a:headEnd/>
            <a:tailEnd/>
          </a:ln>
        </p:spPr>
      </p:pic>
      <p:pic>
        <p:nvPicPr>
          <p:cNvPr id="7" name="Picture 2" descr="plane"/>
          <p:cNvPicPr>
            <a:picLocks noChangeAspect="1" noChangeArrowheads="1"/>
          </p:cNvPicPr>
          <p:nvPr>
            <p:custDataLst>
              <p:tags r:id="rId2"/>
            </p:custDataLst>
          </p:nvPr>
        </p:nvPicPr>
        <p:blipFill>
          <a:blip r:embed="rId5"/>
          <a:srcRect/>
          <a:stretch>
            <a:fillRect/>
          </a:stretch>
        </p:blipFill>
        <p:spPr bwMode="auto">
          <a:xfrm>
            <a:off x="5362809" y="2852936"/>
            <a:ext cx="2139950" cy="862013"/>
          </a:xfrm>
          <a:prstGeom prst="rect">
            <a:avLst/>
          </a:prstGeom>
          <a:noFill/>
          <a:ln w="9525">
            <a:noFill/>
            <a:miter lim="800000"/>
            <a:headEnd/>
            <a:tailEnd/>
          </a:ln>
        </p:spPr>
      </p:pic>
      <p:sp>
        <p:nvSpPr>
          <p:cNvPr id="8" name="Text Placeholder 1"/>
          <p:cNvSpPr txBox="1">
            <a:spLocks/>
          </p:cNvSpPr>
          <p:nvPr/>
        </p:nvSpPr>
        <p:spPr>
          <a:xfrm>
            <a:off x="4139952" y="6145919"/>
            <a:ext cx="1630053" cy="630237"/>
          </a:xfrm>
          <a:prstGeom prst="rect">
            <a:avLst/>
          </a:prstGeom>
        </p:spPr>
        <p:txBody>
          <a:bodyPr/>
          <a:lstStyle>
            <a:lvl1pPr marL="0" indent="0" algn="l" defTabSz="914400" rtl="0" eaLnBrk="1" latinLnBrk="0" hangingPunct="1">
              <a:spcBef>
                <a:spcPts val="0"/>
              </a:spcBef>
              <a:buFont typeface="Arial" pitchFamily="34" charset="0"/>
              <a:buNone/>
              <a:tabLst/>
              <a:defRPr sz="1600" kern="1200">
                <a:solidFill>
                  <a:schemeClr val="tx1"/>
                </a:solidFill>
                <a:latin typeface="Verdana" pitchFamily="34" charset="0"/>
                <a:ea typeface="Verdana" pitchFamily="34" charset="0"/>
                <a:cs typeface="Verdana" pitchFamily="34" charset="0"/>
              </a:defRPr>
            </a:lvl1pPr>
            <a:lvl2pPr marL="360363" indent="-360363"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2pPr>
            <a:lvl3pPr marL="712788" indent="-358775"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3pPr>
            <a:lvl4pPr marL="1074738" indent="-360363" algn="l" defTabSz="914400" rtl="0" eaLnBrk="1" latinLnBrk="0" hangingPunct="1">
              <a:spcBef>
                <a:spcPts val="600"/>
              </a:spcBef>
              <a:buFont typeface="Arial" pitchFamily="34" charset="0"/>
              <a:buChar char="–"/>
              <a:defRPr sz="16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defRPr/>
            </a:pPr>
            <a:r>
              <a:rPr lang="en-US" sz="2000" b="1" dirty="0">
                <a:solidFill>
                  <a:schemeClr val="accent1">
                    <a:lumMod val="75000"/>
                  </a:schemeClr>
                </a:solidFill>
              </a:rPr>
              <a:t>END</a:t>
            </a:r>
          </a:p>
        </p:txBody>
      </p:sp>
    </p:spTree>
    <p:extLst>
      <p:ext uri="{BB962C8B-B14F-4D97-AF65-F5344CB8AC3E}">
        <p14:creationId xmlns:p14="http://schemas.microsoft.com/office/powerpoint/2010/main" val="32739537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eaI1wvzA_files\slide0001_image001.jpg"/>
</p:tagLst>
</file>

<file path=ppt/tags/tag10.xml><?xml version="1.0" encoding="utf-8"?>
<p:tagLst xmlns:a="http://schemas.openxmlformats.org/drawingml/2006/main" xmlns:r="http://schemas.openxmlformats.org/officeDocument/2006/relationships" xmlns:p="http://schemas.openxmlformats.org/presentationml/2006/main">
  <p:tag name="ARTICULATE_SOURCE_IMAGE" val="C:\DOCUME~1\mkephart\LOCALS~1\Temp\articulate\presenter\imgtemp\levgKdCO_files\slide0001_image001.jpg"/>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tVbuwyhT_files\slide0001_image001.png"/>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3XxQbLTT_files\slide0001_image001.jpg"/>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5Mgmw1Dm_files\slide0001_image001.jpg"/>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mYF46vMC_files\slide0001_image001.jpg"/>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9hQ5pqgU_files\slide0001_image001.jpg"/>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AKcKZ9Da_files\slide0001_image001.jpg"/>
</p:tagLst>
</file>

<file path=ppt/tags/tag1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olCvpJ2C_files\slide0001_image001.jp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pUH323HD_files\slide0001_image001.jpg"/>
</p:tagLst>
</file>

<file path=ppt/tags/tag2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laCy1Abg_files\slide0001_image001.png"/>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JXzAHQD7_files\slide0001_image001.jpg"/>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7f5Y6xbz_files\slide0001_image001.jpg"/>
</p:tagLst>
</file>

<file path=ppt/tags/tag2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H9lddhWO_files\slide0001_image001.png"/>
</p:tagLst>
</file>

<file path=ppt/tags/tag2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PWiTRJ0s_files\slide0001_image001.jpg"/>
</p:tagLst>
</file>

<file path=ppt/tags/tag2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6OlyUseP_files\slide0001_image001.jpg"/>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trVHUE8S_files\slide0001_image001.pn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pcYEQABo_files\slide0001_image001.pn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MwpgGyhT_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GJSVcVOS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5RZZYANT_files\slide0001_image001.png"/>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eOLpVYvH_files\slide0001_image001.jpg"/>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GJSVcVOS_files\slide0001_image001.jpg"/>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2CbDbjfH_files\slide0001_image001.jpg"/>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jyasalon\AppData\Local\Temp\articulate\presenter\imgtemp\lCdYosO4_files\slide0001_image001.jpg"/>
</p:tagLst>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D7E3B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N PowerPoint presentation" id="{5D55DE9A-6F36-47E9-8AAA-A6BC2F2B1FAF}" vid="{4E25F095-83DE-4A97-A800-8B115CA0A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7bb9782-366e-401d-8715-b246f835db23">
      <UserInfo>
        <DisplayName>STEVANOVIC zoran</DisplayName>
        <AccountId>39</AccountId>
        <AccountType/>
      </UserInfo>
      <UserInfo>
        <DisplayName>LECCI francesco</DisplayName>
        <AccountId>43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6D89EEB549FC543A00C8ECB1CC95F61" ma:contentTypeVersion="6" ma:contentTypeDescription="Crée un document." ma:contentTypeScope="" ma:versionID="77643f8b4aa3fb7919b36aaf7771c3fc">
  <xsd:schema xmlns:xsd="http://www.w3.org/2001/XMLSchema" xmlns:xs="http://www.w3.org/2001/XMLSchema" xmlns:p="http://schemas.microsoft.com/office/2006/metadata/properties" xmlns:ns2="8f3d6008-5d2c-4785-b0a7-01676b5b18ad" xmlns:ns3="f7bb9782-366e-401d-8715-b246f835db23" targetNamespace="http://schemas.microsoft.com/office/2006/metadata/properties" ma:root="true" ma:fieldsID="bab5390fa364590e3da56bb634e343f9" ns2:_="" ns3:_="">
    <xsd:import namespace="8f3d6008-5d2c-4785-b0a7-01676b5b18ad"/>
    <xsd:import namespace="f7bb9782-366e-401d-8715-b246f835db2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3d6008-5d2c-4785-b0a7-01676b5b18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bb9782-366e-401d-8715-b246f835db23" elementFormDefault="qualified">
    <xsd:import namespace="http://schemas.microsoft.com/office/2006/documentManagement/types"/>
    <xsd:import namespace="http://schemas.microsoft.com/office/infopath/2007/PartnerControls"/>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E0FDC1-3A3D-46EA-8D7E-20A4B1552E8B}">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7d4a42ed-8691-4466-9a80-ec929723673c"/>
    <ds:schemaRef ds:uri="http://purl.org/dc/term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64033B81-0906-4EE6-A88D-E0D8D98155A7}"/>
</file>

<file path=customXml/itemProps3.xml><?xml version="1.0" encoding="utf-8"?>
<ds:datastoreItem xmlns:ds="http://schemas.openxmlformats.org/officeDocument/2006/customXml" ds:itemID="{BBCD075F-F403-408D-BBA1-4D766A6FF2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 PowerPoint presentation</Template>
  <TotalTime>4146</TotalTime>
  <Words>9430</Words>
  <Application>Microsoft Office PowerPoint</Application>
  <PresentationFormat>On-screen Show (4:3)</PresentationFormat>
  <Paragraphs>988</Paragraphs>
  <Slides>99</Slides>
  <Notes>95</Notes>
  <HiddenSlides>0</HiddenSlides>
  <MMClips>2</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99</vt:i4>
      </vt:variant>
    </vt:vector>
  </HeadingPairs>
  <TitlesOfParts>
    <vt:vector size="111" baseType="lpstr">
      <vt:lpstr>ＭＳ Ｐゴシック</vt:lpstr>
      <vt:lpstr>Arial</vt:lpstr>
      <vt:lpstr>Arial </vt:lpstr>
      <vt:lpstr>Articulate</vt:lpstr>
      <vt:lpstr>Baskerville Old Face</vt:lpstr>
      <vt:lpstr>Calibri</vt:lpstr>
      <vt:lpstr>Candara</vt:lpstr>
      <vt:lpstr>Times New Roman</vt:lpstr>
      <vt:lpstr>Verdana</vt:lpstr>
      <vt:lpstr>Wingdings</vt:lpstr>
      <vt:lpstr>Thème Office</vt:lpstr>
      <vt:lpstr>CorelDRAW!</vt:lpstr>
      <vt:lpstr>International Mailing of Dangerous Goods by Air</vt:lpstr>
      <vt:lpstr>PowerPoint Presentation</vt:lpstr>
      <vt:lpstr>PowerPoint Presentation</vt:lpstr>
      <vt:lpstr>PowerPoint Presentation</vt:lpstr>
      <vt:lpstr>PowerPoint Presentation</vt:lpstr>
      <vt:lpstr>PowerPoint Presentation</vt:lpstr>
      <vt:lpstr>PowerPoint Presentation</vt:lpstr>
      <vt:lpstr>Dangerous Goods Regulations</vt:lpstr>
      <vt:lpstr>Universal Postal Union Regulations </vt:lpstr>
      <vt:lpstr>PowerPoint Presentation</vt:lpstr>
      <vt:lpstr>PowerPoint Presentation</vt:lpstr>
      <vt:lpstr>PowerPoint Presentation</vt:lpstr>
      <vt:lpstr>Knowledge Check</vt:lpstr>
      <vt:lpstr>Knowledge Check</vt:lpstr>
      <vt:lpstr>PowerPoint Presentation</vt:lpstr>
      <vt:lpstr>PowerPoint Presentation</vt:lpstr>
      <vt:lpstr>UN Numbers</vt:lpstr>
      <vt:lpstr>The 9 Classes of Dangerous Goods</vt:lpstr>
      <vt:lpstr>Hazard Class 1 - Explosives</vt:lpstr>
      <vt:lpstr>Hazard Class 2 - Gases</vt:lpstr>
      <vt:lpstr>Hazard Class 3 – Flammable &amp;  Combustible Liquids</vt:lpstr>
      <vt:lpstr>Hazard Class 4 – Flammable Solids</vt:lpstr>
      <vt:lpstr>Hazard Class 5 – Oxidizing Substances &amp; Organic Peroxide</vt:lpstr>
      <vt:lpstr>Division 6.1 – Toxic/Poisonous Material</vt:lpstr>
      <vt:lpstr>HAZARD CLASS 6</vt:lpstr>
      <vt:lpstr>Hazard Class 7 – Radioactive Material</vt:lpstr>
      <vt:lpstr>Hazard Class 8 – Corrosive Substances</vt:lpstr>
      <vt:lpstr>Hazard Class 9 – Miscellaneous Dangerous Substances and Articles, including Environmentally Hazardous Substances</vt:lpstr>
      <vt:lpstr>Knowledge Check</vt:lpstr>
      <vt:lpstr>Knowledge Check</vt:lpstr>
      <vt:lpstr>Knowledge Check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Lithium Cell vs Battery</vt:lpstr>
      <vt:lpstr>PowerPoint Presentation</vt:lpstr>
      <vt:lpstr>PowerPoint Presentation</vt:lpstr>
      <vt:lpstr>Knowledge Check</vt:lpstr>
      <vt:lpstr>Knowledge Check</vt:lpstr>
      <vt:lpstr>PowerPoint Presentation</vt:lpstr>
      <vt:lpstr>Safety Data Sheet (SDS)</vt:lpstr>
      <vt:lpstr>PowerPoint Presentation</vt:lpstr>
      <vt:lpstr>PowerPoint Presentation</vt:lpstr>
      <vt:lpstr>Hazard Labels</vt:lpstr>
      <vt:lpstr>Handling Labels</vt:lpstr>
      <vt:lpstr>UN Specification Packaging</vt:lpstr>
      <vt:lpstr>PowerPoint Presentation</vt:lpstr>
      <vt:lpstr>PowerPoint Presentation</vt:lpstr>
      <vt:lpstr>Category B – Infectious Substance (UN 3373) Proper Packing </vt:lpstr>
      <vt:lpstr>PowerPoint Presentation</vt:lpstr>
      <vt:lpstr>PowerPoint Presentation</vt:lpstr>
      <vt:lpstr>PowerPoint Presentation</vt:lpstr>
      <vt:lpstr>PowerPoint Presentation</vt:lpstr>
      <vt:lpstr>PowerPoint Presentation</vt:lpstr>
      <vt:lpstr>Knowledge Check</vt:lpstr>
      <vt:lpstr>Knowledge Check</vt:lpstr>
      <vt:lpstr>Knowledge Check</vt:lpstr>
      <vt:lpstr>Knowledge Check</vt:lpstr>
      <vt:lpstr>PowerPoint Presentation</vt:lpstr>
      <vt:lpstr>PowerPoint Presentation</vt:lpstr>
      <vt:lpstr>PowerPoint Presentation</vt:lpstr>
      <vt:lpstr>PowerPoint Presentation</vt:lpstr>
      <vt:lpstr>Shippers Declaration </vt:lpstr>
      <vt:lpstr>Knowledge Check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Knowledge Check</vt:lpstr>
      <vt:lpstr>Knowledge Check</vt:lpstr>
      <vt:lpstr>PowerPoint Presentation</vt:lpstr>
      <vt:lpstr>PowerPoint Presentation</vt:lpstr>
      <vt:lpstr>Knowledge Check</vt:lpstr>
      <vt:lpstr>PowerPoint Presentation</vt:lpstr>
      <vt:lpstr>PowerPoint Presentation</vt:lpstr>
      <vt:lpstr>PowerPoint Presentation</vt:lpstr>
      <vt:lpstr>PowerPoint Presentation</vt:lpstr>
      <vt:lpstr>Knowledge Check</vt:lpstr>
      <vt:lpstr>Knowledge Check</vt:lpstr>
      <vt:lpstr>PowerPoint Presentation</vt:lpstr>
      <vt:lpstr>PowerPoint Presentation</vt:lpstr>
      <vt:lpstr>PowerPoint Presentation</vt:lpstr>
      <vt:lpstr>PowerPoint Presentation</vt:lpstr>
      <vt:lpstr>PowerPoint Presentation</vt:lpstr>
      <vt:lpstr>PowerPoint Presentation</vt:lpstr>
      <vt:lpstr>Knowledge Check</vt:lpstr>
      <vt:lpstr>Knowledge Check</vt:lpstr>
      <vt:lpstr>PowerPoint Presentation</vt:lpstr>
      <vt:lpstr>Lithium Battery Fires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 (verdana font size 30-40)</dc:title>
  <dc:creator>LECCI francesco</dc:creator>
  <cp:lastModifiedBy>WILKES dawn</cp:lastModifiedBy>
  <cp:revision>725</cp:revision>
  <cp:lastPrinted>2019-02-01T10:26:55Z</cp:lastPrinted>
  <dcterms:created xsi:type="dcterms:W3CDTF">2021-02-17T12:43:39Z</dcterms:created>
  <dcterms:modified xsi:type="dcterms:W3CDTF">2022-02-09T11:31:12Z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0x01010096D89EEB549FC543A00C8ECB1CC95F61</vt:lpwstr>
  </property>
</Properties>
</file>