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62" r:id="rId3"/>
    <p:sldId id="266" r:id="rId4"/>
    <p:sldId id="264" r:id="rId5"/>
    <p:sldId id="263" r:id="rId6"/>
    <p:sldId id="277" r:id="rId7"/>
    <p:sldId id="267" r:id="rId8"/>
    <p:sldId id="269" r:id="rId9"/>
    <p:sldId id="271" r:id="rId10"/>
    <p:sldId id="258" r:id="rId11"/>
    <p:sldId id="270" r:id="rId12"/>
    <p:sldId id="260" r:id="rId13"/>
    <p:sldId id="259" r:id="rId14"/>
    <p:sldId id="272" r:id="rId15"/>
    <p:sldId id="276" r:id="rId16"/>
    <p:sldId id="27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5" autoAdjust="0"/>
    <p:restoredTop sz="96757" autoAdjust="0"/>
  </p:normalViewPr>
  <p:slideViewPr>
    <p:cSldViewPr snapToGrid="0">
      <p:cViewPr>
        <p:scale>
          <a:sx n="60" d="100"/>
          <a:sy n="60" d="100"/>
        </p:scale>
        <p:origin x="161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180CE-B508-455B-BF24-7DE3D83E3F45}"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CAD13-6992-422B-BD68-99D523B20DE5}" type="slidenum">
              <a:rPr lang="en-US" smtClean="0"/>
              <a:t>‹#›</a:t>
            </a:fld>
            <a:endParaRPr lang="en-US"/>
          </a:p>
        </p:txBody>
      </p:sp>
    </p:spTree>
    <p:extLst>
      <p:ext uri="{BB962C8B-B14F-4D97-AF65-F5344CB8AC3E}">
        <p14:creationId xmlns:p14="http://schemas.microsoft.com/office/powerpoint/2010/main" val="323073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3582" y="2070847"/>
            <a:ext cx="8330453" cy="1439116"/>
          </a:xfrm>
        </p:spPr>
        <p:txBody>
          <a:bodyPr anchor="t" anchorCtr="0"/>
          <a:lstStyle>
            <a:lvl1pPr algn="l">
              <a:defRPr sz="2250"/>
            </a:lvl1pPr>
          </a:lstStyle>
          <a:p>
            <a:r>
              <a:rPr lang="en-GB" noProof="0" dirty="0"/>
              <a:t>Title of presentation (</a:t>
            </a:r>
            <a:r>
              <a:rPr lang="en-GB" noProof="0" dirty="0" err="1"/>
              <a:t>verdana</a:t>
            </a:r>
            <a:r>
              <a:rPr lang="en-GB" noProof="0" dirty="0"/>
              <a:t> font size 30-40)</a:t>
            </a:r>
            <a:endParaRPr lang="en-US" dirty="0"/>
          </a:p>
        </p:txBody>
      </p:sp>
      <p:sp>
        <p:nvSpPr>
          <p:cNvPr id="3" name="Subtitle 2"/>
          <p:cNvSpPr>
            <a:spLocks noGrp="1"/>
          </p:cNvSpPr>
          <p:nvPr>
            <p:ph type="subTitle" idx="1" hasCustomPrompt="1"/>
          </p:nvPr>
        </p:nvSpPr>
        <p:spPr>
          <a:xfrm>
            <a:off x="423582" y="3859732"/>
            <a:ext cx="8330453" cy="108765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Subtitle (</a:t>
            </a:r>
            <a:r>
              <a:rPr lang="en-GB" noProof="0" dirty="0" err="1"/>
              <a:t>verdana</a:t>
            </a:r>
            <a:r>
              <a:rPr lang="en-GB" noProof="0" dirty="0"/>
              <a:t> font size 22-32)</a:t>
            </a:r>
          </a:p>
        </p:txBody>
      </p:sp>
      <p:sp>
        <p:nvSpPr>
          <p:cNvPr id="6" name="Slide Number Placeholder 5"/>
          <p:cNvSpPr>
            <a:spLocks noGrp="1"/>
          </p:cNvSpPr>
          <p:nvPr>
            <p:ph type="sldNum" sz="quarter" idx="12"/>
          </p:nvPr>
        </p:nvSpPr>
        <p:spPr>
          <a:xfrm>
            <a:off x="6457950" y="6356350"/>
            <a:ext cx="2296085" cy="206469"/>
          </a:xfrm>
        </p:spPr>
        <p:txBody>
          <a:bodyPr lIns="0" tIns="0" rIns="0" bIns="0" anchor="t" anchorCtr="0"/>
          <a:lstStyle>
            <a:lvl1pPr>
              <a:defRPr sz="750"/>
            </a:lvl1pPr>
          </a:lstStyle>
          <a:p>
            <a:r>
              <a:rPr lang="en-GB" dirty="0">
                <a:solidFill>
                  <a:srgbClr val="FFFFFF"/>
                </a:solidFill>
                <a:cs typeface="Arial" charset="0"/>
              </a:rPr>
              <a:t>© UPU 2021 – All rights reserved</a:t>
            </a:r>
          </a:p>
        </p:txBody>
      </p:sp>
      <p:sp>
        <p:nvSpPr>
          <p:cNvPr id="10" name="Text Placeholder 9"/>
          <p:cNvSpPr>
            <a:spLocks noGrp="1"/>
          </p:cNvSpPr>
          <p:nvPr>
            <p:ph type="body" sz="quarter" idx="13" hasCustomPrompt="1"/>
          </p:nvPr>
        </p:nvSpPr>
        <p:spPr>
          <a:xfrm>
            <a:off x="423582" y="6352148"/>
            <a:ext cx="5022197" cy="210671"/>
          </a:xfrm>
        </p:spPr>
        <p:txBody>
          <a:bodyPr>
            <a:normAutofit/>
          </a:bodyPr>
          <a:lstStyle>
            <a:lvl1pPr>
              <a:defRPr sz="750">
                <a:solidFill>
                  <a:schemeClr val="bg1"/>
                </a:solidFill>
              </a:defRPr>
            </a:lvl1pPr>
          </a:lstStyle>
          <a:p>
            <a:pPr lvl="0" eaLnBrk="0" fontAlgn="base" hangingPunct="0">
              <a:spcBef>
                <a:spcPct val="0"/>
              </a:spcBef>
              <a:spcAft>
                <a:spcPct val="0"/>
              </a:spcAft>
            </a:pPr>
            <a:r>
              <a:rPr lang="en-GB" b="1" dirty="0">
                <a:solidFill>
                  <a:srgbClr val="FFFFFF"/>
                </a:solidFill>
                <a:latin typeface="Arial" charset="0"/>
                <a:ea typeface="ＭＳ Ｐゴシック" pitchFamily="34" charset="-128"/>
                <a:cs typeface="Arial" charset="0"/>
              </a:rPr>
              <a:t>First name, family name – Title «…» (directorate)</a:t>
            </a:r>
          </a:p>
        </p:txBody>
      </p:sp>
      <p:sp>
        <p:nvSpPr>
          <p:cNvPr id="5" name="Text Placeholder 4"/>
          <p:cNvSpPr>
            <a:spLocks noGrp="1"/>
          </p:cNvSpPr>
          <p:nvPr>
            <p:ph type="body" sz="quarter" idx="14" hasCustomPrompt="1"/>
          </p:nvPr>
        </p:nvSpPr>
        <p:spPr>
          <a:xfrm>
            <a:off x="423581" y="5297156"/>
            <a:ext cx="8330453" cy="333624"/>
          </a:xfrm>
        </p:spPr>
        <p:txBody>
          <a:bodyPr/>
          <a:lstStyle>
            <a:lvl1pPr>
              <a:defRPr>
                <a:solidFill>
                  <a:schemeClr val="bg1"/>
                </a:solidFill>
              </a:defRPr>
            </a:lvl1pPr>
          </a:lstStyle>
          <a:p>
            <a:r>
              <a:rPr lang="en-GB" dirty="0">
                <a:solidFill>
                  <a:schemeClr val="bg1"/>
                </a:solidFill>
                <a:latin typeface="Verdana" pitchFamily="34" charset="0"/>
              </a:rPr>
              <a:t>(Meeting of "Name of body" on 00.00.0000)</a:t>
            </a:r>
          </a:p>
        </p:txBody>
      </p:sp>
    </p:spTree>
    <p:extLst>
      <p:ext uri="{BB962C8B-B14F-4D97-AF65-F5344CB8AC3E}">
        <p14:creationId xmlns:p14="http://schemas.microsoft.com/office/powerpoint/2010/main" val="25675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350"/>
            </a:lvl1pPr>
          </a:lstStyle>
          <a:p>
            <a:r>
              <a:rPr lang="en-GB" noProof="0" dirty="0"/>
              <a:t>Title (</a:t>
            </a:r>
            <a:r>
              <a:rPr lang="en-GB" noProof="0" dirty="0" err="1"/>
              <a:t>verdana</a:t>
            </a:r>
            <a:r>
              <a:rPr lang="en-GB" noProof="0" dirty="0"/>
              <a:t> font size 18-28)</a:t>
            </a:r>
            <a:endParaRPr lang="en-US" dirty="0"/>
          </a:p>
        </p:txBody>
      </p:sp>
      <p:sp>
        <p:nvSpPr>
          <p:cNvPr id="3" name="Content Placeholder 2"/>
          <p:cNvSpPr>
            <a:spLocks noGrp="1"/>
          </p:cNvSpPr>
          <p:nvPr>
            <p:ph idx="1" hasCustomPrompt="1"/>
          </p:nvPr>
        </p:nvSpPr>
        <p:spPr/>
        <p:txBody>
          <a:bodyPr>
            <a:normAutofit/>
          </a:bodyPr>
          <a:lstStyle>
            <a:lvl1pPr>
              <a:defRPr sz="1200"/>
            </a:lvl1pPr>
          </a:lstStyle>
          <a:p>
            <a:pPr lvl="0"/>
            <a:r>
              <a:rPr lang="en-GB" noProof="0" dirty="0"/>
              <a:t>Insert text here (</a:t>
            </a:r>
            <a:r>
              <a:rPr lang="en-GB" noProof="0" dirty="0" err="1"/>
              <a:t>verdana</a:t>
            </a:r>
            <a:r>
              <a:rPr lang="en-GB" noProof="0" dirty="0"/>
              <a:t> font size 16-26).</a:t>
            </a:r>
          </a:p>
          <a:p>
            <a:pPr lvl="0"/>
            <a:r>
              <a:rPr lang="en-GB" noProof="0" dirty="0"/>
              <a:t>Click to edit Master text styles</a:t>
            </a:r>
          </a:p>
        </p:txBody>
      </p:sp>
      <p:sp>
        <p:nvSpPr>
          <p:cNvPr id="6" name="Slide Number Placeholder 5"/>
          <p:cNvSpPr>
            <a:spLocks noGrp="1"/>
          </p:cNvSpPr>
          <p:nvPr>
            <p:ph type="sldNum" sz="quarter" idx="12"/>
          </p:nvPr>
        </p:nvSpPr>
        <p:spPr/>
        <p:txBody>
          <a:bodyPr/>
          <a:lstStyle>
            <a:lvl1pPr>
              <a:defRPr sz="750">
                <a:solidFill>
                  <a:schemeClr val="accent5"/>
                </a:solidFill>
              </a:defRPr>
            </a:lvl1pPr>
          </a:lstStyle>
          <a:p>
            <a:fld id="{7E669EBB-C5CE-45B2-A8CB-7FDF806D61BC}" type="slidenum">
              <a:rPr lang="en-US" smtClean="0"/>
              <a:pPr/>
              <a:t>‹#›</a:t>
            </a:fld>
            <a:endParaRPr lang="en-US" dirty="0"/>
          </a:p>
        </p:txBody>
      </p:sp>
    </p:spTree>
    <p:extLst>
      <p:ext uri="{BB962C8B-B14F-4D97-AF65-F5344CB8AC3E}">
        <p14:creationId xmlns:p14="http://schemas.microsoft.com/office/powerpoint/2010/main" val="3291002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4459" y="365126"/>
            <a:ext cx="4679576" cy="737534"/>
          </a:xfrm>
          <a:prstGeom prst="rect">
            <a:avLst/>
          </a:prstGeom>
        </p:spPr>
        <p:txBody>
          <a:bodyPr vert="horz" lIns="0" tIns="0" rIns="0" bIns="0" rtlCol="0" anchor="t" anchorCtr="0">
            <a:noAutofit/>
          </a:bodyPr>
          <a:lstStyle/>
          <a:p>
            <a:r>
              <a:rPr lang="en-GB" noProof="0" dirty="0"/>
              <a:t>Title (</a:t>
            </a:r>
            <a:r>
              <a:rPr lang="en-GB" noProof="0" dirty="0" err="1"/>
              <a:t>verdana</a:t>
            </a:r>
            <a:r>
              <a:rPr lang="en-GB" noProof="0" dirty="0"/>
              <a:t> font size 18-28)</a:t>
            </a:r>
            <a:endParaRPr lang="en-US" dirty="0"/>
          </a:p>
        </p:txBody>
      </p:sp>
      <p:sp>
        <p:nvSpPr>
          <p:cNvPr id="3" name="Text Placeholder 2"/>
          <p:cNvSpPr>
            <a:spLocks noGrp="1"/>
          </p:cNvSpPr>
          <p:nvPr>
            <p:ph type="body" idx="1"/>
          </p:nvPr>
        </p:nvSpPr>
        <p:spPr>
          <a:xfrm>
            <a:off x="403411" y="1613647"/>
            <a:ext cx="8350624" cy="4563316"/>
          </a:xfrm>
          <a:prstGeom prst="rect">
            <a:avLst/>
          </a:prstGeom>
        </p:spPr>
        <p:txBody>
          <a:bodyPr vert="horz" lIns="0" tIns="0" rIns="0" bIns="0" rtlCol="0">
            <a:normAutofit/>
          </a:bodyPr>
          <a:lstStyle/>
          <a:p>
            <a:pPr lvl="0"/>
            <a:r>
              <a:rPr lang="en-GB" noProof="0" dirty="0"/>
              <a:t>Insert text here (</a:t>
            </a:r>
            <a:r>
              <a:rPr lang="en-GB" noProof="0" dirty="0" err="1"/>
              <a:t>verdana</a:t>
            </a:r>
            <a:r>
              <a:rPr lang="en-GB" noProof="0" dirty="0"/>
              <a:t> font size 16-26).</a:t>
            </a:r>
          </a:p>
          <a:p>
            <a:pPr lvl="0"/>
            <a:r>
              <a:rPr lang="en-GB" noProof="0" dirty="0"/>
              <a:t>Click to edit Master text styles</a:t>
            </a:r>
          </a:p>
        </p:txBody>
      </p:sp>
      <p:sp>
        <p:nvSpPr>
          <p:cNvPr id="6" name="Slide Number Placeholder 5"/>
          <p:cNvSpPr>
            <a:spLocks noGrp="1"/>
          </p:cNvSpPr>
          <p:nvPr>
            <p:ph type="sldNum" sz="quarter" idx="4"/>
          </p:nvPr>
        </p:nvSpPr>
        <p:spPr>
          <a:xfrm>
            <a:off x="6457950" y="6356351"/>
            <a:ext cx="2296085" cy="331600"/>
          </a:xfrm>
          <a:prstGeom prst="rect">
            <a:avLst/>
          </a:prstGeom>
        </p:spPr>
        <p:txBody>
          <a:bodyPr vert="horz" lIns="91440" tIns="45720" rIns="91440" bIns="45720" rtlCol="0" anchor="ctr"/>
          <a:lstStyle>
            <a:lvl1pPr algn="r">
              <a:defRPr sz="750">
                <a:solidFill>
                  <a:schemeClr val="accent5"/>
                </a:solidFill>
              </a:defRPr>
            </a:lvl1pPr>
          </a:lstStyle>
          <a:p>
            <a:fld id="{7E669EBB-C5CE-45B2-A8CB-7FDF806D61BC}" type="slidenum">
              <a:rPr lang="en-US" smtClean="0"/>
              <a:pPr/>
              <a:t>‹#›</a:t>
            </a:fld>
            <a:endParaRPr lang="en-US" dirty="0"/>
          </a:p>
        </p:txBody>
      </p:sp>
    </p:spTree>
    <p:extLst>
      <p:ext uri="{BB962C8B-B14F-4D97-AF65-F5344CB8AC3E}">
        <p14:creationId xmlns:p14="http://schemas.microsoft.com/office/powerpoint/2010/main" val="22511250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r" defTabSz="685800" rtl="0" eaLnBrk="1" latinLnBrk="0" hangingPunct="1">
        <a:lnSpc>
          <a:spcPct val="90000"/>
        </a:lnSpc>
        <a:spcBef>
          <a:spcPct val="0"/>
        </a:spcBef>
        <a:buNone/>
        <a:defRPr sz="1350" b="1" i="0" kern="1200" baseline="0">
          <a:solidFill>
            <a:schemeClr val="bg1"/>
          </a:solidFill>
          <a:latin typeface="Verdana" panose="020B0604030504040204" pitchFamily="34" charset="0"/>
          <a:ea typeface="+mj-ea"/>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chor="ctr"/>
          <a:lstStyle/>
          <a:p>
            <a:pPr algn="ctr"/>
            <a:r>
              <a:rPr lang="en-US" sz="2600" dirty="0"/>
              <a:t>South-South and Triangular Cooperation</a:t>
            </a:r>
          </a:p>
        </p:txBody>
      </p:sp>
      <p:sp>
        <p:nvSpPr>
          <p:cNvPr id="4" name="Slide Number Placeholder 3"/>
          <p:cNvSpPr>
            <a:spLocks noGrp="1"/>
          </p:cNvSpPr>
          <p:nvPr>
            <p:ph type="sldNum" sz="quarter" idx="12"/>
          </p:nvPr>
        </p:nvSpPr>
        <p:spPr/>
        <p:txBody>
          <a:bodyPr/>
          <a:lstStyle/>
          <a:p>
            <a:r>
              <a:rPr lang="en-GB" dirty="0">
                <a:solidFill>
                  <a:srgbClr val="FFFFFF"/>
                </a:solidFill>
                <a:cs typeface="Arial" charset="0"/>
              </a:rPr>
              <a:t>© UPU 2022 – All rights reserved</a:t>
            </a:r>
          </a:p>
        </p:txBody>
      </p:sp>
      <p:sp>
        <p:nvSpPr>
          <p:cNvPr id="12" name="Text Placeholder 11"/>
          <p:cNvSpPr>
            <a:spLocks noGrp="1"/>
          </p:cNvSpPr>
          <p:nvPr>
            <p:ph type="body" sz="quarter" idx="13"/>
          </p:nvPr>
        </p:nvSpPr>
        <p:spPr/>
        <p:txBody>
          <a:bodyPr/>
          <a:lstStyle/>
          <a:p>
            <a:r>
              <a:rPr lang="en-US" dirty="0"/>
              <a:t>DCDEV.PAP</a:t>
            </a:r>
          </a:p>
        </p:txBody>
      </p:sp>
      <p:sp>
        <p:nvSpPr>
          <p:cNvPr id="13" name="Text Placeholder 12"/>
          <p:cNvSpPr>
            <a:spLocks noGrp="1"/>
          </p:cNvSpPr>
          <p:nvPr>
            <p:ph type="body" sz="quarter" idx="14"/>
          </p:nvPr>
        </p:nvSpPr>
        <p:spPr/>
        <p:txBody>
          <a:bodyPr/>
          <a:lstStyle/>
          <a:p>
            <a:r>
              <a:rPr lang="en-US" dirty="0"/>
              <a:t>DCDEV meeting, 25 February 2022</a:t>
            </a:r>
          </a:p>
        </p:txBody>
      </p:sp>
    </p:spTree>
    <p:extLst>
      <p:ext uri="{BB962C8B-B14F-4D97-AF65-F5344CB8AC3E}">
        <p14:creationId xmlns:p14="http://schemas.microsoft.com/office/powerpoint/2010/main" val="241580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t>South-South and Triangular Cooperation concept </a:t>
            </a:r>
          </a:p>
        </p:txBody>
      </p:sp>
      <p:sp>
        <p:nvSpPr>
          <p:cNvPr id="4" name="Slide Number Placeholder 3"/>
          <p:cNvSpPr>
            <a:spLocks noGrp="1"/>
          </p:cNvSpPr>
          <p:nvPr>
            <p:ph type="sldNum" sz="quarter" idx="12"/>
          </p:nvPr>
        </p:nvSpPr>
        <p:spPr/>
        <p:txBody>
          <a:bodyPr/>
          <a:lstStyle/>
          <a:p>
            <a:fld id="{7E669EBB-C5CE-45B2-A8CB-7FDF806D61BC}" type="slidenum">
              <a:rPr lang="en-US" smtClean="0"/>
              <a:pPr/>
              <a:t>10</a:t>
            </a:fld>
            <a:endParaRPr lang="en-US" dirty="0"/>
          </a:p>
        </p:txBody>
      </p:sp>
      <p:sp>
        <p:nvSpPr>
          <p:cNvPr id="8" name="TextBox 7">
            <a:extLst>
              <a:ext uri="{FF2B5EF4-FFF2-40B4-BE49-F238E27FC236}">
                <a16:creationId xmlns:a16="http://schemas.microsoft.com/office/drawing/2014/main" id="{58575DFB-1721-4D83-A5BF-4F0454D8EC26}"/>
              </a:ext>
            </a:extLst>
          </p:cNvPr>
          <p:cNvSpPr txBox="1"/>
          <p:nvPr/>
        </p:nvSpPr>
        <p:spPr>
          <a:xfrm>
            <a:off x="3848937" y="1468630"/>
            <a:ext cx="5218025" cy="1754326"/>
          </a:xfrm>
          <a:prstGeom prst="rect">
            <a:avLst/>
          </a:prstGeom>
          <a:noFill/>
        </p:spPr>
        <p:txBody>
          <a:bodyPr wrap="square" rtlCol="0">
            <a:spAutoFit/>
          </a:bodyPr>
          <a:lstStyle/>
          <a:p>
            <a:r>
              <a:rPr lang="en-GB" dirty="0"/>
              <a:t>An important element of South-South and Triangular Cooperation is to train </a:t>
            </a:r>
            <a:r>
              <a:rPr lang="en-GB" i="1" dirty="0"/>
              <a:t>similar countries </a:t>
            </a:r>
            <a:r>
              <a:rPr lang="en-GB" dirty="0"/>
              <a:t>to ensure technical development. Only successful methods in a similar environment should be applied so that there is no need “to reinvent the wheel”.   </a:t>
            </a:r>
          </a:p>
        </p:txBody>
      </p:sp>
      <p:sp>
        <p:nvSpPr>
          <p:cNvPr id="9" name="TextBox 8">
            <a:extLst>
              <a:ext uri="{FF2B5EF4-FFF2-40B4-BE49-F238E27FC236}">
                <a16:creationId xmlns:a16="http://schemas.microsoft.com/office/drawing/2014/main" id="{D2B80504-0180-4540-9DC2-363A33E7E42C}"/>
              </a:ext>
            </a:extLst>
          </p:cNvPr>
          <p:cNvSpPr txBox="1"/>
          <p:nvPr/>
        </p:nvSpPr>
        <p:spPr>
          <a:xfrm>
            <a:off x="3848937" y="3283195"/>
            <a:ext cx="5229725" cy="1200329"/>
          </a:xfrm>
          <a:prstGeom prst="rect">
            <a:avLst/>
          </a:prstGeom>
          <a:noFill/>
        </p:spPr>
        <p:txBody>
          <a:bodyPr wrap="square" rtlCol="0">
            <a:spAutoFit/>
          </a:bodyPr>
          <a:lstStyle/>
          <a:p>
            <a:r>
              <a:rPr lang="en-US" dirty="0"/>
              <a:t>When the UPU steps in South-South Cooperation, it becomes Triangular. We need to be proactively and innovatively involved.</a:t>
            </a:r>
            <a:endParaRPr lang="en-GB" dirty="0"/>
          </a:p>
        </p:txBody>
      </p:sp>
      <p:sp>
        <p:nvSpPr>
          <p:cNvPr id="10" name="TextBox 9">
            <a:extLst>
              <a:ext uri="{FF2B5EF4-FFF2-40B4-BE49-F238E27FC236}">
                <a16:creationId xmlns:a16="http://schemas.microsoft.com/office/drawing/2014/main" id="{5B34F284-5866-47B7-AE32-9CB7AB1805AA}"/>
              </a:ext>
            </a:extLst>
          </p:cNvPr>
          <p:cNvSpPr txBox="1"/>
          <p:nvPr/>
        </p:nvSpPr>
        <p:spPr>
          <a:xfrm>
            <a:off x="160421" y="4390649"/>
            <a:ext cx="8823157" cy="2308324"/>
          </a:xfrm>
          <a:prstGeom prst="rect">
            <a:avLst/>
          </a:prstGeom>
          <a:noFill/>
        </p:spPr>
        <p:txBody>
          <a:bodyPr wrap="square" rtlCol="0">
            <a:spAutoFit/>
          </a:bodyPr>
          <a:lstStyle/>
          <a:p>
            <a:r>
              <a:rPr lang="en-GB" u="sng" dirty="0"/>
              <a:t>UPU’s priority objectives</a:t>
            </a:r>
            <a:r>
              <a:rPr lang="en-GB" dirty="0"/>
              <a:t>: </a:t>
            </a:r>
          </a:p>
          <a:p>
            <a:pPr marL="285750" indent="-285750">
              <a:buFont typeface="Arial" panose="020B0604020202020204" pitchFamily="34" charset="0"/>
              <a:buChar char="•"/>
            </a:pPr>
            <a:r>
              <a:rPr lang="en-GB" dirty="0"/>
              <a:t>To support national and regional development efforts; </a:t>
            </a:r>
          </a:p>
          <a:p>
            <a:pPr marL="285750" indent="-285750">
              <a:buFont typeface="Arial" panose="020B0604020202020204" pitchFamily="34" charset="0"/>
              <a:buChar char="•"/>
            </a:pPr>
            <a:r>
              <a:rPr lang="en-GB" dirty="0"/>
              <a:t>To strengthen institutional and technical capacities; </a:t>
            </a:r>
          </a:p>
          <a:p>
            <a:pPr marL="285750" indent="-285750">
              <a:buFont typeface="Arial" panose="020B0604020202020204" pitchFamily="34" charset="0"/>
              <a:buChar char="•"/>
            </a:pPr>
            <a:r>
              <a:rPr lang="en-GB" dirty="0"/>
              <a:t>To improve the exchange of experience and know-how among developing countries; </a:t>
            </a:r>
          </a:p>
          <a:p>
            <a:pPr marL="285750" indent="-285750">
              <a:buFont typeface="Arial" panose="020B0604020202020204" pitchFamily="34" charset="0"/>
              <a:buChar char="•"/>
            </a:pPr>
            <a:r>
              <a:rPr lang="en-GB" dirty="0"/>
              <a:t>To respond to the specific challenges of developing countries; </a:t>
            </a:r>
          </a:p>
          <a:p>
            <a:pPr marL="285750" indent="-285750">
              <a:buFont typeface="Arial" panose="020B0604020202020204" pitchFamily="34" charset="0"/>
              <a:buChar char="•"/>
            </a:pPr>
            <a:r>
              <a:rPr lang="en-GB" dirty="0"/>
              <a:t>To increase the impact of international cooperation and UPU’s effectiveness in the region.</a:t>
            </a:r>
          </a:p>
        </p:txBody>
      </p:sp>
      <p:pic>
        <p:nvPicPr>
          <p:cNvPr id="14" name="Picture 13">
            <a:extLst>
              <a:ext uri="{FF2B5EF4-FFF2-40B4-BE49-F238E27FC236}">
                <a16:creationId xmlns:a16="http://schemas.microsoft.com/office/drawing/2014/main" id="{C30C5618-A626-4DC4-8C6A-A66B9D8FA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0129"/>
            <a:ext cx="3753853" cy="2493231"/>
          </a:xfrm>
          <a:prstGeom prst="rect">
            <a:avLst/>
          </a:prstGeom>
        </p:spPr>
      </p:pic>
    </p:spTree>
    <p:extLst>
      <p:ext uri="{BB962C8B-B14F-4D97-AF65-F5344CB8AC3E}">
        <p14:creationId xmlns:p14="http://schemas.microsoft.com/office/powerpoint/2010/main" val="6549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11</a:t>
            </a:fld>
            <a:endParaRPr lang="en-US" dirty="0"/>
          </a:p>
        </p:txBody>
      </p:sp>
      <p:sp>
        <p:nvSpPr>
          <p:cNvPr id="8" name="Title 1">
            <a:extLst>
              <a:ext uri="{FF2B5EF4-FFF2-40B4-BE49-F238E27FC236}">
                <a16:creationId xmlns:a16="http://schemas.microsoft.com/office/drawing/2014/main" id="{4A1287CE-ABA0-40D5-B5D9-F7183C7BAFDF}"/>
              </a:ext>
            </a:extLst>
          </p:cNvPr>
          <p:cNvSpPr>
            <a:spLocks noGrp="1"/>
          </p:cNvSpPr>
          <p:nvPr>
            <p:ph type="title"/>
          </p:nvPr>
        </p:nvSpPr>
        <p:spPr>
          <a:xfrm>
            <a:off x="4075113" y="365125"/>
            <a:ext cx="4678362" cy="738188"/>
          </a:xfrm>
        </p:spPr>
        <p:txBody>
          <a:bodyPr/>
          <a:lstStyle/>
          <a:p>
            <a:r>
              <a:rPr lang="en-GB" sz="1800" dirty="0"/>
              <a:t>UPU’s commitment to South-South and Triangular Cooperation</a:t>
            </a:r>
            <a:endParaRPr lang="LID4096" sz="1800" dirty="0"/>
          </a:p>
        </p:txBody>
      </p:sp>
      <p:pic>
        <p:nvPicPr>
          <p:cNvPr id="9" name="Picture 8">
            <a:extLst>
              <a:ext uri="{FF2B5EF4-FFF2-40B4-BE49-F238E27FC236}">
                <a16:creationId xmlns:a16="http://schemas.microsoft.com/office/drawing/2014/main" id="{7A1EBB24-6D94-4101-8122-662BD282D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7888"/>
            <a:ext cx="9144000" cy="4572000"/>
          </a:xfrm>
          <a:prstGeom prst="rect">
            <a:avLst/>
          </a:prstGeom>
        </p:spPr>
      </p:pic>
    </p:spTree>
    <p:extLst>
      <p:ext uri="{BB962C8B-B14F-4D97-AF65-F5344CB8AC3E}">
        <p14:creationId xmlns:p14="http://schemas.microsoft.com/office/powerpoint/2010/main" val="16832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Resource mobilization for South-South and Triangular Cooperation</a:t>
            </a:r>
            <a:endParaRPr lang="en-GB" sz="1800" dirty="0"/>
          </a:p>
        </p:txBody>
      </p:sp>
      <p:sp>
        <p:nvSpPr>
          <p:cNvPr id="4" name="Slide Number Placeholder 3"/>
          <p:cNvSpPr>
            <a:spLocks noGrp="1"/>
          </p:cNvSpPr>
          <p:nvPr>
            <p:ph type="sldNum" sz="quarter" idx="12"/>
          </p:nvPr>
        </p:nvSpPr>
        <p:spPr/>
        <p:txBody>
          <a:bodyPr/>
          <a:lstStyle/>
          <a:p>
            <a:fld id="{7E669EBB-C5CE-45B2-A8CB-7FDF806D61BC}" type="slidenum">
              <a:rPr lang="en-US" smtClean="0"/>
              <a:pPr/>
              <a:t>12</a:t>
            </a:fld>
            <a:endParaRPr lang="en-US" dirty="0"/>
          </a:p>
        </p:txBody>
      </p:sp>
      <p:sp>
        <p:nvSpPr>
          <p:cNvPr id="5" name="TextBox 4">
            <a:extLst>
              <a:ext uri="{FF2B5EF4-FFF2-40B4-BE49-F238E27FC236}">
                <a16:creationId xmlns:a16="http://schemas.microsoft.com/office/drawing/2014/main" id="{C3D61D0D-8065-4074-9A29-65E914F1EF68}"/>
              </a:ext>
            </a:extLst>
          </p:cNvPr>
          <p:cNvSpPr txBox="1"/>
          <p:nvPr/>
        </p:nvSpPr>
        <p:spPr>
          <a:xfrm>
            <a:off x="160421" y="1523999"/>
            <a:ext cx="875899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South-South and Triangular Cooperation is an important tool for raising new resources – </a:t>
            </a:r>
            <a:r>
              <a:rPr lang="en-GB" i="1" dirty="0"/>
              <a:t>in cash and kind.</a:t>
            </a:r>
            <a:r>
              <a:rPr lang="en-GB" dirty="0"/>
              <a:t> We need to carry out projects in traditional and new ways by using the funds already available. </a:t>
            </a:r>
          </a:p>
          <a:p>
            <a:r>
              <a:rPr lang="en-GB" i="1" dirty="0"/>
              <a:t>    No resources should be wasted!</a:t>
            </a:r>
          </a:p>
          <a:p>
            <a:endParaRPr lang="en-GB" dirty="0"/>
          </a:p>
          <a:p>
            <a:pPr marL="285750" indent="-285750">
              <a:buFont typeface="Arial" panose="020B0604020202020204" pitchFamily="34" charset="0"/>
              <a:buChar char="•"/>
            </a:pPr>
            <a:r>
              <a:rPr lang="en-GB" dirty="0"/>
              <a:t>There are many ways to </a:t>
            </a:r>
            <a:r>
              <a:rPr lang="en-GB" i="1" dirty="0"/>
              <a:t>reduce project implementation costs </a:t>
            </a:r>
            <a:r>
              <a:rPr lang="en-GB" dirty="0"/>
              <a:t>by innovatively cooperating with the countries in the South and the North.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resources of the DCs have increased and many of them are willing to </a:t>
            </a:r>
            <a:r>
              <a:rPr lang="en-GB" i="1" dirty="0"/>
              <a:t>share with the South</a:t>
            </a:r>
            <a:r>
              <a:rPr lang="en-GB" dirty="0"/>
              <a:t>. Countries in the North find the solutions and experiences of the South worth supporting and they are willing to implement the South-South and Triangular Cooperation model.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need to </a:t>
            </a:r>
            <a:r>
              <a:rPr lang="en-GB" i="1" dirty="0"/>
              <a:t>link project outcomes with the regional and national priorities, and with the UN SDGs </a:t>
            </a:r>
            <a:r>
              <a:rPr lang="en-GB" dirty="0"/>
              <a:t>to get the support of the wider international community and the civil society.</a:t>
            </a:r>
          </a:p>
        </p:txBody>
      </p:sp>
    </p:spTree>
    <p:extLst>
      <p:ext uri="{BB962C8B-B14F-4D97-AF65-F5344CB8AC3E}">
        <p14:creationId xmlns:p14="http://schemas.microsoft.com/office/powerpoint/2010/main" val="258453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669EBB-C5CE-45B2-A8CB-7FDF806D61BC}" type="slidenum">
              <a:rPr lang="en-US" smtClean="0"/>
              <a:pPr/>
              <a:t>13</a:t>
            </a:fld>
            <a:endParaRPr lang="en-US" dirty="0"/>
          </a:p>
        </p:txBody>
      </p:sp>
      <p:sp>
        <p:nvSpPr>
          <p:cNvPr id="7" name="Title 1">
            <a:extLst>
              <a:ext uri="{FF2B5EF4-FFF2-40B4-BE49-F238E27FC236}">
                <a16:creationId xmlns:a16="http://schemas.microsoft.com/office/drawing/2014/main" id="{C7E6EAA8-910B-4232-9E47-584F4A1DC9F1}"/>
              </a:ext>
            </a:extLst>
          </p:cNvPr>
          <p:cNvSpPr>
            <a:spLocks noGrp="1"/>
          </p:cNvSpPr>
          <p:nvPr>
            <p:ph type="title"/>
          </p:nvPr>
        </p:nvSpPr>
        <p:spPr>
          <a:xfrm>
            <a:off x="4074459" y="365126"/>
            <a:ext cx="4679576" cy="737534"/>
          </a:xfrm>
        </p:spPr>
        <p:txBody>
          <a:bodyPr/>
          <a:lstStyle/>
          <a:p>
            <a:r>
              <a:rPr lang="en-US" sz="1800" dirty="0"/>
              <a:t>What has been done?</a:t>
            </a:r>
            <a:endParaRPr lang="en-GB" sz="1800" dirty="0"/>
          </a:p>
        </p:txBody>
      </p:sp>
      <p:sp>
        <p:nvSpPr>
          <p:cNvPr id="10" name="TextBox 9">
            <a:extLst>
              <a:ext uri="{FF2B5EF4-FFF2-40B4-BE49-F238E27FC236}">
                <a16:creationId xmlns:a16="http://schemas.microsoft.com/office/drawing/2014/main" id="{91750335-A154-47EF-846E-C4321DC224FB}"/>
              </a:ext>
            </a:extLst>
          </p:cNvPr>
          <p:cNvSpPr txBox="1"/>
          <p:nvPr/>
        </p:nvSpPr>
        <p:spPr>
          <a:xfrm>
            <a:off x="174457" y="1332639"/>
            <a:ext cx="8795085" cy="5355312"/>
          </a:xfrm>
          <a:prstGeom prst="rect">
            <a:avLst/>
          </a:prstGeom>
          <a:noFill/>
        </p:spPr>
        <p:txBody>
          <a:bodyPr wrap="square" rtlCol="0">
            <a:spAutoFit/>
          </a:bodyPr>
          <a:lstStyle/>
          <a:p>
            <a:r>
              <a:rPr lang="en-GB" dirty="0"/>
              <a:t>In the previous cycle, the UPU implemented excellent projects under South-South and Triangular Cooperation:</a:t>
            </a:r>
          </a:p>
          <a:p>
            <a:endParaRPr lang="en-GB" dirty="0"/>
          </a:p>
          <a:p>
            <a:pPr marL="285750" lvl="0" indent="-285750">
              <a:buFont typeface="Arial" panose="020B0604020202020204" pitchFamily="34" charset="0"/>
              <a:buChar char="•"/>
            </a:pPr>
            <a:r>
              <a:rPr lang="en-GB" dirty="0"/>
              <a:t>COVID-19 Recovery Plan to supply IT equipment to 19 SIDS, LDCs, and LLDCs;</a:t>
            </a:r>
          </a:p>
          <a:p>
            <a:pPr marL="285750" lvl="0" indent="-285750">
              <a:buFont typeface="Arial" panose="020B0604020202020204" pitchFamily="34" charset="0"/>
              <a:buChar char="•"/>
            </a:pPr>
            <a:r>
              <a:rPr lang="en-GB" dirty="0"/>
              <a:t>Operational Readiness for E-commerce (ORE) (</a:t>
            </a:r>
            <a:r>
              <a:rPr lang="en-US" dirty="0"/>
              <a:t>8 week-long workshops: 4 for Asia and 4 for the Pacific);</a:t>
            </a:r>
            <a:endParaRPr lang="en-GB" dirty="0"/>
          </a:p>
          <a:p>
            <a:pPr marL="285750" lvl="0" indent="-285750">
              <a:buFont typeface="Arial" panose="020B0604020202020204" pitchFamily="34" charset="0"/>
              <a:buChar char="•"/>
            </a:pPr>
            <a:r>
              <a:rPr lang="en-GB" dirty="0"/>
              <a:t>training for postal officials from developing countries;</a:t>
            </a:r>
          </a:p>
          <a:p>
            <a:pPr marL="285750" lvl="0" indent="-285750">
              <a:buFont typeface="Arial" panose="020B0604020202020204" pitchFamily="34" charset="0"/>
              <a:buChar char="•"/>
            </a:pPr>
            <a:r>
              <a:rPr lang="en-GB" dirty="0"/>
              <a:t>training equipment for the Asian-Pacific Postal College (APPC);</a:t>
            </a:r>
          </a:p>
          <a:p>
            <a:pPr marL="285750" lvl="0" indent="-285750">
              <a:buFont typeface="Arial" panose="020B0604020202020204" pitchFamily="34" charset="0"/>
              <a:buChar char="•"/>
            </a:pPr>
            <a:r>
              <a:rPr lang="en-US" dirty="0"/>
              <a:t>Interactive Online Training Program (IOTPs)</a:t>
            </a:r>
            <a:r>
              <a:rPr lang="en-IN" dirty="0"/>
              <a:t> at the APPC for developing countries: 422 participants, 8 IOTPs in 2020 and 17 IOTPs in 2021;</a:t>
            </a:r>
            <a:endParaRPr lang="en-GB" dirty="0"/>
          </a:p>
          <a:p>
            <a:pPr marL="285750" lvl="0" indent="-285750">
              <a:buFont typeface="Arial" panose="020B0604020202020204" pitchFamily="34" charset="0"/>
              <a:buChar char="•"/>
            </a:pPr>
            <a:r>
              <a:rPr lang="en-GB" dirty="0"/>
              <a:t>200 green computers, donated by a member country, to DOs in the Pacific (a contribution in-kind);</a:t>
            </a:r>
          </a:p>
          <a:p>
            <a:pPr marL="285750" lvl="0" indent="-285750">
              <a:buFont typeface="Arial" panose="020B0604020202020204" pitchFamily="34" charset="0"/>
              <a:buChar char="•"/>
            </a:pPr>
            <a:r>
              <a:rPr lang="en-IN" dirty="0"/>
              <a:t>Strengthening the postal sector to fulfil its social obligation in 2019;</a:t>
            </a:r>
          </a:p>
          <a:p>
            <a:pPr marL="285750" lvl="0" indent="-285750">
              <a:buFont typeface="Arial" panose="020B0604020202020204" pitchFamily="34" charset="0"/>
              <a:buChar char="•"/>
            </a:pPr>
            <a:r>
              <a:rPr lang="en-IN" dirty="0"/>
              <a:t>Postal infrastructure improvement for the enhanced e-commerce in 18 developing countries of the region (ongoing).</a:t>
            </a:r>
            <a:endParaRPr lang="en-GB" dirty="0"/>
          </a:p>
          <a:p>
            <a:pPr lvl="0"/>
            <a:endParaRPr lang="en-GB" dirty="0"/>
          </a:p>
          <a:p>
            <a:pPr lvl="0"/>
            <a:r>
              <a:rPr lang="en-US" dirty="0"/>
              <a:t>DCDEV.PAP was able to </a:t>
            </a:r>
            <a:r>
              <a:rPr lang="en-US" i="1" dirty="0"/>
              <a:t>fully use the financial support </a:t>
            </a:r>
            <a:r>
              <a:rPr lang="en-US" dirty="0"/>
              <a:t>from the donors to implement the projects.</a:t>
            </a:r>
            <a:endParaRPr lang="en-IN" dirty="0"/>
          </a:p>
        </p:txBody>
      </p:sp>
    </p:spTree>
    <p:extLst>
      <p:ext uri="{BB962C8B-B14F-4D97-AF65-F5344CB8AC3E}">
        <p14:creationId xmlns:p14="http://schemas.microsoft.com/office/powerpoint/2010/main" val="2369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GB" sz="1800" dirty="0"/>
              <a:t>South-South and Triangular Cooperation is our vision</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14</a:t>
            </a:fld>
            <a:endParaRPr lang="en-US" dirty="0"/>
          </a:p>
        </p:txBody>
      </p:sp>
      <p:sp>
        <p:nvSpPr>
          <p:cNvPr id="3" name="TextBox 2">
            <a:extLst>
              <a:ext uri="{FF2B5EF4-FFF2-40B4-BE49-F238E27FC236}">
                <a16:creationId xmlns:a16="http://schemas.microsoft.com/office/drawing/2014/main" id="{2E72C718-1836-46D0-8CC5-B868E18DACDD}"/>
              </a:ext>
            </a:extLst>
          </p:cNvPr>
          <p:cNvSpPr txBox="1"/>
          <p:nvPr/>
        </p:nvSpPr>
        <p:spPr>
          <a:xfrm>
            <a:off x="160421" y="1402278"/>
            <a:ext cx="8775032" cy="1477328"/>
          </a:xfrm>
          <a:prstGeom prst="rect">
            <a:avLst/>
          </a:prstGeom>
          <a:noFill/>
        </p:spPr>
        <p:txBody>
          <a:bodyPr wrap="square" rtlCol="0">
            <a:spAutoFit/>
          </a:bodyPr>
          <a:lstStyle/>
          <a:p>
            <a:r>
              <a:rPr lang="en-US" dirty="0"/>
              <a:t>The UPU DG issued a special appeal to all UPU members to assist the DOs financially: </a:t>
            </a:r>
            <a:r>
              <a:rPr lang="en-GB" i="1" dirty="0"/>
              <a:t>“It is important that the world community now come to the aid of DOs, particularly those in SIDS, LLDCs, and LDCs. It is essential to support these DOs in every possible way. This contribution may be in cash or in-kind.”</a:t>
            </a:r>
            <a:endParaRPr lang="LID4096" i="1" dirty="0"/>
          </a:p>
        </p:txBody>
      </p:sp>
      <p:sp>
        <p:nvSpPr>
          <p:cNvPr id="6" name="TextBox 5">
            <a:extLst>
              <a:ext uri="{FF2B5EF4-FFF2-40B4-BE49-F238E27FC236}">
                <a16:creationId xmlns:a16="http://schemas.microsoft.com/office/drawing/2014/main" id="{E9198363-5074-43B4-AD19-74F01A0CBEBB}"/>
              </a:ext>
            </a:extLst>
          </p:cNvPr>
          <p:cNvSpPr txBox="1"/>
          <p:nvPr/>
        </p:nvSpPr>
        <p:spPr>
          <a:xfrm>
            <a:off x="221958" y="3926584"/>
            <a:ext cx="4411579" cy="1200329"/>
          </a:xfrm>
          <a:prstGeom prst="rect">
            <a:avLst/>
          </a:prstGeom>
          <a:noFill/>
        </p:spPr>
        <p:txBody>
          <a:bodyPr wrap="square" rtlCol="0">
            <a:spAutoFit/>
          </a:bodyPr>
          <a:lstStyle/>
          <a:p>
            <a:r>
              <a:rPr lang="en-US" b="1" dirty="0"/>
              <a:t>We encourage </a:t>
            </a:r>
            <a:r>
              <a:rPr lang="en-US" dirty="0"/>
              <a:t>all DCDEV teams to apply the South-South and Triangular Cooperation mechanism to develop their regions.</a:t>
            </a:r>
            <a:endParaRPr lang="LID4096" dirty="0"/>
          </a:p>
        </p:txBody>
      </p:sp>
      <p:sp>
        <p:nvSpPr>
          <p:cNvPr id="8" name="TextBox 7">
            <a:extLst>
              <a:ext uri="{FF2B5EF4-FFF2-40B4-BE49-F238E27FC236}">
                <a16:creationId xmlns:a16="http://schemas.microsoft.com/office/drawing/2014/main" id="{D860CEC1-E64E-4B1D-813B-AAE21497C3BA}"/>
              </a:ext>
            </a:extLst>
          </p:cNvPr>
          <p:cNvSpPr txBox="1"/>
          <p:nvPr/>
        </p:nvSpPr>
        <p:spPr>
          <a:xfrm>
            <a:off x="201446" y="5126913"/>
            <a:ext cx="4411579" cy="1200329"/>
          </a:xfrm>
          <a:prstGeom prst="rect">
            <a:avLst/>
          </a:prstGeom>
          <a:noFill/>
        </p:spPr>
        <p:txBody>
          <a:bodyPr wrap="square" rtlCol="0">
            <a:spAutoFit/>
          </a:bodyPr>
          <a:lstStyle/>
          <a:p>
            <a:r>
              <a:rPr lang="en-US" b="1" dirty="0"/>
              <a:t>We offer </a:t>
            </a:r>
            <a:r>
              <a:rPr lang="en-US" dirty="0"/>
              <a:t>to work together and implement interregional projects, e.g. training at the APPC for your member countries.</a:t>
            </a:r>
            <a:endParaRPr lang="LID4096" dirty="0"/>
          </a:p>
        </p:txBody>
      </p:sp>
      <p:sp>
        <p:nvSpPr>
          <p:cNvPr id="9" name="TextBox 8">
            <a:extLst>
              <a:ext uri="{FF2B5EF4-FFF2-40B4-BE49-F238E27FC236}">
                <a16:creationId xmlns:a16="http://schemas.microsoft.com/office/drawing/2014/main" id="{02C9A17C-070E-496C-A0EC-8E17DD442527}"/>
              </a:ext>
            </a:extLst>
          </p:cNvPr>
          <p:cNvSpPr txBox="1"/>
          <p:nvPr/>
        </p:nvSpPr>
        <p:spPr>
          <a:xfrm>
            <a:off x="160421" y="6308208"/>
            <a:ext cx="8775032" cy="369332"/>
          </a:xfrm>
          <a:prstGeom prst="rect">
            <a:avLst/>
          </a:prstGeom>
          <a:noFill/>
        </p:spPr>
        <p:txBody>
          <a:bodyPr wrap="square" rtlCol="0">
            <a:spAutoFit/>
          </a:bodyPr>
          <a:lstStyle/>
          <a:p>
            <a:r>
              <a:rPr lang="en-GB" b="1" dirty="0"/>
              <a:t>We’re happy to share</a:t>
            </a:r>
            <a:r>
              <a:rPr lang="en-GB" dirty="0"/>
              <a:t> our experience and best practices with you!</a:t>
            </a:r>
            <a:endParaRPr lang="LID4096" dirty="0"/>
          </a:p>
        </p:txBody>
      </p:sp>
      <p:pic>
        <p:nvPicPr>
          <p:cNvPr id="12" name="Picture 11">
            <a:extLst>
              <a:ext uri="{FF2B5EF4-FFF2-40B4-BE49-F238E27FC236}">
                <a16:creationId xmlns:a16="http://schemas.microsoft.com/office/drawing/2014/main" id="{030EBC99-5903-4869-8200-E9773B0B8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049" y="3703607"/>
            <a:ext cx="4295607" cy="2417331"/>
          </a:xfrm>
          <a:prstGeom prst="rect">
            <a:avLst/>
          </a:prstGeom>
        </p:spPr>
      </p:pic>
      <p:sp>
        <p:nvSpPr>
          <p:cNvPr id="7" name="TextBox 6">
            <a:extLst>
              <a:ext uri="{FF2B5EF4-FFF2-40B4-BE49-F238E27FC236}">
                <a16:creationId xmlns:a16="http://schemas.microsoft.com/office/drawing/2014/main" id="{5DEA80DC-D208-46D2-BA50-368F5CA9137D}"/>
              </a:ext>
            </a:extLst>
          </p:cNvPr>
          <p:cNvSpPr txBox="1"/>
          <p:nvPr/>
        </p:nvSpPr>
        <p:spPr>
          <a:xfrm>
            <a:off x="160421" y="2860572"/>
            <a:ext cx="8775032" cy="1200329"/>
          </a:xfrm>
          <a:prstGeom prst="rect">
            <a:avLst/>
          </a:prstGeom>
          <a:noFill/>
        </p:spPr>
        <p:txBody>
          <a:bodyPr wrap="square" rtlCol="0">
            <a:spAutoFit/>
          </a:bodyPr>
          <a:lstStyle/>
          <a:p>
            <a:r>
              <a:rPr lang="en-GB" dirty="0"/>
              <a:t>The DCDEV budget has shrunk. We need to find an innovative way for the further development of DO’s in our regions. </a:t>
            </a:r>
            <a:r>
              <a:rPr lang="en-GB" b="1" i="1" dirty="0"/>
              <a:t>South-South and Triangular Cooperation is our way.</a:t>
            </a:r>
            <a:endParaRPr lang="LID4096" b="1" i="1" dirty="0"/>
          </a:p>
          <a:p>
            <a:endParaRPr lang="LID4096" dirty="0"/>
          </a:p>
        </p:txBody>
      </p:sp>
    </p:spTree>
    <p:extLst>
      <p:ext uri="{BB962C8B-B14F-4D97-AF65-F5344CB8AC3E}">
        <p14:creationId xmlns:p14="http://schemas.microsoft.com/office/powerpoint/2010/main" val="70797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F1A2-B09D-4698-BAF9-9E4AE20D2E75}"/>
              </a:ext>
            </a:extLst>
          </p:cNvPr>
          <p:cNvSpPr>
            <a:spLocks noGrp="1"/>
          </p:cNvSpPr>
          <p:nvPr>
            <p:ph type="title"/>
          </p:nvPr>
        </p:nvSpPr>
        <p:spPr/>
        <p:txBody>
          <a:bodyPr/>
          <a:lstStyle/>
          <a:p>
            <a:r>
              <a:rPr lang="en-GB" sz="1300" dirty="0"/>
              <a:t>Appeal for contributions to the UPU Special Fund for development cooperation activities within the framework of South–South and Triangular Cooperation from the UPU Director General</a:t>
            </a:r>
            <a:endParaRPr lang="LID4096" sz="1300" dirty="0"/>
          </a:p>
        </p:txBody>
      </p:sp>
      <p:sp>
        <p:nvSpPr>
          <p:cNvPr id="4" name="Slide Number Placeholder 3">
            <a:extLst>
              <a:ext uri="{FF2B5EF4-FFF2-40B4-BE49-F238E27FC236}">
                <a16:creationId xmlns:a16="http://schemas.microsoft.com/office/drawing/2014/main" id="{20FAFE6E-516F-4D42-B1D2-28155445738E}"/>
              </a:ext>
            </a:extLst>
          </p:cNvPr>
          <p:cNvSpPr>
            <a:spLocks noGrp="1"/>
          </p:cNvSpPr>
          <p:nvPr>
            <p:ph type="sldNum" sz="quarter" idx="12"/>
          </p:nvPr>
        </p:nvSpPr>
        <p:spPr/>
        <p:txBody>
          <a:bodyPr/>
          <a:lstStyle/>
          <a:p>
            <a:fld id="{7E669EBB-C5CE-45B2-A8CB-7FDF806D61BC}" type="slidenum">
              <a:rPr lang="en-US" smtClean="0"/>
              <a:pPr/>
              <a:t>15</a:t>
            </a:fld>
            <a:endParaRPr lang="en-US" dirty="0"/>
          </a:p>
        </p:txBody>
      </p:sp>
      <p:pic>
        <p:nvPicPr>
          <p:cNvPr id="7" name="Picture 6">
            <a:extLst>
              <a:ext uri="{FF2B5EF4-FFF2-40B4-BE49-F238E27FC236}">
                <a16:creationId xmlns:a16="http://schemas.microsoft.com/office/drawing/2014/main" id="{CC2F4FE3-D400-41FB-B490-F8A155BCF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18" y="1428025"/>
            <a:ext cx="8326617" cy="5429975"/>
          </a:xfrm>
          <a:prstGeom prst="rect">
            <a:avLst/>
          </a:prstGeom>
        </p:spPr>
      </p:pic>
    </p:spTree>
    <p:extLst>
      <p:ext uri="{BB962C8B-B14F-4D97-AF65-F5344CB8AC3E}">
        <p14:creationId xmlns:p14="http://schemas.microsoft.com/office/powerpoint/2010/main" val="396224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83C0-6D4C-4F68-85D1-51D129B81B4C}"/>
              </a:ext>
            </a:extLst>
          </p:cNvPr>
          <p:cNvSpPr>
            <a:spLocks noGrp="1"/>
          </p:cNvSpPr>
          <p:nvPr>
            <p:ph type="title"/>
          </p:nvPr>
        </p:nvSpPr>
        <p:spPr/>
        <p:txBody>
          <a:bodyPr/>
          <a:lstStyle/>
          <a:p>
            <a:r>
              <a:rPr lang="en-GB" sz="1500" dirty="0"/>
              <a:t>Understanding and implementing the UN 2030 Agenda for Sustainable Development is our primary objective at the UPU</a:t>
            </a:r>
            <a:endParaRPr lang="LID4096" sz="1500" dirty="0"/>
          </a:p>
        </p:txBody>
      </p:sp>
      <p:sp>
        <p:nvSpPr>
          <p:cNvPr id="4" name="Slide Number Placeholder 3">
            <a:extLst>
              <a:ext uri="{FF2B5EF4-FFF2-40B4-BE49-F238E27FC236}">
                <a16:creationId xmlns:a16="http://schemas.microsoft.com/office/drawing/2014/main" id="{66481CA4-2E68-47B8-BB2F-876EC9721FEE}"/>
              </a:ext>
            </a:extLst>
          </p:cNvPr>
          <p:cNvSpPr>
            <a:spLocks noGrp="1"/>
          </p:cNvSpPr>
          <p:nvPr>
            <p:ph type="sldNum" sz="quarter" idx="12"/>
          </p:nvPr>
        </p:nvSpPr>
        <p:spPr/>
        <p:txBody>
          <a:bodyPr/>
          <a:lstStyle/>
          <a:p>
            <a:fld id="{7E669EBB-C5CE-45B2-A8CB-7FDF806D61BC}" type="slidenum">
              <a:rPr lang="en-US" smtClean="0"/>
              <a:pPr/>
              <a:t>16</a:t>
            </a:fld>
            <a:endParaRPr lang="en-US" dirty="0"/>
          </a:p>
        </p:txBody>
      </p:sp>
      <p:pic>
        <p:nvPicPr>
          <p:cNvPr id="9" name="Picture 8">
            <a:extLst>
              <a:ext uri="{FF2B5EF4-FFF2-40B4-BE49-F238E27FC236}">
                <a16:creationId xmlns:a16="http://schemas.microsoft.com/office/drawing/2014/main" id="{918BBD4E-39D3-4933-958B-0C48A8E33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7119"/>
            <a:ext cx="9144000" cy="5520881"/>
          </a:xfrm>
          <a:prstGeom prst="rect">
            <a:avLst/>
          </a:prstGeom>
        </p:spPr>
      </p:pic>
    </p:spTree>
    <p:extLst>
      <p:ext uri="{BB962C8B-B14F-4D97-AF65-F5344CB8AC3E}">
        <p14:creationId xmlns:p14="http://schemas.microsoft.com/office/powerpoint/2010/main" val="85008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chor="ctr"/>
          <a:lstStyle/>
          <a:p>
            <a:pPr algn="ctr"/>
            <a:r>
              <a:rPr lang="en-US" sz="2600" dirty="0"/>
              <a:t>Thank you!</a:t>
            </a:r>
          </a:p>
        </p:txBody>
      </p:sp>
      <p:sp>
        <p:nvSpPr>
          <p:cNvPr id="4" name="Slide Number Placeholder 3"/>
          <p:cNvSpPr>
            <a:spLocks noGrp="1"/>
          </p:cNvSpPr>
          <p:nvPr>
            <p:ph type="sldNum" sz="quarter" idx="12"/>
          </p:nvPr>
        </p:nvSpPr>
        <p:spPr/>
        <p:txBody>
          <a:bodyPr/>
          <a:lstStyle/>
          <a:p>
            <a:r>
              <a:rPr lang="en-GB" dirty="0">
                <a:solidFill>
                  <a:srgbClr val="FFFFFF"/>
                </a:solidFill>
                <a:cs typeface="Arial" charset="0"/>
              </a:rPr>
              <a:t>© UPU 2022 – All rights reserved</a:t>
            </a:r>
          </a:p>
        </p:txBody>
      </p:sp>
      <p:sp>
        <p:nvSpPr>
          <p:cNvPr id="12" name="Text Placeholder 11"/>
          <p:cNvSpPr>
            <a:spLocks noGrp="1"/>
          </p:cNvSpPr>
          <p:nvPr>
            <p:ph type="body" sz="quarter" idx="13"/>
          </p:nvPr>
        </p:nvSpPr>
        <p:spPr/>
        <p:txBody>
          <a:bodyPr/>
          <a:lstStyle/>
          <a:p>
            <a:r>
              <a:rPr lang="en-US" dirty="0"/>
              <a:t>DCDEV.PAP</a:t>
            </a:r>
          </a:p>
        </p:txBody>
      </p:sp>
    </p:spTree>
    <p:extLst>
      <p:ext uri="{BB962C8B-B14F-4D97-AF65-F5344CB8AC3E}">
        <p14:creationId xmlns:p14="http://schemas.microsoft.com/office/powerpoint/2010/main" val="378890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6AEC-91AD-43FD-9DE3-5B8D13130B74}"/>
              </a:ext>
            </a:extLst>
          </p:cNvPr>
          <p:cNvSpPr>
            <a:spLocks noGrp="1"/>
          </p:cNvSpPr>
          <p:nvPr>
            <p:ph type="title"/>
          </p:nvPr>
        </p:nvSpPr>
        <p:spPr>
          <a:xfrm>
            <a:off x="4074459" y="365126"/>
            <a:ext cx="4679576" cy="737534"/>
          </a:xfrm>
        </p:spPr>
        <p:txBody>
          <a:bodyPr/>
          <a:lstStyle/>
          <a:p>
            <a:r>
              <a:rPr lang="en-GB" sz="1800" dirty="0"/>
              <a:t>What is South-South Cooperation?</a:t>
            </a:r>
            <a:endParaRPr lang="LID4096" sz="1800" dirty="0"/>
          </a:p>
        </p:txBody>
      </p:sp>
      <p:sp>
        <p:nvSpPr>
          <p:cNvPr id="4" name="Slide Number Placeholder 3">
            <a:extLst>
              <a:ext uri="{FF2B5EF4-FFF2-40B4-BE49-F238E27FC236}">
                <a16:creationId xmlns:a16="http://schemas.microsoft.com/office/drawing/2014/main" id="{C56BEFA4-60C0-4530-B99C-EFAB062AC482}"/>
              </a:ext>
            </a:extLst>
          </p:cNvPr>
          <p:cNvSpPr>
            <a:spLocks noGrp="1"/>
          </p:cNvSpPr>
          <p:nvPr>
            <p:ph type="sldNum" sz="quarter" idx="12"/>
          </p:nvPr>
        </p:nvSpPr>
        <p:spPr/>
        <p:txBody>
          <a:bodyPr/>
          <a:lstStyle/>
          <a:p>
            <a:fld id="{7E669EBB-C5CE-45B2-A8CB-7FDF806D61BC}" type="slidenum">
              <a:rPr lang="en-US" smtClean="0"/>
              <a:pPr/>
              <a:t>2</a:t>
            </a:fld>
            <a:endParaRPr lang="en-US" dirty="0"/>
          </a:p>
        </p:txBody>
      </p:sp>
      <p:sp>
        <p:nvSpPr>
          <p:cNvPr id="7" name="TextBox 6">
            <a:extLst>
              <a:ext uri="{FF2B5EF4-FFF2-40B4-BE49-F238E27FC236}">
                <a16:creationId xmlns:a16="http://schemas.microsoft.com/office/drawing/2014/main" id="{2563F74A-0743-4577-AA92-B42E555B843C}"/>
              </a:ext>
            </a:extLst>
          </p:cNvPr>
          <p:cNvSpPr txBox="1"/>
          <p:nvPr/>
        </p:nvSpPr>
        <p:spPr>
          <a:xfrm>
            <a:off x="238125" y="1495424"/>
            <a:ext cx="5185957" cy="2585323"/>
          </a:xfrm>
          <a:prstGeom prst="rect">
            <a:avLst/>
          </a:prstGeom>
          <a:noFill/>
        </p:spPr>
        <p:txBody>
          <a:bodyPr wrap="square" rtlCol="0">
            <a:spAutoFit/>
          </a:bodyPr>
          <a:lstStyle/>
          <a:p>
            <a:r>
              <a:rPr lang="en-US" b="1" dirty="0"/>
              <a:t>South-South Cooperation </a:t>
            </a:r>
            <a:r>
              <a:rPr lang="en-US" dirty="0"/>
              <a:t>is a broad framework for collaboration among countries of the South. </a:t>
            </a:r>
          </a:p>
          <a:p>
            <a:endParaRPr lang="en-US" dirty="0"/>
          </a:p>
          <a:p>
            <a:r>
              <a:rPr lang="en-GB" dirty="0"/>
              <a:t>It’s a tool used by the states, international organizations, academics, civil society, and the private sector </a:t>
            </a:r>
            <a:r>
              <a:rPr lang="en-GB" i="1" dirty="0"/>
              <a:t>to</a:t>
            </a:r>
            <a:r>
              <a:rPr lang="en-GB" dirty="0"/>
              <a:t> </a:t>
            </a:r>
            <a:r>
              <a:rPr lang="en-GB" i="1" dirty="0"/>
              <a:t>share knowledge, skills, resources, and successful initiatives</a:t>
            </a:r>
            <a:r>
              <a:rPr lang="en-GB" dirty="0"/>
              <a:t> in different areas. </a:t>
            </a:r>
          </a:p>
        </p:txBody>
      </p:sp>
      <p:sp>
        <p:nvSpPr>
          <p:cNvPr id="9" name="TextBox 8">
            <a:extLst>
              <a:ext uri="{FF2B5EF4-FFF2-40B4-BE49-F238E27FC236}">
                <a16:creationId xmlns:a16="http://schemas.microsoft.com/office/drawing/2014/main" id="{2EF41E61-6FBC-4025-BA98-552F476FCD5F}"/>
              </a:ext>
            </a:extLst>
          </p:cNvPr>
          <p:cNvSpPr txBox="1"/>
          <p:nvPr/>
        </p:nvSpPr>
        <p:spPr>
          <a:xfrm>
            <a:off x="245394" y="4200723"/>
            <a:ext cx="8898606" cy="923330"/>
          </a:xfrm>
          <a:prstGeom prst="rect">
            <a:avLst/>
          </a:prstGeom>
          <a:noFill/>
        </p:spPr>
        <p:txBody>
          <a:bodyPr wrap="square" rtlCol="0">
            <a:spAutoFit/>
          </a:bodyPr>
          <a:lstStyle/>
          <a:p>
            <a:r>
              <a:rPr lang="en-GB" dirty="0"/>
              <a:t>It derives from the Buenos Aires Plan of Action for Promoting and Implementing Technical Cooperation among Developing Countries (BAPA) adopted by 138 UN Member States in Argentina, on 12 September 1978.</a:t>
            </a:r>
          </a:p>
        </p:txBody>
      </p:sp>
      <p:sp>
        <p:nvSpPr>
          <p:cNvPr id="10" name="TextBox 9">
            <a:extLst>
              <a:ext uri="{FF2B5EF4-FFF2-40B4-BE49-F238E27FC236}">
                <a16:creationId xmlns:a16="http://schemas.microsoft.com/office/drawing/2014/main" id="{BD3A62A6-5BF1-4AF7-AD6C-FE4707773958}"/>
              </a:ext>
            </a:extLst>
          </p:cNvPr>
          <p:cNvSpPr txBox="1"/>
          <p:nvPr/>
        </p:nvSpPr>
        <p:spPr>
          <a:xfrm>
            <a:off x="245394" y="5362576"/>
            <a:ext cx="8767245" cy="1200329"/>
          </a:xfrm>
          <a:prstGeom prst="rect">
            <a:avLst/>
          </a:prstGeom>
          <a:noFill/>
        </p:spPr>
        <p:txBody>
          <a:bodyPr wrap="square" rtlCol="0">
            <a:spAutoFit/>
          </a:bodyPr>
          <a:lstStyle/>
          <a:p>
            <a:r>
              <a:rPr lang="en-GB" dirty="0"/>
              <a:t>South-South cooperation “</a:t>
            </a:r>
            <a:r>
              <a:rPr lang="en-GB" i="1" dirty="0"/>
              <a:t>is not a substitute for, but rather a complement to, North–South cooperation</a:t>
            </a:r>
            <a:r>
              <a:rPr lang="en-GB" dirty="0"/>
              <a:t>”. </a:t>
            </a:r>
            <a:r>
              <a:rPr lang="en-US" dirty="0"/>
              <a:t>Involving two or more developing countries, it can take place on a bilateral, regional, sub-regional or interregional basis.</a:t>
            </a:r>
            <a:endParaRPr lang="LID4096" dirty="0"/>
          </a:p>
        </p:txBody>
      </p:sp>
      <p:pic>
        <p:nvPicPr>
          <p:cNvPr id="13" name="Picture 12">
            <a:extLst>
              <a:ext uri="{FF2B5EF4-FFF2-40B4-BE49-F238E27FC236}">
                <a16:creationId xmlns:a16="http://schemas.microsoft.com/office/drawing/2014/main" id="{38504C8C-B1D9-4389-9D8A-227C29F6A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082" y="1593880"/>
            <a:ext cx="3588557" cy="2392371"/>
          </a:xfrm>
          <a:prstGeom prst="rect">
            <a:avLst/>
          </a:prstGeom>
        </p:spPr>
      </p:pic>
    </p:spTree>
    <p:extLst>
      <p:ext uri="{BB962C8B-B14F-4D97-AF65-F5344CB8AC3E}">
        <p14:creationId xmlns:p14="http://schemas.microsoft.com/office/powerpoint/2010/main" val="345612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GB" sz="1800" dirty="0"/>
              <a:t>Did you know?</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3</a:t>
            </a:fld>
            <a:endParaRPr lang="en-US" dirty="0"/>
          </a:p>
        </p:txBody>
      </p:sp>
      <p:sp>
        <p:nvSpPr>
          <p:cNvPr id="5" name="TextBox 4">
            <a:extLst>
              <a:ext uri="{FF2B5EF4-FFF2-40B4-BE49-F238E27FC236}">
                <a16:creationId xmlns:a16="http://schemas.microsoft.com/office/drawing/2014/main" id="{44677191-C11F-4DB0-BC4A-8BDAF4C5633D}"/>
              </a:ext>
            </a:extLst>
          </p:cNvPr>
          <p:cNvSpPr txBox="1"/>
          <p:nvPr/>
        </p:nvSpPr>
        <p:spPr>
          <a:xfrm>
            <a:off x="5251759" y="1419267"/>
            <a:ext cx="376641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countries of the South have contributed to more than half of the world's growth in recent years.</a:t>
            </a:r>
            <a:endParaRPr lang="en-US" dirty="0"/>
          </a:p>
        </p:txBody>
      </p:sp>
      <p:sp>
        <p:nvSpPr>
          <p:cNvPr id="10" name="TextBox 9">
            <a:extLst>
              <a:ext uri="{FF2B5EF4-FFF2-40B4-BE49-F238E27FC236}">
                <a16:creationId xmlns:a16="http://schemas.microsoft.com/office/drawing/2014/main" id="{3C91ABF0-98E2-4773-BF03-3653D81DF532}"/>
              </a:ext>
            </a:extLst>
          </p:cNvPr>
          <p:cNvSpPr txBox="1"/>
          <p:nvPr/>
        </p:nvSpPr>
        <p:spPr>
          <a:xfrm>
            <a:off x="5251758" y="2748077"/>
            <a:ext cx="376641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Intra-south trade is higher than ever, accounting for more than a quarter of all world trade.</a:t>
            </a:r>
          </a:p>
        </p:txBody>
      </p:sp>
      <p:sp>
        <p:nvSpPr>
          <p:cNvPr id="11" name="TextBox 10">
            <a:extLst>
              <a:ext uri="{FF2B5EF4-FFF2-40B4-BE49-F238E27FC236}">
                <a16:creationId xmlns:a16="http://schemas.microsoft.com/office/drawing/2014/main" id="{ADD02032-27A2-4734-9F4B-5E478A85EA49}"/>
              </a:ext>
            </a:extLst>
          </p:cNvPr>
          <p:cNvSpPr txBox="1"/>
          <p:nvPr/>
        </p:nvSpPr>
        <p:spPr>
          <a:xfrm>
            <a:off x="5251757" y="4238404"/>
            <a:ext cx="3766414"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outflows of foreign direct investment from the South represent a third of the global flows.</a:t>
            </a:r>
          </a:p>
        </p:txBody>
      </p:sp>
      <p:sp>
        <p:nvSpPr>
          <p:cNvPr id="12" name="TextBox 11">
            <a:extLst>
              <a:ext uri="{FF2B5EF4-FFF2-40B4-BE49-F238E27FC236}">
                <a16:creationId xmlns:a16="http://schemas.microsoft.com/office/drawing/2014/main" id="{16493797-10B4-4AE4-A40C-E9EF42AED28B}"/>
              </a:ext>
            </a:extLst>
          </p:cNvPr>
          <p:cNvSpPr txBox="1"/>
          <p:nvPr/>
        </p:nvSpPr>
        <p:spPr>
          <a:xfrm>
            <a:off x="0" y="5567214"/>
            <a:ext cx="9036915" cy="923330"/>
          </a:xfrm>
          <a:prstGeom prst="rect">
            <a:avLst/>
          </a:prstGeom>
          <a:noFill/>
        </p:spPr>
        <p:txBody>
          <a:bodyPr wrap="square" rtlCol="0">
            <a:spAutoFit/>
          </a:bodyPr>
          <a:lstStyle/>
          <a:p>
            <a:pPr marL="285750" indent="-285750">
              <a:buFont typeface="Arial" panose="020B0604020202020204" pitchFamily="34" charset="0"/>
              <a:buChar char="•"/>
            </a:pPr>
            <a:r>
              <a:rPr lang="en-GB" dirty="0"/>
              <a:t>Remittances from migrant workers to low and middle-income countries reached 466 billion USD in 2018, which helped lift millions of families out of poverty.</a:t>
            </a:r>
            <a:endParaRPr lang="LID4096" dirty="0"/>
          </a:p>
        </p:txBody>
      </p:sp>
      <p:pic>
        <p:nvPicPr>
          <p:cNvPr id="14" name="Picture 13">
            <a:extLst>
              <a:ext uri="{FF2B5EF4-FFF2-40B4-BE49-F238E27FC236}">
                <a16:creationId xmlns:a16="http://schemas.microsoft.com/office/drawing/2014/main" id="{C472A729-8ED8-4C69-B102-F529F69CBF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9267"/>
            <a:ext cx="5251759" cy="3500184"/>
          </a:xfrm>
          <a:prstGeom prst="rect">
            <a:avLst/>
          </a:prstGeom>
        </p:spPr>
      </p:pic>
    </p:spTree>
    <p:extLst>
      <p:ext uri="{BB962C8B-B14F-4D97-AF65-F5344CB8AC3E}">
        <p14:creationId xmlns:p14="http://schemas.microsoft.com/office/powerpoint/2010/main" val="118773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GB" sz="1800" dirty="0"/>
              <a:t>Why is South-South Cooperation important?</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4</a:t>
            </a:fld>
            <a:endParaRPr lang="en-US" dirty="0"/>
          </a:p>
        </p:txBody>
      </p:sp>
      <p:sp>
        <p:nvSpPr>
          <p:cNvPr id="5" name="TextBox 4">
            <a:extLst>
              <a:ext uri="{FF2B5EF4-FFF2-40B4-BE49-F238E27FC236}">
                <a16:creationId xmlns:a16="http://schemas.microsoft.com/office/drawing/2014/main" id="{44677191-C11F-4DB0-BC4A-8BDAF4C5633D}"/>
              </a:ext>
            </a:extLst>
          </p:cNvPr>
          <p:cNvSpPr txBox="1"/>
          <p:nvPr/>
        </p:nvSpPr>
        <p:spPr>
          <a:xfrm>
            <a:off x="245394" y="1573241"/>
            <a:ext cx="4121890" cy="2585323"/>
          </a:xfrm>
          <a:prstGeom prst="rect">
            <a:avLst/>
          </a:prstGeom>
          <a:noFill/>
        </p:spPr>
        <p:txBody>
          <a:bodyPr wrap="square" rtlCol="0">
            <a:spAutoFit/>
          </a:bodyPr>
          <a:lstStyle/>
          <a:p>
            <a:r>
              <a:rPr lang="en-GB" i="1" dirty="0"/>
              <a:t>“Collaboration among countries of the Global South offers a “unique pathway” that accelerates us towards the 2030 Sustainable Development Goals,” </a:t>
            </a:r>
            <a:r>
              <a:rPr lang="en-GB" dirty="0"/>
              <a:t>- UN Secretary-General </a:t>
            </a:r>
            <a:r>
              <a:rPr lang="en-US" dirty="0"/>
              <a:t>António</a:t>
            </a:r>
            <a:r>
              <a:rPr lang="en-GB" dirty="0"/>
              <a:t> Guterres, 12 September 2019, International Day for South-South Cooperation.</a:t>
            </a:r>
            <a:endParaRPr lang="en-US" dirty="0"/>
          </a:p>
        </p:txBody>
      </p:sp>
      <p:pic>
        <p:nvPicPr>
          <p:cNvPr id="6" name="Picture 5">
            <a:extLst>
              <a:ext uri="{FF2B5EF4-FFF2-40B4-BE49-F238E27FC236}">
                <a16:creationId xmlns:a16="http://schemas.microsoft.com/office/drawing/2014/main" id="{A6A355C8-6102-48AF-AA29-7A3E9ABA3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060" y="1589774"/>
            <a:ext cx="4430546" cy="2953697"/>
          </a:xfrm>
          <a:prstGeom prst="rect">
            <a:avLst/>
          </a:prstGeom>
        </p:spPr>
      </p:pic>
      <p:sp>
        <p:nvSpPr>
          <p:cNvPr id="8" name="TextBox 7">
            <a:extLst>
              <a:ext uri="{FF2B5EF4-FFF2-40B4-BE49-F238E27FC236}">
                <a16:creationId xmlns:a16="http://schemas.microsoft.com/office/drawing/2014/main" id="{42BD612C-FA6F-403D-B5FD-CE3242EE30B7}"/>
              </a:ext>
            </a:extLst>
          </p:cNvPr>
          <p:cNvSpPr txBox="1"/>
          <p:nvPr/>
        </p:nvSpPr>
        <p:spPr>
          <a:xfrm>
            <a:off x="199675" y="4738548"/>
            <a:ext cx="8802871" cy="2031325"/>
          </a:xfrm>
          <a:prstGeom prst="rect">
            <a:avLst/>
          </a:prstGeom>
          <a:noFill/>
        </p:spPr>
        <p:txBody>
          <a:bodyPr wrap="square" rtlCol="0">
            <a:spAutoFit/>
          </a:bodyPr>
          <a:lstStyle/>
          <a:p>
            <a:r>
              <a:rPr lang="en-US" dirty="0"/>
              <a:t>In his 2017 Report on the State of South-South Cooperation to the GA, the UN Secretary-General mandated the UN Office for South-South Cooperation (UNOSSC) to coordinate, in consultation with the UN agencies, the preparation of the </a:t>
            </a:r>
            <a:r>
              <a:rPr lang="en-US" b="1" i="1" dirty="0"/>
              <a:t>UN system-wide South-South cooperation strategy</a:t>
            </a:r>
            <a:r>
              <a:rPr lang="en-US" dirty="0"/>
              <a:t> to </a:t>
            </a:r>
            <a:r>
              <a:rPr lang="en-US" b="1" i="1" dirty="0"/>
              <a:t>“achieve more coherent and coordinated support by the UN system”</a:t>
            </a:r>
            <a:r>
              <a:rPr lang="en-US" dirty="0"/>
              <a:t>. The UPU is actively engaged in this process.</a:t>
            </a:r>
            <a:endParaRPr lang="en-GB" dirty="0"/>
          </a:p>
        </p:txBody>
      </p:sp>
    </p:spTree>
    <p:extLst>
      <p:ext uri="{BB962C8B-B14F-4D97-AF65-F5344CB8AC3E}">
        <p14:creationId xmlns:p14="http://schemas.microsoft.com/office/powerpoint/2010/main" val="98362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GB" sz="1800" dirty="0"/>
              <a:t>What is South-South and Triangular Cooperation?</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5</a:t>
            </a:fld>
            <a:endParaRPr lang="en-US" dirty="0"/>
          </a:p>
        </p:txBody>
      </p:sp>
      <p:sp>
        <p:nvSpPr>
          <p:cNvPr id="5" name="TextBox 4">
            <a:extLst>
              <a:ext uri="{FF2B5EF4-FFF2-40B4-BE49-F238E27FC236}">
                <a16:creationId xmlns:a16="http://schemas.microsoft.com/office/drawing/2014/main" id="{44677191-C11F-4DB0-BC4A-8BDAF4C5633D}"/>
              </a:ext>
            </a:extLst>
          </p:cNvPr>
          <p:cNvSpPr txBox="1"/>
          <p:nvPr/>
        </p:nvSpPr>
        <p:spPr>
          <a:xfrm>
            <a:off x="4074459" y="1573241"/>
            <a:ext cx="4859269" cy="2031325"/>
          </a:xfrm>
          <a:prstGeom prst="rect">
            <a:avLst/>
          </a:prstGeom>
          <a:noFill/>
        </p:spPr>
        <p:txBody>
          <a:bodyPr wrap="square" rtlCol="0">
            <a:spAutoFit/>
          </a:bodyPr>
          <a:lstStyle/>
          <a:p>
            <a:r>
              <a:rPr lang="en-US" dirty="0"/>
              <a:t>In </a:t>
            </a:r>
            <a:r>
              <a:rPr lang="en-US" b="1" dirty="0"/>
              <a:t>Triangular</a:t>
            </a:r>
            <a:r>
              <a:rPr lang="en-US" dirty="0"/>
              <a:t> </a:t>
            </a:r>
            <a:r>
              <a:rPr lang="en-US" b="1" dirty="0"/>
              <a:t>Cooperation</a:t>
            </a:r>
            <a:r>
              <a:rPr lang="en-US" dirty="0"/>
              <a:t>, traditional donor countries and multilateral organizations facilitate South-South initia­tives through the provision of funding, training, management and technological systems, and other forms of support.</a:t>
            </a:r>
          </a:p>
        </p:txBody>
      </p:sp>
      <p:sp>
        <p:nvSpPr>
          <p:cNvPr id="11" name="TextBox 10">
            <a:extLst>
              <a:ext uri="{FF2B5EF4-FFF2-40B4-BE49-F238E27FC236}">
                <a16:creationId xmlns:a16="http://schemas.microsoft.com/office/drawing/2014/main" id="{9004C190-01F6-4B68-BDB7-E5E3E738273B}"/>
              </a:ext>
            </a:extLst>
          </p:cNvPr>
          <p:cNvSpPr txBox="1"/>
          <p:nvPr/>
        </p:nvSpPr>
        <p:spPr>
          <a:xfrm>
            <a:off x="245394" y="3881565"/>
            <a:ext cx="8688334" cy="1200329"/>
          </a:xfrm>
          <a:prstGeom prst="rect">
            <a:avLst/>
          </a:prstGeom>
          <a:noFill/>
        </p:spPr>
        <p:txBody>
          <a:bodyPr wrap="square" rtlCol="0">
            <a:spAutoFit/>
          </a:bodyPr>
          <a:lstStyle/>
          <a:p>
            <a:r>
              <a:rPr lang="en-GB" dirty="0"/>
              <a:t>Triangular cooperation involves </a:t>
            </a:r>
            <a:r>
              <a:rPr lang="en-GB" i="1" dirty="0"/>
              <a:t>3 actors</a:t>
            </a:r>
            <a:r>
              <a:rPr lang="en-GB" dirty="0"/>
              <a:t>: </a:t>
            </a:r>
            <a:r>
              <a:rPr lang="en-GB" i="1" dirty="0"/>
              <a:t>2 from the South and 1 from the North</a:t>
            </a:r>
            <a:r>
              <a:rPr lang="en-GB" dirty="0"/>
              <a:t>. The latter (can also be an international organization) provides the financial resources so that the countries of the South can exchange technical assistance on a specific topic.</a:t>
            </a:r>
            <a:endParaRPr lang="LID4096" dirty="0"/>
          </a:p>
        </p:txBody>
      </p:sp>
      <p:sp>
        <p:nvSpPr>
          <p:cNvPr id="12" name="TextBox 11">
            <a:extLst>
              <a:ext uri="{FF2B5EF4-FFF2-40B4-BE49-F238E27FC236}">
                <a16:creationId xmlns:a16="http://schemas.microsoft.com/office/drawing/2014/main" id="{BB1F3235-C676-4A29-B8B3-6CB648192092}"/>
              </a:ext>
            </a:extLst>
          </p:cNvPr>
          <p:cNvSpPr txBox="1"/>
          <p:nvPr/>
        </p:nvSpPr>
        <p:spPr>
          <a:xfrm>
            <a:off x="272689" y="5395292"/>
            <a:ext cx="8661040" cy="1200329"/>
          </a:xfrm>
          <a:prstGeom prst="rect">
            <a:avLst/>
          </a:prstGeom>
          <a:noFill/>
        </p:spPr>
        <p:txBody>
          <a:bodyPr wrap="square" rtlCol="0">
            <a:spAutoFit/>
          </a:bodyPr>
          <a:lstStyle/>
          <a:p>
            <a:r>
              <a:rPr lang="en-GB" dirty="0"/>
              <a:t>The division of “North” and “South” is used to refer to the social, economic and political differences between developed countries (North) and developing countries (South), and doesn’t depend on a geographic location. </a:t>
            </a:r>
            <a:endParaRPr lang="LID4096" dirty="0"/>
          </a:p>
        </p:txBody>
      </p:sp>
      <p:pic>
        <p:nvPicPr>
          <p:cNvPr id="14" name="Picture 13">
            <a:extLst>
              <a:ext uri="{FF2B5EF4-FFF2-40B4-BE49-F238E27FC236}">
                <a16:creationId xmlns:a16="http://schemas.microsoft.com/office/drawing/2014/main" id="{49A6F006-8EDF-42E3-B6B2-DFAF698D4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689" y="1573241"/>
            <a:ext cx="3685161" cy="2315509"/>
          </a:xfrm>
          <a:prstGeom prst="rect">
            <a:avLst/>
          </a:prstGeom>
        </p:spPr>
      </p:pic>
    </p:spTree>
    <p:extLst>
      <p:ext uri="{BB962C8B-B14F-4D97-AF65-F5344CB8AC3E}">
        <p14:creationId xmlns:p14="http://schemas.microsoft.com/office/powerpoint/2010/main" val="317530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2DC7-576A-4C97-86DC-B80870E11BC2}"/>
              </a:ext>
            </a:extLst>
          </p:cNvPr>
          <p:cNvSpPr>
            <a:spLocks noGrp="1"/>
          </p:cNvSpPr>
          <p:nvPr>
            <p:ph type="title"/>
          </p:nvPr>
        </p:nvSpPr>
        <p:spPr>
          <a:xfrm>
            <a:off x="4074459" y="255944"/>
            <a:ext cx="4679576" cy="737534"/>
          </a:xfrm>
        </p:spPr>
        <p:txBody>
          <a:bodyPr/>
          <a:lstStyle/>
          <a:p>
            <a:r>
              <a:rPr lang="en-GB" sz="1800" dirty="0"/>
              <a:t>DCDEV Objectives (2021)</a:t>
            </a:r>
            <a:endParaRPr lang="LID4096" sz="1800" dirty="0"/>
          </a:p>
        </p:txBody>
      </p:sp>
      <p:sp>
        <p:nvSpPr>
          <p:cNvPr id="4" name="Slide Number Placeholder 3">
            <a:extLst>
              <a:ext uri="{FF2B5EF4-FFF2-40B4-BE49-F238E27FC236}">
                <a16:creationId xmlns:a16="http://schemas.microsoft.com/office/drawing/2014/main" id="{A932D0A2-57C2-412C-8570-2F6A430EF1DB}"/>
              </a:ext>
            </a:extLst>
          </p:cNvPr>
          <p:cNvSpPr>
            <a:spLocks noGrp="1"/>
          </p:cNvSpPr>
          <p:nvPr>
            <p:ph type="sldNum" sz="quarter" idx="12"/>
          </p:nvPr>
        </p:nvSpPr>
        <p:spPr/>
        <p:txBody>
          <a:bodyPr/>
          <a:lstStyle/>
          <a:p>
            <a:fld id="{7E669EBB-C5CE-45B2-A8CB-7FDF806D61BC}" type="slidenum">
              <a:rPr lang="en-US" smtClean="0"/>
              <a:pPr/>
              <a:t>6</a:t>
            </a:fld>
            <a:endParaRPr lang="en-US" dirty="0"/>
          </a:p>
        </p:txBody>
      </p:sp>
      <p:pic>
        <p:nvPicPr>
          <p:cNvPr id="7" name="Picture 6">
            <a:extLst>
              <a:ext uri="{FF2B5EF4-FFF2-40B4-BE49-F238E27FC236}">
                <a16:creationId xmlns:a16="http://schemas.microsoft.com/office/drawing/2014/main" id="{2DFD9790-7437-49D2-9DBD-968EF5C29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370"/>
            <a:ext cx="9144000" cy="3447376"/>
          </a:xfrm>
          <a:prstGeom prst="rect">
            <a:avLst/>
          </a:prstGeom>
        </p:spPr>
      </p:pic>
      <p:sp>
        <p:nvSpPr>
          <p:cNvPr id="8" name="TextBox 7">
            <a:extLst>
              <a:ext uri="{FF2B5EF4-FFF2-40B4-BE49-F238E27FC236}">
                <a16:creationId xmlns:a16="http://schemas.microsoft.com/office/drawing/2014/main" id="{E73082F0-ADA5-4FC1-A3F9-78D84123E536}"/>
              </a:ext>
            </a:extLst>
          </p:cNvPr>
          <p:cNvSpPr txBox="1"/>
          <p:nvPr/>
        </p:nvSpPr>
        <p:spPr>
          <a:xfrm>
            <a:off x="326957" y="5120746"/>
            <a:ext cx="8427078" cy="923330"/>
          </a:xfrm>
          <a:prstGeom prst="rect">
            <a:avLst/>
          </a:prstGeom>
          <a:noFill/>
        </p:spPr>
        <p:txBody>
          <a:bodyPr wrap="square" rtlCol="0">
            <a:spAutoFit/>
          </a:bodyPr>
          <a:lstStyle/>
          <a:p>
            <a:r>
              <a:rPr lang="en-GB" b="1" i="1" dirty="0"/>
              <a:t>Understanding and implementing the United Nations 2030 Agenda for Sustainable Development is our objective at the UPU as international civil servants.</a:t>
            </a:r>
            <a:endParaRPr lang="LID4096" b="1" i="1" dirty="0"/>
          </a:p>
        </p:txBody>
      </p:sp>
    </p:spTree>
    <p:extLst>
      <p:ext uri="{BB962C8B-B14F-4D97-AF65-F5344CB8AC3E}">
        <p14:creationId xmlns:p14="http://schemas.microsoft.com/office/powerpoint/2010/main" val="198792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7</a:t>
            </a:fld>
            <a:endParaRPr lang="en-US" dirty="0"/>
          </a:p>
        </p:txBody>
      </p:sp>
      <p:sp>
        <p:nvSpPr>
          <p:cNvPr id="3" name="TextBox 2">
            <a:extLst>
              <a:ext uri="{FF2B5EF4-FFF2-40B4-BE49-F238E27FC236}">
                <a16:creationId xmlns:a16="http://schemas.microsoft.com/office/drawing/2014/main" id="{B7461B66-EDEC-4646-ADC9-691F74C99871}"/>
              </a:ext>
            </a:extLst>
          </p:cNvPr>
          <p:cNvSpPr txBox="1"/>
          <p:nvPr/>
        </p:nvSpPr>
        <p:spPr>
          <a:xfrm>
            <a:off x="5408785" y="1553895"/>
            <a:ext cx="3532735" cy="2031325"/>
          </a:xfrm>
          <a:prstGeom prst="rect">
            <a:avLst/>
          </a:prstGeom>
          <a:noFill/>
        </p:spPr>
        <p:txBody>
          <a:bodyPr wrap="square" rtlCol="0">
            <a:spAutoFit/>
          </a:bodyPr>
          <a:lstStyle/>
          <a:p>
            <a:r>
              <a:rPr lang="en-GB" i="1" dirty="0"/>
              <a:t>Abidjan Postal Strategy </a:t>
            </a:r>
            <a:r>
              <a:rPr lang="en-GB" dirty="0"/>
              <a:t>(2022–2025) lays down the development cooperation between UPU member states based on the South-South and Triangular Cooperation mechanism. </a:t>
            </a:r>
          </a:p>
        </p:txBody>
      </p:sp>
      <p:sp>
        <p:nvSpPr>
          <p:cNvPr id="8" name="TextBox 7">
            <a:extLst>
              <a:ext uri="{FF2B5EF4-FFF2-40B4-BE49-F238E27FC236}">
                <a16:creationId xmlns:a16="http://schemas.microsoft.com/office/drawing/2014/main" id="{0EF03A15-8C06-49C6-A26E-515D02A2527C}"/>
              </a:ext>
            </a:extLst>
          </p:cNvPr>
          <p:cNvSpPr txBox="1"/>
          <p:nvPr/>
        </p:nvSpPr>
        <p:spPr>
          <a:xfrm>
            <a:off x="202480" y="5353140"/>
            <a:ext cx="8830101" cy="1200329"/>
          </a:xfrm>
          <a:prstGeom prst="rect">
            <a:avLst/>
          </a:prstGeom>
          <a:noFill/>
        </p:spPr>
        <p:txBody>
          <a:bodyPr wrap="square" rtlCol="0">
            <a:spAutoFit/>
          </a:bodyPr>
          <a:lstStyle/>
          <a:p>
            <a:r>
              <a:rPr lang="en-US" dirty="0"/>
              <a:t>The UPU Congress has emphasized on this methodology to raise resources for beneficiary developing UPU member states. The focus is </a:t>
            </a:r>
            <a:r>
              <a:rPr lang="en-US" i="1" dirty="0"/>
              <a:t>to support their relative initiatives and to align them with their national priorities</a:t>
            </a:r>
            <a:r>
              <a:rPr lang="en-US" dirty="0"/>
              <a:t> by applying a “bottom-up” development approach. </a:t>
            </a:r>
            <a:endParaRPr lang="LID4096" dirty="0"/>
          </a:p>
        </p:txBody>
      </p:sp>
      <p:pic>
        <p:nvPicPr>
          <p:cNvPr id="10" name="Picture 9">
            <a:extLst>
              <a:ext uri="{FF2B5EF4-FFF2-40B4-BE49-F238E27FC236}">
                <a16:creationId xmlns:a16="http://schemas.microsoft.com/office/drawing/2014/main" id="{B1A90C1C-1126-4CE6-B4F6-A99EBA9EA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80" y="1553895"/>
            <a:ext cx="5121732" cy="2308324"/>
          </a:xfrm>
          <a:prstGeom prst="rect">
            <a:avLst/>
          </a:prstGeom>
        </p:spPr>
      </p:pic>
      <p:sp>
        <p:nvSpPr>
          <p:cNvPr id="11" name="TextBox 10">
            <a:extLst>
              <a:ext uri="{FF2B5EF4-FFF2-40B4-BE49-F238E27FC236}">
                <a16:creationId xmlns:a16="http://schemas.microsoft.com/office/drawing/2014/main" id="{A4E510A0-42DE-4FE7-B7CA-7F038EA8A6A6}"/>
              </a:ext>
            </a:extLst>
          </p:cNvPr>
          <p:cNvSpPr txBox="1"/>
          <p:nvPr/>
        </p:nvSpPr>
        <p:spPr>
          <a:xfrm>
            <a:off x="202480" y="4001359"/>
            <a:ext cx="8572552" cy="1200329"/>
          </a:xfrm>
          <a:prstGeom prst="rect">
            <a:avLst/>
          </a:prstGeom>
          <a:noFill/>
        </p:spPr>
        <p:txBody>
          <a:bodyPr wrap="square" rtlCol="0">
            <a:spAutoFit/>
          </a:bodyPr>
          <a:lstStyle/>
          <a:p>
            <a:r>
              <a:rPr lang="en-GB" dirty="0"/>
              <a:t>In order to support the achievement of Postal Vision 2030, the UPU is expected to </a:t>
            </a:r>
            <a:r>
              <a:rPr lang="en-GB" i="1" dirty="0"/>
              <a:t>“…seek to offer postal sector stakeholders quality advice, training and technical cooperation options to support them in navigating the challenges and opportunities of a fast-changing sector.”</a:t>
            </a:r>
          </a:p>
        </p:txBody>
      </p:sp>
      <p:sp>
        <p:nvSpPr>
          <p:cNvPr id="14" name="Title 1">
            <a:extLst>
              <a:ext uri="{FF2B5EF4-FFF2-40B4-BE49-F238E27FC236}">
                <a16:creationId xmlns:a16="http://schemas.microsoft.com/office/drawing/2014/main" id="{62B84AF5-E8C2-4452-9906-5F40FE3F246D}"/>
              </a:ext>
            </a:extLst>
          </p:cNvPr>
          <p:cNvSpPr>
            <a:spLocks noGrp="1"/>
          </p:cNvSpPr>
          <p:nvPr>
            <p:ph type="title"/>
          </p:nvPr>
        </p:nvSpPr>
        <p:spPr>
          <a:xfrm>
            <a:off x="4075113" y="365125"/>
            <a:ext cx="4678362" cy="738188"/>
          </a:xfrm>
        </p:spPr>
        <p:txBody>
          <a:bodyPr/>
          <a:lstStyle/>
          <a:p>
            <a:r>
              <a:rPr lang="en-GB" sz="1800" dirty="0"/>
              <a:t>UPU’s commitment to South-South and Triangular Cooperation</a:t>
            </a:r>
            <a:endParaRPr lang="LID4096" sz="1800" dirty="0"/>
          </a:p>
        </p:txBody>
      </p:sp>
    </p:spTree>
    <p:extLst>
      <p:ext uri="{BB962C8B-B14F-4D97-AF65-F5344CB8AC3E}">
        <p14:creationId xmlns:p14="http://schemas.microsoft.com/office/powerpoint/2010/main" val="113182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GB" sz="1800" dirty="0"/>
              <a:t>UPU’s commitment to South-South and Triangular Cooperation</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8</a:t>
            </a:fld>
            <a:endParaRPr lang="en-US" dirty="0"/>
          </a:p>
        </p:txBody>
      </p:sp>
      <p:pic>
        <p:nvPicPr>
          <p:cNvPr id="7" name="Picture 6">
            <a:extLst>
              <a:ext uri="{FF2B5EF4-FFF2-40B4-BE49-F238E27FC236}">
                <a16:creationId xmlns:a16="http://schemas.microsoft.com/office/drawing/2014/main" id="{E61D59DA-09C0-4A77-A3E0-222168FC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2053"/>
            <a:ext cx="9144000" cy="4572000"/>
          </a:xfrm>
          <a:prstGeom prst="rect">
            <a:avLst/>
          </a:prstGeom>
        </p:spPr>
      </p:pic>
    </p:spTree>
    <p:extLst>
      <p:ext uri="{BB962C8B-B14F-4D97-AF65-F5344CB8AC3E}">
        <p14:creationId xmlns:p14="http://schemas.microsoft.com/office/powerpoint/2010/main" val="299357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4347-AFA5-4727-B476-A538381BFFF0}"/>
              </a:ext>
            </a:extLst>
          </p:cNvPr>
          <p:cNvSpPr>
            <a:spLocks noGrp="1"/>
          </p:cNvSpPr>
          <p:nvPr>
            <p:ph type="title"/>
          </p:nvPr>
        </p:nvSpPr>
        <p:spPr/>
        <p:txBody>
          <a:bodyPr/>
          <a:lstStyle/>
          <a:p>
            <a:r>
              <a:rPr lang="en-US" sz="1800" dirty="0"/>
              <a:t>South-South and Triangular Cooperation concept</a:t>
            </a:r>
            <a:endParaRPr lang="LID4096" sz="1800" dirty="0"/>
          </a:p>
        </p:txBody>
      </p:sp>
      <p:sp>
        <p:nvSpPr>
          <p:cNvPr id="4" name="Slide Number Placeholder 3">
            <a:extLst>
              <a:ext uri="{FF2B5EF4-FFF2-40B4-BE49-F238E27FC236}">
                <a16:creationId xmlns:a16="http://schemas.microsoft.com/office/drawing/2014/main" id="{1EBEC192-499B-4D0E-877A-322447913342}"/>
              </a:ext>
            </a:extLst>
          </p:cNvPr>
          <p:cNvSpPr>
            <a:spLocks noGrp="1"/>
          </p:cNvSpPr>
          <p:nvPr>
            <p:ph type="sldNum" sz="quarter" idx="12"/>
          </p:nvPr>
        </p:nvSpPr>
        <p:spPr/>
        <p:txBody>
          <a:bodyPr/>
          <a:lstStyle/>
          <a:p>
            <a:fld id="{7E669EBB-C5CE-45B2-A8CB-7FDF806D61BC}" type="slidenum">
              <a:rPr lang="en-US" smtClean="0"/>
              <a:pPr/>
              <a:t>9</a:t>
            </a:fld>
            <a:endParaRPr lang="en-US" dirty="0"/>
          </a:p>
        </p:txBody>
      </p:sp>
      <p:sp>
        <p:nvSpPr>
          <p:cNvPr id="7" name="TextBox 6">
            <a:extLst>
              <a:ext uri="{FF2B5EF4-FFF2-40B4-BE49-F238E27FC236}">
                <a16:creationId xmlns:a16="http://schemas.microsoft.com/office/drawing/2014/main" id="{95B5B927-5872-41B6-B3CE-61061FB103F3}"/>
              </a:ext>
            </a:extLst>
          </p:cNvPr>
          <p:cNvSpPr txBox="1"/>
          <p:nvPr/>
        </p:nvSpPr>
        <p:spPr>
          <a:xfrm>
            <a:off x="192502" y="3835619"/>
            <a:ext cx="4395535" cy="2585323"/>
          </a:xfrm>
          <a:prstGeom prst="rect">
            <a:avLst/>
          </a:prstGeom>
          <a:noFill/>
        </p:spPr>
        <p:txBody>
          <a:bodyPr wrap="square" rtlCol="0">
            <a:spAutoFit/>
          </a:bodyPr>
          <a:lstStyle/>
          <a:p>
            <a:r>
              <a:rPr lang="en-GB" i="1" dirty="0"/>
              <a:t>“The UPU is originally a technical organization that ensures that the technical, not political, matters are solved. Therefore, the role of the UPU is to react very fast and to assist the developing countries practically so that their needs are met,” </a:t>
            </a:r>
            <a:r>
              <a:rPr lang="en-GB" dirty="0"/>
              <a:t>– UPU Director General Masahiko </a:t>
            </a:r>
            <a:r>
              <a:rPr lang="en-GB" dirty="0" err="1"/>
              <a:t>Metoki</a:t>
            </a:r>
            <a:r>
              <a:rPr lang="en-GB" dirty="0"/>
              <a:t>, 5 January 2022</a:t>
            </a:r>
            <a:endParaRPr lang="en-US" dirty="0"/>
          </a:p>
        </p:txBody>
      </p:sp>
      <p:sp>
        <p:nvSpPr>
          <p:cNvPr id="3" name="TextBox 2">
            <a:extLst>
              <a:ext uri="{FF2B5EF4-FFF2-40B4-BE49-F238E27FC236}">
                <a16:creationId xmlns:a16="http://schemas.microsoft.com/office/drawing/2014/main" id="{0345C3BB-5765-458D-808F-9D9D13FE3F09}"/>
              </a:ext>
            </a:extLst>
          </p:cNvPr>
          <p:cNvSpPr txBox="1"/>
          <p:nvPr/>
        </p:nvSpPr>
        <p:spPr>
          <a:xfrm>
            <a:off x="192504" y="1470634"/>
            <a:ext cx="8791075" cy="1200329"/>
          </a:xfrm>
          <a:prstGeom prst="rect">
            <a:avLst/>
          </a:prstGeom>
          <a:noFill/>
        </p:spPr>
        <p:txBody>
          <a:bodyPr wrap="square" rtlCol="0">
            <a:spAutoFit/>
          </a:bodyPr>
          <a:lstStyle/>
          <a:p>
            <a:r>
              <a:rPr lang="en-US" dirty="0"/>
              <a:t>The use of appropriate technology and solutions works well, especially if there is a big constraint of resources. Southern countries used to complain about such solutions being thrust on them because they led to problems.</a:t>
            </a:r>
          </a:p>
        </p:txBody>
      </p:sp>
      <p:sp>
        <p:nvSpPr>
          <p:cNvPr id="5" name="TextBox 4">
            <a:extLst>
              <a:ext uri="{FF2B5EF4-FFF2-40B4-BE49-F238E27FC236}">
                <a16:creationId xmlns:a16="http://schemas.microsoft.com/office/drawing/2014/main" id="{1BE78EFC-1CF1-4412-BB30-D3D25AB30F61}"/>
              </a:ext>
            </a:extLst>
          </p:cNvPr>
          <p:cNvSpPr txBox="1"/>
          <p:nvPr/>
        </p:nvSpPr>
        <p:spPr>
          <a:xfrm>
            <a:off x="192503" y="2766943"/>
            <a:ext cx="8791075" cy="923330"/>
          </a:xfrm>
          <a:prstGeom prst="rect">
            <a:avLst/>
          </a:prstGeom>
          <a:noFill/>
        </p:spPr>
        <p:txBody>
          <a:bodyPr wrap="square" rtlCol="0">
            <a:spAutoFit/>
          </a:bodyPr>
          <a:lstStyle/>
          <a:p>
            <a:r>
              <a:rPr lang="en-US" b="1" i="1" dirty="0"/>
              <a:t>“Nothing for me without me”</a:t>
            </a:r>
            <a:r>
              <a:rPr lang="en-US" b="1" dirty="0"/>
              <a:t> </a:t>
            </a:r>
            <a:r>
              <a:rPr lang="en-US" dirty="0"/>
              <a:t>is the voice of the South in the development cooperation field. Within this framework, the UPU has developed its strategy for the South-South and Triangular Cooperation. </a:t>
            </a:r>
            <a:endParaRPr lang="en-GB" dirty="0"/>
          </a:p>
        </p:txBody>
      </p:sp>
      <p:pic>
        <p:nvPicPr>
          <p:cNvPr id="8" name="Picture 7">
            <a:extLst>
              <a:ext uri="{FF2B5EF4-FFF2-40B4-BE49-F238E27FC236}">
                <a16:creationId xmlns:a16="http://schemas.microsoft.com/office/drawing/2014/main" id="{69351D68-41E8-4CD5-A28F-9195682AE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350" y="3690273"/>
            <a:ext cx="4534147" cy="3022381"/>
          </a:xfrm>
          <a:prstGeom prst="rect">
            <a:avLst/>
          </a:prstGeom>
        </p:spPr>
      </p:pic>
    </p:spTree>
    <p:extLst>
      <p:ext uri="{BB962C8B-B14F-4D97-AF65-F5344CB8AC3E}">
        <p14:creationId xmlns:p14="http://schemas.microsoft.com/office/powerpoint/2010/main" val="807602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U">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0E5805-5CE7-4466-86A8-36757963C862}" vid="{DF43EF7B-4A2D-4F3C-8FEF-B8723908C8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EN_Standard PowerPoint</Template>
  <TotalTime>2856</TotalTime>
  <Words>1451</Words>
  <Application>Microsoft Office PowerPoint</Application>
  <PresentationFormat>On-screen Show (4:3)</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MS PGothic</vt:lpstr>
      <vt:lpstr>Arial</vt:lpstr>
      <vt:lpstr>Calibri</vt:lpstr>
      <vt:lpstr>Verdana</vt:lpstr>
      <vt:lpstr>Office Theme</vt:lpstr>
      <vt:lpstr>South-South and Triangular Cooperation</vt:lpstr>
      <vt:lpstr>What is South-South Cooperation?</vt:lpstr>
      <vt:lpstr>Did you know?</vt:lpstr>
      <vt:lpstr>Why is South-South Cooperation important?</vt:lpstr>
      <vt:lpstr>What is South-South and Triangular Cooperation?</vt:lpstr>
      <vt:lpstr>DCDEV Objectives (2021)</vt:lpstr>
      <vt:lpstr>UPU’s commitment to South-South and Triangular Cooperation</vt:lpstr>
      <vt:lpstr>UPU’s commitment to South-South and Triangular Cooperation</vt:lpstr>
      <vt:lpstr>South-South and Triangular Cooperation concept</vt:lpstr>
      <vt:lpstr>South-South and Triangular Cooperation concept </vt:lpstr>
      <vt:lpstr>UPU’s commitment to South-South and Triangular Cooperation</vt:lpstr>
      <vt:lpstr>Resource mobilization for South-South and Triangular Cooperation</vt:lpstr>
      <vt:lpstr>What has been done?</vt:lpstr>
      <vt:lpstr>South-South and Triangular Cooperation is our vision</vt:lpstr>
      <vt:lpstr>Appeal for contributions to the UPU Special Fund for development cooperation activities within the framework of South–South and Triangular Cooperation from the UPU Director General</vt:lpstr>
      <vt:lpstr>Understanding and implementing the UN 2030 Agenda for Sustainable Development is our primary objective at the UPU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SINHA subhash</dc:creator>
  <cp:lastModifiedBy>MURAVYOVA olena</cp:lastModifiedBy>
  <cp:revision>237</cp:revision>
  <dcterms:created xsi:type="dcterms:W3CDTF">2021-06-11T21:37:53Z</dcterms:created>
  <dcterms:modified xsi:type="dcterms:W3CDTF">2022-02-24T12:40:50Z</dcterms:modified>
</cp:coreProperties>
</file>