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5"/>
  </p:sldMasterIdLst>
  <p:notesMasterIdLst>
    <p:notesMasterId r:id="rId13"/>
  </p:notesMasterIdLst>
  <p:handoutMasterIdLst>
    <p:handoutMasterId r:id="rId14"/>
  </p:handoutMasterIdLst>
  <p:sldIdLst>
    <p:sldId id="316" r:id="rId6"/>
    <p:sldId id="304" r:id="rId7"/>
    <p:sldId id="305" r:id="rId8"/>
    <p:sldId id="306" r:id="rId9"/>
    <p:sldId id="317" r:id="rId10"/>
    <p:sldId id="318" r:id="rId11"/>
    <p:sldId id="310" r:id="rId1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63657" autoAdjust="0"/>
  </p:normalViewPr>
  <p:slideViewPr>
    <p:cSldViewPr>
      <p:cViewPr>
        <p:scale>
          <a:sx n="79" d="100"/>
          <a:sy n="79" d="100"/>
        </p:scale>
        <p:origin x="-254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91" y="-77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1"/>
            <a:fld id="{3821E553-7838-4376-81F3-3A38F3E4CF6B}" type="datetimeFigureOut">
              <a:rPr lang="en-GB" smtClean="0"/>
              <a:t>13/07/2016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1"/>
            <a:fld id="{790AEB2B-7F62-4955-A7AB-D9DC53DF217F}" type="slidenum">
              <a:rPr lang="en-GB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2515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1"/>
            <a:fld id="{5A0961D5-918F-49D9-8E6F-42F78AD132E1}" type="slidenum">
              <a:rPr lang="en-GB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833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H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1" eaLnBrk="1" hangingPunct="1"/>
            <a:fld id="{4F150A24-A257-4F37-B250-32A533C92CAC}" type="slidenum">
              <a:rPr lang="en-GB" smtClean="0">
                <a:solidFill>
                  <a:prstClr val="black"/>
                </a:solidFill>
              </a:rPr>
              <a:pPr eaLnBrk="1" hangingPunct="1"/>
              <a:t>1</a:t>
            </a:fld>
            <a:endParaRPr lang="ar-SA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1"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ar-SA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يُقصد </a:t>
            </a:r>
            <a:r>
              <a:rPr lang="ar-SA" sz="1200" b="1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بمهلة الإرسال 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الفارق بين تاريخ وزمن وقوع حدث من الأحداث </a:t>
            </a: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EDI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 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فعليا وزمن إعداد رسالة </a:t>
            </a: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EDI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التي تحتوي على هذا الحدث لترسل إلى شركائكم (ويُذكر هذا الزمن في رأس الرسالة المتبادلة أو على "المظروف" الذي ترسل فيه الرسالة </a:t>
            </a: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EDI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).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fr-CH" sz="1200" kern="1200" dirty="0" smtClean="0">
                <a:solidFill>
                  <a:srgbClr val="000000"/>
                </a:solidFill>
                <a:effectLst/>
                <a:latin typeface="Arial"/>
                <a:ea typeface="+mn-ea"/>
              </a:rPr>
              <a:t> 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fr-CH" sz="1200" dirty="0" smtClean="0">
                <a:effectLst/>
                <a:latin typeface="Arial"/>
                <a:ea typeface="Times New Roman"/>
              </a:rPr>
              <a:t> 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انظر مثلا الحدث </a:t>
            </a: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H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المرسل من سويسرا إلى بلجيكا. لاحظ أن التاريخ والزمن ذكرا على النسق التالي: سنة-شهر-يوم ساعة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Arial"/>
                <a:ea typeface="+mn-ea"/>
              </a:rPr>
              <a:t>- 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دقيقة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fr-CH" sz="1200" dirty="0" smtClean="0">
                <a:effectLst/>
                <a:latin typeface="Arial"/>
                <a:ea typeface="Times New Roman"/>
              </a:rPr>
              <a:t> 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في السطر الأول (بالخط العريض): </a:t>
            </a:r>
            <a:r>
              <a:rPr lang="fr-CH" sz="1000" b="1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160202 :1730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هو تاريخ وزمن التبادل.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في السطر الرابع (بالخط العريض): </a:t>
            </a:r>
            <a:r>
              <a:rPr lang="fr-CH" sz="1000" b="1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1602021430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هو تاريخ وزمن وقوع الحدث </a:t>
            </a: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H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.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fr-CH" sz="1200" dirty="0" smtClean="0">
                <a:effectLst/>
                <a:latin typeface="Arial"/>
                <a:ea typeface="Times New Roman"/>
              </a:rPr>
              <a:t> 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ولما كان الفارق بين الزمنين المذكورين أعلاه (ثلاث ساعات) أقل من ٧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ساعة، فإن مهلة إرسال الحدث </a:t>
            </a: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H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تعتبر مستوفية لمتطلب الأداء الأدنى. 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fr-CH" sz="1200" dirty="0" smtClean="0">
                <a:effectLst/>
                <a:latin typeface="Arial"/>
                <a:ea typeface="Times New Roman"/>
              </a:rPr>
              <a:t> 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UNB+UNOA:1+CH001+BE001+160202:1730+INTREF102’’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UNH+MESREF875+EMSEVT:2:0:IP:EMS’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EMD+EE349279408BECH1602021030+CHBSLA+BEBRUA+248’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EMH+EE349279408BECH1602021430+102072+A10’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UNT+8+MESREF875’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UNZ+1+INTREF102’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  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 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وللحصول على المزيد من المعلومات يرجى الاطلاع على كتيب "مقدمة للتبادل الإلكتروني للمعطيات البريدية"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200" kern="1200" dirty="0" smtClean="0">
                <a:solidFill>
                  <a:srgbClr val="000000"/>
                </a:solidFill>
                <a:effectLst/>
                <a:latin typeface="Arial"/>
                <a:ea typeface="+mn-ea"/>
              </a:rPr>
              <a:t> </a:t>
            </a:r>
            <a:r>
              <a:rPr lang="en-GB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Arial"/>
              </a:rPr>
              <a:t>[An introduction to postal EDI exchanges]</a:t>
            </a:r>
            <a:r>
              <a:rPr lang="ar-SA" sz="11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المنشور على الموقع الإلكتروني التالي: </a:t>
            </a:r>
            <a:endParaRPr lang="fr-CH" sz="11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100" dirty="0" smtClean="0">
                <a:effectLst/>
                <a:latin typeface="Arial"/>
                <a:ea typeface="Times New Roman"/>
              </a:rPr>
              <a:t> </a:t>
            </a:r>
            <a:endParaRPr lang="fr-CH" sz="1100" dirty="0" smtClean="0">
              <a:effectLst/>
              <a:latin typeface="Times New Roman"/>
              <a:ea typeface="Times New Roman"/>
            </a:endParaRPr>
          </a:p>
          <a:p>
            <a:pPr algn="justLow" rtl="1">
              <a:lnSpc>
                <a:spcPct val="90000"/>
              </a:lnSpc>
              <a:spcAft>
                <a:spcPts val="0"/>
              </a:spcAft>
            </a:pPr>
            <a:r>
              <a:rPr lang="fr-CH" sz="1000" kern="120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www.upu.int/en/activities/standards/upu-edi-messaging-standards.html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r" rtl="1" eaLnBrk="1" hangingPunct="1">
              <a:lnSpc>
                <a:spcPct val="90000"/>
              </a:lnSpc>
            </a:pPr>
            <a:endParaRPr lang="ar-SA" sz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1"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ar-SA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Low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انخفاض حجم الرسائل: ينبغي إرسال إنذار في حالة انخفاض عدد رسائل الطرود بنسبة تساوي٪</a:t>
            </a: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 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أو أكثر على فترة الأيام الثلاثين المنقضية. 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 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انخفاض نسبة الأداء: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- انخفاض قيم نسب الأداء المطلقة إلى ما يساوي الأهداف المحددة للحصص البرية للبريد الوارد أو أقل.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- ينبغي إرسال إنذار في كل مرة ينخفض فيها هذا الهدف إلى ما دون الحد الأدنى المطلوب للحصول على علاوات الحصص البرِّية للبريد الوارد.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r-CH" sz="10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 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الاضطرابات: ينبغي إرسال إنذار في كل حالة من الحالتين التاليتين: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- مرور سبعة أيام أو أكثر دون إرسال رسائل للمستثمرين الذين يساوي حجم الرسائل بالنسبة إليهم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۲۰۰۰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رسالة كل شهر أو أقل.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- مرور ثلاثة أيام أو أكثر دون إرسال رسائل للمستثمرين الذين يزيد حجم الرسائل بالنسبة إليهم عن </a:t>
            </a: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۲۰۰۰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رسالة كل شهر.</a:t>
            </a:r>
            <a:endParaRPr lang="fr-CH" sz="900" dirty="0" smtClean="0">
              <a:effectLst/>
              <a:latin typeface="Times New Roman"/>
              <a:ea typeface="Times New Roman"/>
            </a:endParaRPr>
          </a:p>
          <a:p>
            <a:pPr algn="justLow" rtl="1"/>
            <a:endParaRPr lang="ar-SA" sz="100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1"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ar-SA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>
              <a:lnSpc>
                <a:spcPct val="90000"/>
              </a:lnSpc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لا يمكن استخدام النافذة الزمنية </a:t>
            </a: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لمراقبة العتبات المطلقة لنسب الأداء، لأن الأحداث التي يتم قياسها (</a:t>
            </a:r>
            <a:r>
              <a:rPr lang="fr-CH" sz="8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D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في </a:t>
            </a:r>
            <a:r>
              <a:rPr lang="fr-CH" sz="8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D/C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و </a:t>
            </a:r>
            <a:r>
              <a:rPr lang="fr-CH" sz="8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RESDES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في </a:t>
            </a:r>
            <a:r>
              <a:rPr lang="fr-CH" sz="8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</a:rPr>
              <a:t>RESDES/PREDES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) قد لا تكون أرسلت بعد.</a:t>
            </a:r>
            <a:endParaRPr lang="fr-CH" sz="1000" dirty="0" smtClean="0">
              <a:effectLst/>
              <a:latin typeface="Times New Roman"/>
              <a:ea typeface="Times New Roman"/>
            </a:endParaRPr>
          </a:p>
          <a:p>
            <a:pPr algn="r" rtl="1">
              <a:lnSpc>
                <a:spcPct val="90000"/>
              </a:lnSpc>
              <a:spcAft>
                <a:spcPts val="0"/>
              </a:spcAft>
            </a:pPr>
            <a:r>
              <a:rPr lang="fr-CH" sz="1000" dirty="0" smtClean="0">
                <a:effectLst/>
                <a:latin typeface="Arial"/>
                <a:ea typeface="Times New Roman"/>
              </a:rPr>
              <a:t> </a:t>
            </a:r>
            <a:endParaRPr lang="fr-CH" sz="10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1000" kern="1200" spc="-3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النافذة الزمنية: المدة الزمنية بعدد الأيام خلال فترة زمنية معينة (النافذة الزمنية ١ = السابقة، والنافذة الزمنية </a:t>
            </a:r>
            <a:r>
              <a:rPr lang="fa-IR" sz="1000" kern="1200" spc="-3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</a:t>
            </a:r>
            <a:r>
              <a:rPr lang="ar-SA" sz="1000" kern="1200" spc="-3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= الحالية)</a:t>
            </a:r>
            <a:endParaRPr lang="fr-CH" sz="10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الفترة الفاصلة: عدد الأيام المنقضية منذ انتهاء النافذة الزمنية ١ وحتى التاريخ الحالي (نهاية النافذة الزمنية </a:t>
            </a: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)</a:t>
            </a:r>
            <a:endParaRPr lang="fr-CH" sz="10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fr-CH" sz="1000" dirty="0" smtClean="0">
                <a:effectLst/>
                <a:latin typeface="Arial"/>
                <a:ea typeface="Times New Roman"/>
              </a:rPr>
              <a:t> </a:t>
            </a:r>
            <a:endParaRPr lang="fr-CH" sz="10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فارق العتبات (أحجام الرسائل): النافذة الزمنية </a:t>
            </a: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/النافذة الزمنية </a:t>
            </a: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۱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&gt; ٪</a:t>
            </a: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</a:t>
            </a:r>
            <a:endParaRPr lang="fr-CH" sz="10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العتبة المطلقة لنسبتي الأداء والإرسال </a:t>
            </a:r>
            <a:endParaRPr lang="fr-CH" sz="10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النافذة الزمنية </a:t>
            </a:r>
            <a:r>
              <a:rPr lang="fa-IR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۱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&lt;</a:t>
            </a:r>
            <a:r>
              <a:rPr lang="ar-SA" sz="1000" kern="1200" dirty="0" smtClean="0">
                <a:solidFill>
                  <a:srgbClr val="FFFFFF"/>
                </a:solidFill>
                <a:effectLst/>
                <a:latin typeface="Times New Roman"/>
                <a:ea typeface="+mn-ea"/>
                <a:cs typeface="+mn-cs"/>
              </a:rPr>
              <a:t> ٧</a:t>
            </a:r>
            <a:r>
              <a:rPr lang="fa-IR" sz="1000" kern="1200" dirty="0" smtClean="0">
                <a:solidFill>
                  <a:srgbClr val="FFFFFF"/>
                </a:solidFill>
                <a:effectLst/>
                <a:latin typeface="Times New Roman"/>
                <a:ea typeface="+mn-ea"/>
                <a:cs typeface="+mn-cs"/>
              </a:rPr>
              <a:t>۰</a:t>
            </a:r>
            <a:r>
              <a:rPr lang="ar-SA" sz="10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٪</a:t>
            </a:r>
            <a:endParaRPr lang="fr-CH" sz="1000" dirty="0" smtClean="0">
              <a:effectLst/>
              <a:latin typeface="Times New Roman"/>
              <a:ea typeface="Times New Roman"/>
            </a:endParaRPr>
          </a:p>
          <a:p>
            <a:pPr algn="r" rtl="1" eaLnBrk="1" hangingPunct="1">
              <a:lnSpc>
                <a:spcPct val="90000"/>
              </a:lnSpc>
            </a:pPr>
            <a:endParaRPr lang="ar-SA" sz="1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/>
          <a:lstStyle/>
          <a:p>
            <a:pPr rtl="1"/>
            <a:endParaRPr lang="ar-SA" dirty="0" smtClean="0"/>
          </a:p>
          <a:p>
            <a:pPr algn="just" rtl="1"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من المتوقع إرسال أول رسائل يوم الأحد ٧ أغسطس "آب" 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۲۰۱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٦ ببيانات تتعلق بالعتبات المطلقة عن الفترة الممتدة من 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۱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إلى ٣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۰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يوليو "تموز".</a:t>
            </a:r>
            <a:endParaRPr lang="fr-CH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5A0961D5-918F-49D9-8E6F-42F78AD132E1}" type="slidenum">
              <a:rPr lang="en-GB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628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/>
          <a:lstStyle/>
          <a:p>
            <a:pPr algn="r" rtl="1"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للتنفيذ اعتبارا من الأول من أغسطس "آب" 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۲۰۱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٦ وما بعد: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fr-CH" sz="1200" dirty="0" smtClean="0">
                <a:effectLst/>
                <a:latin typeface="Arial"/>
                <a:ea typeface="Times New Roman"/>
              </a:rPr>
              <a:t> 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من المتوقع إرسال أول رسائل يوم الأحد ٧ أغسطس "آب" 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۲۰۱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٦ ببيانات عن الفترة: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fr-CH" sz="1200" dirty="0" smtClean="0">
                <a:effectLst/>
                <a:latin typeface="Arial"/>
                <a:ea typeface="Times New Roman"/>
              </a:rPr>
              <a:t> 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-&gt; من الأول من يوليو "تموز" إلى 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Arabic Typesetting"/>
                <a:ea typeface="+mn-ea"/>
                <a:cs typeface="Arabic Typesetting"/>
              </a:rPr>
              <a:t>٣۰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 يوليو "تموز" 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۲۰۱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٦ للنافذة الزمنية 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۱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-&gt; من ٨ يوليو "تموز" إلى ٦ أغسطس "آب" 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۲۰۱</a:t>
            </a:r>
            <a:r>
              <a:rPr lang="ar-SA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٦ للنافذة الزمنية </a:t>
            </a:r>
            <a:r>
              <a:rPr lang="fa-IR" sz="1200" kern="12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>۲</a:t>
            </a:r>
            <a:endParaRPr lang="fr-CH" sz="1200" dirty="0" smtClean="0">
              <a:effectLst/>
              <a:latin typeface="Times New Roman"/>
              <a:ea typeface="Times New Roman"/>
            </a:endParaRPr>
          </a:p>
          <a:p>
            <a:pPr algn="r" rtl="1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5A0961D5-918F-49D9-8E6F-42F78AD132E1}" type="slidenum">
              <a:rPr lang="en-GB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913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1"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ar-SA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b="0" dirty="0" smtClean="0"/>
          </a:p>
          <a:p>
            <a:pPr eaLnBrk="1" hangingPunct="1">
              <a:lnSpc>
                <a:spcPct val="90000"/>
              </a:lnSpc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fond_page_titre_ppt_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8480" y="6453187"/>
            <a:ext cx="2133600" cy="238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r-CH" smtClean="0">
                <a:solidFill>
                  <a:srgbClr val="FFFFFF"/>
                </a:solidFill>
              </a:rPr>
              <a:t>© UPU 2015 – All rights reserved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 sz="900" b="1"/>
            </a:lvl1pPr>
          </a:lstStyle>
          <a:p>
            <a:pPr>
              <a:defRPr/>
            </a:pPr>
            <a:r>
              <a:rPr lang="fr-CH" i="1" dirty="0" smtClean="0">
                <a:solidFill>
                  <a:srgbClr val="FFFFFF"/>
                </a:solidFill>
              </a:rPr>
              <a:t>POSTAL TECHNOLOGY CENTRE </a:t>
            </a:r>
          </a:p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431280"/>
            <a:ext cx="2133600" cy="282258"/>
          </a:xfr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29FF96F-09F1-42C4-9367-8C1DFF190E0E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5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0135-806A-491F-9512-533781B79AC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5580112" y="6237312"/>
            <a:ext cx="3106688" cy="504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ar-SA" sz="1100" b="1" i="1" dirty="0" smtClean="0">
                <a:solidFill>
                  <a:srgbClr val="000000"/>
                </a:solidFill>
              </a:rPr>
              <a:t>مركز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التقنياءات</a:t>
            </a:r>
            <a:r>
              <a:rPr lang="ar-SA" sz="1100" b="1" i="1" dirty="0" smtClean="0">
                <a:solidFill>
                  <a:srgbClr val="000000"/>
                </a:solidFill>
              </a:rPr>
              <a:t> البريدية (مديرية العمليات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والتقنياء</a:t>
            </a:r>
            <a:r>
              <a:rPr lang="ar-SA" b="1" i="1" dirty="0" smtClean="0">
                <a:solidFill>
                  <a:srgbClr val="000000"/>
                </a:solidFill>
              </a:rPr>
              <a:t>)</a:t>
            </a:r>
            <a:fld id="{A0F1DC18-59A5-4061-9D98-8771E226576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7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060E-B386-4143-B7BD-CFFB08FF1C4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5580112" y="6237312"/>
            <a:ext cx="3106688" cy="504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ar-SA" sz="1100" b="1" i="1" dirty="0" smtClean="0">
                <a:solidFill>
                  <a:srgbClr val="000000"/>
                </a:solidFill>
              </a:rPr>
              <a:t>مركز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التقنياءات</a:t>
            </a:r>
            <a:r>
              <a:rPr lang="ar-SA" sz="1100" b="1" i="1" dirty="0" smtClean="0">
                <a:solidFill>
                  <a:srgbClr val="000000"/>
                </a:solidFill>
              </a:rPr>
              <a:t> البريدية (مديرية العمليات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والتقنياء</a:t>
            </a:r>
            <a:r>
              <a:rPr lang="ar-SA" b="1" i="1" dirty="0" smtClean="0">
                <a:solidFill>
                  <a:srgbClr val="000000"/>
                </a:solidFill>
              </a:rPr>
              <a:t>)</a:t>
            </a:r>
            <a:fld id="{A0F1DC18-59A5-4061-9D98-8771E226576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FF823-5EBC-4FFE-9AD9-A751922064DB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5580112" y="6237312"/>
            <a:ext cx="3106688" cy="504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ar-SA" sz="1100" b="1" i="1" dirty="0" smtClean="0">
                <a:solidFill>
                  <a:srgbClr val="000000"/>
                </a:solidFill>
              </a:rPr>
              <a:t>مركز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التقنياءات</a:t>
            </a:r>
            <a:r>
              <a:rPr lang="ar-SA" sz="1100" b="1" i="1" dirty="0" smtClean="0">
                <a:solidFill>
                  <a:srgbClr val="000000"/>
                </a:solidFill>
              </a:rPr>
              <a:t> البريدية (مديرية العمليات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والتقنياء</a:t>
            </a:r>
            <a:r>
              <a:rPr lang="ar-SA" b="1" i="1" dirty="0" smtClean="0">
                <a:solidFill>
                  <a:srgbClr val="000000"/>
                </a:solidFill>
              </a:rPr>
              <a:t>)</a:t>
            </a:r>
            <a:fld id="{A0F1DC18-59A5-4061-9D98-8771E226576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2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160F0-DE3D-457C-A933-A6082A8979B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5580112" y="6237312"/>
            <a:ext cx="3106688" cy="504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ar-SA" sz="1100" b="1" i="1" dirty="0" smtClean="0">
                <a:solidFill>
                  <a:srgbClr val="000000"/>
                </a:solidFill>
              </a:rPr>
              <a:t>مركز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التقنياءات</a:t>
            </a:r>
            <a:r>
              <a:rPr lang="ar-SA" sz="1100" b="1" i="1" dirty="0" smtClean="0">
                <a:solidFill>
                  <a:srgbClr val="000000"/>
                </a:solidFill>
              </a:rPr>
              <a:t> البريدية (مديرية العمليات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والتقنياء</a:t>
            </a:r>
            <a:r>
              <a:rPr lang="ar-SA" b="1" i="1" dirty="0" smtClean="0">
                <a:solidFill>
                  <a:srgbClr val="000000"/>
                </a:solidFill>
              </a:rPr>
              <a:t>)</a:t>
            </a:r>
            <a:fld id="{A0F1DC18-59A5-4061-9D98-8771E226576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98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ACC3D7-AFFC-4955-97AF-C9137443E17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5580112" y="6237312"/>
            <a:ext cx="3106688" cy="504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ar-SA" sz="1100" b="1" i="1" dirty="0" smtClean="0">
                <a:solidFill>
                  <a:srgbClr val="000000"/>
                </a:solidFill>
              </a:rPr>
              <a:t>مركز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التقنياءات</a:t>
            </a:r>
            <a:r>
              <a:rPr lang="ar-SA" sz="1100" b="1" i="1" dirty="0" smtClean="0">
                <a:solidFill>
                  <a:srgbClr val="000000"/>
                </a:solidFill>
              </a:rPr>
              <a:t> البريدية (مديرية العمليات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والتقنياء</a:t>
            </a:r>
            <a:r>
              <a:rPr lang="ar-SA" b="1" i="1" dirty="0" smtClean="0">
                <a:solidFill>
                  <a:srgbClr val="000000"/>
                </a:solidFill>
              </a:rPr>
              <a:t>)</a:t>
            </a:r>
            <a:fld id="{A0F1DC18-59A5-4061-9D98-8771E226576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5328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67FAF-9173-4C85-BD4A-6E3599A249CF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7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706A0-6CE3-4B65-827D-F88F9021529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7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346C6-9F7E-405F-9798-3F234079209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53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5B52-2057-4209-AB61-AAD60A45DD9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2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58800" y="6237311"/>
            <a:ext cx="2133600" cy="47400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4559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652120" y="5805264"/>
            <a:ext cx="3106688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DC18-59A5-4061-9D98-8771E226576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8D16-7D2E-47A0-A2AD-A1B80C08EFC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5796136" y="6218604"/>
            <a:ext cx="3106688" cy="504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ar-SA" sz="1100" b="1" i="1" dirty="0" smtClean="0">
                <a:solidFill>
                  <a:srgbClr val="000000"/>
                </a:solidFill>
              </a:rPr>
              <a:t>مركز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التقنياءات</a:t>
            </a:r>
            <a:r>
              <a:rPr lang="ar-SA" sz="1100" b="1" i="1" dirty="0" smtClean="0">
                <a:solidFill>
                  <a:srgbClr val="000000"/>
                </a:solidFill>
              </a:rPr>
              <a:t> البريدية (مديرية العمليات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والتقنياء</a:t>
            </a:r>
            <a:r>
              <a:rPr lang="ar-SA" b="1" i="1" dirty="0" smtClean="0">
                <a:solidFill>
                  <a:srgbClr val="000000"/>
                </a:solidFill>
              </a:rPr>
              <a:t>)</a:t>
            </a:r>
            <a:fld id="{A0F1DC18-59A5-4061-9D98-8771E226576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6990-642C-4798-838C-BCF97773474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5580112" y="6237312"/>
            <a:ext cx="3106688" cy="504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ar-SA" sz="1100" b="1" i="1" dirty="0" smtClean="0">
                <a:solidFill>
                  <a:srgbClr val="000000"/>
                </a:solidFill>
              </a:rPr>
              <a:t>مركز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التقنياءات</a:t>
            </a:r>
            <a:r>
              <a:rPr lang="ar-SA" sz="1100" b="1" i="1" dirty="0" smtClean="0">
                <a:solidFill>
                  <a:srgbClr val="000000"/>
                </a:solidFill>
              </a:rPr>
              <a:t> البريدية (مديرية العمليات </a:t>
            </a:r>
            <a:r>
              <a:rPr lang="ar-SA" sz="1100" b="1" i="1" dirty="0" err="1" smtClean="0">
                <a:solidFill>
                  <a:srgbClr val="000000"/>
                </a:solidFill>
              </a:rPr>
              <a:t>والتقنياء</a:t>
            </a:r>
            <a:r>
              <a:rPr lang="ar-SA" b="1" i="1" dirty="0" smtClean="0">
                <a:solidFill>
                  <a:srgbClr val="000000"/>
                </a:solidFill>
              </a:rPr>
              <a:t>)</a:t>
            </a:r>
            <a:fld id="{A0F1DC18-59A5-4061-9D98-8771E226576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7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F965E9-55FC-458B-A4DD-E9EA7A4A6223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2053" name="Picture 11" descr="fond_page_courante_ppt_e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20" y="3175"/>
            <a:ext cx="9144000" cy="686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553200" y="6492239"/>
            <a:ext cx="2133600" cy="229235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9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 rtl="1">
              <a:defRPr/>
            </a:pPr>
            <a:fld id="{C6485374-0F29-452A-AC98-3A07BBDC9583}" type="slidenum">
              <a:rPr lang="fr-FR" sz="1000" smtClean="0"/>
              <a:pPr algn="r">
                <a:defRPr/>
              </a:pPr>
              <a:t>‹N°›</a:t>
            </a:fld>
            <a:endParaRPr lang="ar-SA" sz="1000" dirty="0"/>
          </a:p>
        </p:txBody>
      </p:sp>
      <p:pic>
        <p:nvPicPr>
          <p:cNvPr id="12" name="Picture 11" descr="fond_page_courante_ppt_a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37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6"/>
          <p:cNvSpPr txBox="1">
            <a:spLocks noChangeArrowheads="1"/>
          </p:cNvSpPr>
          <p:nvPr userDrawn="1"/>
        </p:nvSpPr>
        <p:spPr bwMode="auto">
          <a:xfrm>
            <a:off x="25152" y="6463199"/>
            <a:ext cx="3106688" cy="2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dirty="0" smtClean="0">
                <a:solidFill>
                  <a:srgbClr val="000000"/>
                </a:solidFill>
              </a:rPr>
              <a:t>  </a:t>
            </a:r>
            <a:r>
              <a:rPr lang="ar-SA" sz="1000" b="1" i="1" dirty="0" smtClean="0">
                <a:solidFill>
                  <a:srgbClr val="000000"/>
                </a:solidFill>
              </a:rPr>
              <a:t>مركز </a:t>
            </a:r>
            <a:r>
              <a:rPr lang="ar-SA" sz="1000" b="1" i="1" dirty="0" err="1" smtClean="0">
                <a:solidFill>
                  <a:srgbClr val="000000"/>
                </a:solidFill>
              </a:rPr>
              <a:t>التقنياءات</a:t>
            </a:r>
            <a:r>
              <a:rPr lang="ar-SA" sz="1000" b="1" i="1" dirty="0" smtClean="0">
                <a:solidFill>
                  <a:srgbClr val="000000"/>
                </a:solidFill>
              </a:rPr>
              <a:t> البريدية (مديرية العمليات </a:t>
            </a:r>
            <a:r>
              <a:rPr lang="ar-SA" sz="1000" b="1" i="1" dirty="0" err="1" smtClean="0">
                <a:solidFill>
                  <a:srgbClr val="000000"/>
                </a:solidFill>
              </a:rPr>
              <a:t>والتقنياء</a:t>
            </a:r>
            <a:r>
              <a:rPr lang="ar-SA" sz="1000" b="1" i="1" dirty="0" smtClean="0">
                <a:solidFill>
                  <a:srgbClr val="000000"/>
                </a:solidFill>
              </a:rPr>
              <a:t>)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tc.support@upu.int" TargetMode="External"/><Relationship Id="rId4" Type="http://schemas.openxmlformats.org/officeDocument/2006/relationships/hyperlink" Target="mailto:parcels@upu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792088" y="764704"/>
            <a:ext cx="3635896" cy="53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chemeClr val="bg1"/>
                </a:solidFill>
                <a:latin typeface="Arial"/>
                <a:cs typeface="Arial"/>
              </a:rPr>
              <a:t>الإحالة: الكتاب 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0205(DOT.QIP)1072</a:t>
            </a:r>
            <a:endParaRPr lang="ar-SA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1029"/>
          <p:cNvSpPr>
            <a:spLocks noChangeAspect="1" noChangeArrowheads="1"/>
          </p:cNvSpPr>
          <p:nvPr/>
        </p:nvSpPr>
        <p:spPr bwMode="auto">
          <a:xfrm>
            <a:off x="827088" y="1700213"/>
            <a:ext cx="74898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09E"/>
              </a:buClr>
              <a:buFont typeface="Wingdings" pitchFamily="2" charset="2"/>
              <a:buNone/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539750" y="13192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rtl="1" fontAlgn="base">
              <a:spcBef>
                <a:spcPct val="20000"/>
              </a:spcBef>
              <a:spcAft>
                <a:spcPct val="0"/>
              </a:spcAft>
            </a:pPr>
            <a:endParaRPr lang="ar-SA" sz="3200" b="1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ctr" rtl="1" fontAlgn="base">
              <a:spcBef>
                <a:spcPct val="20000"/>
              </a:spcBef>
              <a:spcAft>
                <a:spcPct val="0"/>
              </a:spcAft>
            </a:pPr>
            <a:endParaRPr lang="ar-SA" sz="3200" b="1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ctr" rtl="1" fontAlgn="base">
              <a:spcBef>
                <a:spcPct val="20000"/>
              </a:spcBef>
              <a:spcAft>
                <a:spcPct val="0"/>
              </a:spcAft>
            </a:pPr>
            <a:r>
              <a:rPr lang="ar-SA" sz="4800" b="1" dirty="0" smtClean="0">
                <a:solidFill>
                  <a:srgbClr val="000000"/>
                </a:solidFill>
                <a:latin typeface="Arial"/>
              </a:rPr>
              <a:t>مراقبة أداء الطرود البريدية </a:t>
            </a:r>
          </a:p>
          <a:p>
            <a:pPr marL="342900" indent="-342900" algn="ctr" rtl="1" fontAlgn="base">
              <a:spcBef>
                <a:spcPct val="20000"/>
              </a:spcBef>
              <a:spcAft>
                <a:spcPct val="0"/>
              </a:spcAft>
            </a:pPr>
            <a:r>
              <a:rPr lang="ar-SA" sz="4800" b="1" dirty="0" smtClean="0">
                <a:solidFill>
                  <a:srgbClr val="000000"/>
                </a:solidFill>
                <a:latin typeface="Arial"/>
              </a:rPr>
              <a:t>بتقارير</a:t>
            </a:r>
            <a:r>
              <a:rPr lang="en-US" sz="4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ar-SA" sz="4800" b="1" dirty="0" smtClean="0">
                <a:solidFill>
                  <a:srgbClr val="000000"/>
                </a:solidFill>
                <a:latin typeface="Arial"/>
              </a:rPr>
              <a:t>عن </a:t>
            </a:r>
            <a:r>
              <a:rPr lang="ar-SA" sz="4800" b="1" dirty="0">
                <a:solidFill>
                  <a:srgbClr val="000000"/>
                </a:solidFill>
                <a:latin typeface="Arial"/>
              </a:rPr>
              <a:t>الحالات الشاذة</a:t>
            </a:r>
            <a:endParaRPr lang="ar-SA" sz="4800" b="1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ctr" rtl="1" fontAlgn="base">
              <a:spcBef>
                <a:spcPct val="20000"/>
              </a:spcBef>
              <a:spcAft>
                <a:spcPct val="0"/>
              </a:spcAft>
            </a:pPr>
            <a:endParaRPr lang="ar-SA" sz="3200" b="1" dirty="0">
              <a:solidFill>
                <a:srgbClr val="000000"/>
              </a:solidFill>
              <a:latin typeface="Arial"/>
            </a:endParaRPr>
          </a:p>
          <a:p>
            <a:pPr marL="342900" indent="-342900" algn="ctr" rtl="1" fontAlgn="base">
              <a:spcBef>
                <a:spcPct val="20000"/>
              </a:spcBef>
              <a:spcAft>
                <a:spcPct val="0"/>
              </a:spcAft>
            </a:pPr>
            <a:r>
              <a:rPr dirty="0"/>
              <a:t/>
            </a:r>
            <a:br>
              <a:rPr dirty="0"/>
            </a:br>
            <a:endParaRPr lang="ar-SA" sz="28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48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1520" y="1556792"/>
            <a:ext cx="8425061" cy="36724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indent="-331788" algn="r" rtl="1" eaLnBrk="1" hangingPunct="1">
              <a:spcBef>
                <a:spcPts val="800"/>
              </a:spcBef>
              <a:buFontTx/>
              <a:buNone/>
              <a:tabLst>
                <a:tab pos="542925" algn="l"/>
                <a:tab pos="809625" algn="l"/>
              </a:tabLst>
            </a:pP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 هو التقرير عن الحالات الشاذة؟</a:t>
            </a:r>
          </a:p>
          <a:p>
            <a:pPr marL="0" indent="0" algn="justLow" rtl="1">
              <a:spcBef>
                <a:spcPts val="800"/>
              </a:spcBef>
              <a:buNone/>
            </a:pPr>
            <a:r>
              <a:rPr lang="ar-S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هو آلية ضمن نظام مراقبة نوعية الخدمة ترسل رسائل تحذيرية بالبريد الإلكتروني تلقائيا عندما تبلغ بعض مؤشرات الطرود البريدية مستويات محددة مسبقا فيما يخص:</a:t>
            </a:r>
          </a:p>
          <a:p>
            <a:pPr lvl="1" algn="justLow" rtl="1">
              <a:spcBef>
                <a:spcPts val="800"/>
              </a:spcBef>
            </a:pPr>
            <a:r>
              <a:rPr lang="ar-SA" sz="2200" dirty="0" smtClean="0">
                <a:latin typeface="+mj-lt"/>
              </a:rPr>
              <a:t>الأحجام </a:t>
            </a:r>
          </a:p>
          <a:p>
            <a:pPr lvl="1" algn="justLow" rtl="1">
              <a:spcBef>
                <a:spcPts val="800"/>
              </a:spcBef>
            </a:pPr>
            <a:r>
              <a:rPr lang="ar-S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نسب أداء المسح الضوئي ونسب أداء </a:t>
            </a:r>
            <a:r>
              <a:rPr lang="ar-SA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مهلة الإرسال</a:t>
            </a:r>
            <a:r>
              <a:rPr lang="ar-SA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(١)</a:t>
            </a:r>
          </a:p>
          <a:p>
            <a:pPr lvl="1" algn="justLow" rtl="1">
              <a:spcBef>
                <a:spcPts val="800"/>
              </a:spcBef>
            </a:pPr>
            <a:r>
              <a:rPr lang="ar-S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الاضطرابات في </a:t>
            </a:r>
            <a:r>
              <a:rPr lang="ar-SA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إرسال رسائل نظام التبادل الإلكتروني للبيانات </a:t>
            </a:r>
            <a:r>
              <a:rPr lang="ar-SA" sz="1800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US" sz="1800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EDI</a:t>
            </a:r>
            <a:r>
              <a:rPr lang="ar-SA" sz="1800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ar-SA" sz="2200" baseline="30000" dirty="0">
                <a:latin typeface="Traditional Arabic"/>
              </a:rPr>
              <a:t>(</a:t>
            </a:r>
            <a:r>
              <a:rPr lang="ar-SA" sz="2200" baseline="30000" dirty="0" smtClean="0">
                <a:latin typeface="Adobe Arabic"/>
              </a:rPr>
              <a:t>٢</a:t>
            </a:r>
            <a:r>
              <a:rPr lang="ar-SA" sz="2200" baseline="30000" dirty="0" smtClean="0">
                <a:latin typeface="+mj-lt"/>
              </a:rPr>
              <a:t>)</a:t>
            </a:r>
            <a:endParaRPr lang="ar-SA" sz="2200" baseline="30000" dirty="0">
              <a:latin typeface="+mj-lt"/>
            </a:endParaRPr>
          </a:p>
          <a:p>
            <a:pPr marL="358775" lvl="1" indent="-331788" algn="justLow" rtl="1" eaLnBrk="1" hangingPunct="1">
              <a:spcBef>
                <a:spcPts val="800"/>
              </a:spcBef>
              <a:buNone/>
              <a:tabLst>
                <a:tab pos="542925" algn="l"/>
                <a:tab pos="809625" algn="l"/>
              </a:tabLst>
            </a:pPr>
            <a:r>
              <a:rPr lang="ar-SA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لماذا تُستخدم التقارير عن الحالات الشاذة؟</a:t>
            </a:r>
          </a:p>
          <a:p>
            <a:pPr algn="justLow" rtl="1">
              <a:spcBef>
                <a:spcPts val="800"/>
              </a:spcBef>
            </a:pPr>
            <a:r>
              <a:rPr lang="ar-S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أُعد هذا النظام لمساعدة المستثمرين على مراقبة مؤشرات الأداء الرئيسية الخاصة بخدمة الطرود التي يقدمونها.</a:t>
            </a:r>
          </a:p>
          <a:p>
            <a:pPr marL="457200" lvl="1" indent="0" rtl="1">
              <a:buNone/>
            </a:pPr>
            <a:endParaRPr lang="ar-SA" sz="2200" dirty="0" smtClean="0">
              <a:latin typeface="+mj-lt"/>
            </a:endParaRPr>
          </a:p>
          <a:p>
            <a:pPr lvl="1" rtl="1"/>
            <a:endParaRPr lang="ar-SA" sz="22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620688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</a:pPr>
            <a:r>
              <a:rPr lang="ar-SA" sz="3600" b="1" dirty="0" smtClean="0">
                <a:solidFill>
                  <a:schemeClr val="bg1"/>
                </a:solidFill>
                <a:latin typeface="Arial"/>
                <a:cs typeface="Arial"/>
              </a:rPr>
              <a:t>ماذا ولماذا؟</a:t>
            </a:r>
            <a:endParaRPr lang="ar-SA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478323"/>
            <a:ext cx="8481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(١)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يُقصد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بمهلة الإرسال الفارق بين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تاريخ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وزمن وقوع حدث من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الأحداث </a:t>
            </a:r>
            <a:r>
              <a:rPr lang="fr-CH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فعليا وزمن إعداد الرسالة </a:t>
            </a:r>
            <a:r>
              <a:rPr lang="ar-S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التي تحتوي على هذا الحدث لتُرسَل إلى شركائكم (ويُذكر هذا الزمن في رأس الرسالة المتبادلة أو على "المظروف" الذي ترسل فيه الرسالة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endParaRPr lang="ar-SA" sz="1600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1200" dirty="0">
                <a:latin typeface="Arial" panose="020B0604020202020204" pitchFamily="34" charset="0"/>
                <a:cs typeface="Arial" panose="020B0604020202020204" pitchFamily="34" charset="0"/>
              </a:rPr>
              <a:t>(٢)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إرسال الرسائل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هو نقل رسالة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من خادومكم/موقعكم الإلكتروني إلى المكتب الدولي/ مركز التقنياءات البريدية.  </a:t>
            </a:r>
            <a:endParaRPr lang="ar-S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4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7504" y="1268760"/>
            <a:ext cx="9073008" cy="5445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r" rtl="1">
              <a:spcAft>
                <a:spcPts val="600"/>
              </a:spcAft>
            </a:pP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انخفاض </a:t>
            </a:r>
            <a:r>
              <a:rPr lang="ar-S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كمية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الرسائل بحسب الطرود ( </a:t>
            </a:r>
            <a:r>
              <a:rPr lang="ar-S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PREDES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S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RESDES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وEMSEVT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ar-SA" sz="16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انخفاض عدد رسائل الطرود بنسبة تساوي أو تزيد عن ٢٠٪</a:t>
            </a:r>
            <a:endParaRPr lang="ar-S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/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انخفاض </a:t>
            </a:r>
            <a:r>
              <a:rPr lang="ar-S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نسبة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الأداء (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PREDES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وEMSEVT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بحسب المستثمر: إذا كانت أي نسبة من نسب الأداء والإرسال في الوقت المحدد التالية أدنى من الهدف المُعيَّن: </a:t>
            </a:r>
          </a:p>
          <a:p>
            <a:pPr lvl="3" algn="justLow" rtl="1"/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نسبة 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مقابل 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EMC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+ نسبة إرسال الرسائل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في الوقت المحدد (الصادرة)*</a:t>
            </a:r>
          </a:p>
          <a:p>
            <a:pPr lvl="3" algn="justLow" rtl="1"/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نسبة 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EMC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مقابل 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+ نسبة إرسال الرسائل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EMC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في الوقت المحدد (الصادرة) &lt; ٨٠</a:t>
            </a:r>
            <a:r>
              <a:rPr lang="ar-SA" sz="16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٪</a:t>
            </a:r>
            <a:endParaRPr lang="ar-S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Low" rtl="1"/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نسبة 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مقابل 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EMC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+ نسبة إرسال الرسائل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في الوقت المحدد (الواردة) &lt; ٦٠</a:t>
            </a:r>
            <a:r>
              <a:rPr lang="ar-SA" sz="16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٪</a:t>
            </a:r>
            <a:endParaRPr lang="ar-S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Low" rtl="1"/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نسبة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مقابل 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+ نسبة إرسال الرسائل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في الوقت المحدد (الواردة)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&lt; ٨٠</a:t>
            </a:r>
            <a:r>
              <a:rPr lang="ar-SA" sz="16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٪</a:t>
            </a:r>
            <a:endParaRPr lang="ar-S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Low" rtl="1"/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نسبة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EMH/EMI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مقابل الأحداث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EMD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+ نسبة إرسال الرسائل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EMH/EMI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فــي الوقـ المحـدد (الواردة)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&lt; ٨٠</a:t>
            </a:r>
            <a:r>
              <a:rPr lang="ar-SA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٪</a:t>
            </a:r>
            <a:endParaRPr lang="ar-S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Low" rtl="1">
              <a:spcAft>
                <a:spcPts val="600"/>
              </a:spcAft>
            </a:pP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RESDES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مقابل 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PREDES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+ نسبة إرسال رسائل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PREDES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ورسائل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RESDES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في الوقت المحدد (الصادرة/الواردة) 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&lt; ٨٠</a:t>
            </a:r>
            <a:r>
              <a:rPr lang="ar-SA" sz="1600" kern="1200" dirty="0">
                <a:latin typeface="Arial" panose="020B0604020202020204" pitchFamily="34" charset="0"/>
                <a:cs typeface="Arial" panose="020B0604020202020204" pitchFamily="34" charset="0"/>
              </a:rPr>
              <a:t>٪</a:t>
            </a:r>
            <a:endParaRPr lang="ar-S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Low" rtl="1"/>
            <a:r>
              <a:rPr lang="ar-S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الاضطرابات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في إرسال الرسائل، أي عدد الأيام التي تمر دون إرسال رسائل (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PREDES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أو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RESDES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أو </a:t>
            </a:r>
            <a:r>
              <a:rPr lang="ar-S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EMSEVT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US" sz="1600" dirty="0" smtClean="0">
                <a:latin typeface="Arabic Typesetting"/>
                <a:cs typeface="Arabic Typesetting"/>
              </a:rPr>
              <a:t>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٣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أيام للمستثمرين الذين يتبادلون أكثر من ٢٠٠٠ رسالة/الشهر (٧ أيام للمستثمرين الذين يتبادلون عددا أقل من الرسائل).</a:t>
            </a:r>
          </a:p>
          <a:p>
            <a:pPr marL="457200" lvl="1" indent="0" rtl="1">
              <a:buNone/>
            </a:pPr>
            <a:endParaRPr lang="ar-S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Low" rtl="1">
              <a:buNone/>
            </a:pPr>
            <a:r>
              <a:rPr lang="ar-SA" sz="1600" i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* يرجى الانتباه إلى أن هذه النسب لن تؤخذ في الحسبان إلى أن تضحى إلزامية ويُحَدَّد لها هدف مرتبط بعلاوات الحصص البرِّية للبريد الوارد.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1640" y="548680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</a:pPr>
            <a:r>
              <a:rPr lang="ar-SA" sz="3600" b="1" dirty="0" smtClean="0">
                <a:solidFill>
                  <a:schemeClr val="bg1"/>
                </a:solidFill>
                <a:latin typeface="Arial"/>
                <a:cs typeface="Arial"/>
              </a:rPr>
              <a:t>أنواع المؤشرات</a:t>
            </a:r>
            <a:endParaRPr lang="ar-SA" sz="3600" b="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073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3068960"/>
            <a:ext cx="856895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79512" y="4869160"/>
            <a:ext cx="8568952" cy="158417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8568952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3" y="1484784"/>
            <a:ext cx="8568952" cy="1800200"/>
          </a:xfrm>
          <a:solidFill>
            <a:srgbClr val="92D050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27037" lvl="1" indent="0" algn="r" rtl="1" eaLnBrk="1" hangingPunct="1">
              <a:spcBef>
                <a:spcPts val="0"/>
              </a:spcBef>
              <a:buNone/>
              <a:tabLst>
                <a:tab pos="542925" algn="l"/>
                <a:tab pos="809625" algn="l"/>
              </a:tabLst>
            </a:pPr>
            <a:r>
              <a:rPr lang="ar-SA" sz="2400" dirty="0" smtClean="0">
                <a:cs typeface="Arial"/>
              </a:rPr>
              <a:t>-</a:t>
            </a:r>
            <a:r>
              <a:rPr lang="ar-SA" sz="2600" b="1" dirty="0" smtClean="0">
                <a:cs typeface="Arial"/>
              </a:rPr>
              <a:t>			النافذة الزمنية</a:t>
            </a:r>
          </a:p>
          <a:p>
            <a:pPr marL="1112837" lvl="2" indent="-285750" algn="r" rtl="1" eaLnBrk="1" hangingPunct="1">
              <a:spcBef>
                <a:spcPts val="600"/>
              </a:spcBef>
              <a:tabLst>
                <a:tab pos="542925" algn="l"/>
                <a:tab pos="809625" algn="l"/>
              </a:tabLst>
            </a:pPr>
            <a:r>
              <a:rPr lang="ar-SA" sz="1600" dirty="0" smtClean="0">
                <a:cs typeface="Arial"/>
              </a:rPr>
              <a:t>فترة زمنية منقضية، تكون مدتها عادة </a:t>
            </a:r>
            <a:r>
              <a:rPr lang="ar-SA" sz="1600" dirty="0" smtClean="0">
                <a:latin typeface="Adobe Arabic"/>
              </a:rPr>
              <a:t>۳٠</a:t>
            </a:r>
            <a:r>
              <a:rPr lang="ar-SA" sz="1600" dirty="0" smtClean="0">
                <a:latin typeface="Adobe Arabic"/>
                <a:cs typeface="Adobe Arabic"/>
              </a:rPr>
              <a:t> </a:t>
            </a:r>
            <a:r>
              <a:rPr lang="ar-SA" sz="1600" dirty="0" smtClean="0">
                <a:cs typeface="Arial"/>
              </a:rPr>
              <a:t>يوما بفترة فاصلة مدتها </a:t>
            </a:r>
            <a:r>
              <a:rPr lang="ar-SA" sz="1600" dirty="0" smtClean="0">
                <a:latin typeface="Arial"/>
                <a:cs typeface="Arial"/>
              </a:rPr>
              <a:t>٧</a:t>
            </a:r>
            <a:r>
              <a:rPr lang="ar-SA" sz="1600" dirty="0" smtClean="0">
                <a:cs typeface="Arial"/>
              </a:rPr>
              <a:t> أيام. </a:t>
            </a:r>
            <a:endParaRPr lang="ar-SA" sz="1600" dirty="0" smtClean="0"/>
          </a:p>
          <a:p>
            <a:pPr marL="427037" lvl="1" indent="0" algn="r" rtl="1" eaLnBrk="1" hangingPunct="1">
              <a:spcBef>
                <a:spcPts val="1200"/>
              </a:spcBef>
              <a:buNone/>
              <a:tabLst>
                <a:tab pos="542925" algn="l"/>
                <a:tab pos="809625" algn="l"/>
              </a:tabLst>
            </a:pPr>
            <a:r>
              <a:rPr lang="ar-SA" sz="2400" b="1" dirty="0" smtClean="0">
                <a:cs typeface="Arial"/>
              </a:rPr>
              <a:t>-			الفترة الفاصلة </a:t>
            </a:r>
          </a:p>
          <a:p>
            <a:pPr marL="1169987" lvl="2" indent="-342900" algn="r" rtl="1" eaLnBrk="1" hangingPunct="1">
              <a:spcBef>
                <a:spcPts val="600"/>
              </a:spcBef>
              <a:tabLst>
                <a:tab pos="542925" algn="l"/>
                <a:tab pos="809625" algn="l"/>
              </a:tabLst>
            </a:pPr>
            <a:r>
              <a:rPr lang="ar-SA" sz="1600" dirty="0" smtClean="0">
                <a:cs typeface="Arial"/>
              </a:rPr>
              <a:t>الفترة الفاصلة بين نافذتين زمنيتين، تكون مدتها عادة </a:t>
            </a:r>
            <a:r>
              <a:rPr lang="ar-SA" sz="1600" dirty="0"/>
              <a:t>٧</a:t>
            </a:r>
            <a:r>
              <a:rPr lang="ar-SA" sz="1600" dirty="0" smtClean="0">
                <a:cs typeface="Arial"/>
              </a:rPr>
              <a:t> أيام</a:t>
            </a:r>
          </a:p>
          <a:p>
            <a:pPr marL="827087" lvl="2" indent="0" algn="r" rtl="1" eaLnBrk="1" hangingPunct="1">
              <a:spcBef>
                <a:spcPts val="0"/>
              </a:spcBef>
              <a:buNone/>
              <a:tabLst>
                <a:tab pos="542925" algn="l"/>
                <a:tab pos="809625" algn="l"/>
              </a:tabLst>
            </a:pPr>
            <a:endParaRPr lang="ar-SA" sz="1600" dirty="0" smtClean="0"/>
          </a:p>
          <a:p>
            <a:pPr marL="427037" lvl="1" indent="0" algn="r" rtl="1" eaLnBrk="1" hangingPunct="1">
              <a:spcBef>
                <a:spcPts val="0"/>
              </a:spcBef>
              <a:buNone/>
              <a:tabLst>
                <a:tab pos="542925" algn="l"/>
                <a:tab pos="809625" algn="l"/>
              </a:tabLst>
            </a:pPr>
            <a:r>
              <a:rPr lang="ar-SA" sz="2400" b="1" dirty="0" smtClean="0">
                <a:cs typeface="Arial"/>
              </a:rPr>
              <a:t>-</a:t>
            </a:r>
            <a:r>
              <a:rPr lang="ar-SA" sz="2400" dirty="0" smtClean="0">
                <a:cs typeface="Arial"/>
              </a:rPr>
              <a:t>			المؤشر </a:t>
            </a:r>
            <a:r>
              <a:rPr lang="ar-SA" sz="2400" b="1" dirty="0" smtClean="0">
                <a:cs typeface="Arial"/>
              </a:rPr>
              <a:t>المطلق</a:t>
            </a:r>
            <a:r>
              <a:rPr lang="ar-SA" sz="2400" dirty="0" smtClean="0">
                <a:cs typeface="Arial"/>
              </a:rPr>
              <a:t>/ العتبة </a:t>
            </a:r>
            <a:r>
              <a:rPr lang="ar-SA" sz="2400" b="1" dirty="0" smtClean="0">
                <a:cs typeface="Arial"/>
              </a:rPr>
              <a:t>المطلقة</a:t>
            </a:r>
          </a:p>
          <a:p>
            <a:pPr marL="1169987" lvl="2" indent="-342900" algn="r" rtl="1" eaLnBrk="1" hangingPunct="1">
              <a:spcBef>
                <a:spcPts val="1200"/>
              </a:spcBef>
              <a:tabLst>
                <a:tab pos="542925" algn="l"/>
                <a:tab pos="809625" algn="l"/>
              </a:tabLst>
            </a:pPr>
            <a:r>
              <a:rPr lang="ar-SA" sz="1600" dirty="0" smtClean="0">
                <a:cs typeface="Arial"/>
              </a:rPr>
              <a:t>مؤشر أو عتبة ترتبط بالنافذة الزمنية </a:t>
            </a:r>
            <a:r>
              <a:rPr lang="ar-SA" sz="1600" dirty="0" smtClean="0">
                <a:latin typeface="Traditional Arabic"/>
              </a:rPr>
              <a:t>١</a:t>
            </a:r>
            <a:endParaRPr lang="ar-SA" sz="1600" dirty="0" smtClean="0"/>
          </a:p>
          <a:p>
            <a:pPr marL="1169987" lvl="2" indent="-342900" algn="r" rtl="1" eaLnBrk="1" hangingPunct="1">
              <a:spcBef>
                <a:spcPts val="1200"/>
              </a:spcBef>
              <a:tabLst>
                <a:tab pos="542925" algn="l"/>
                <a:tab pos="809625" algn="l"/>
              </a:tabLst>
            </a:pPr>
            <a:r>
              <a:rPr lang="ar-SA" sz="1600" dirty="0" smtClean="0">
                <a:cs typeface="Arial"/>
              </a:rPr>
              <a:t>تكون مثلا العتبة المطلقة </a:t>
            </a:r>
            <a:r>
              <a:rPr lang="ar-SA" sz="1600" b="1" dirty="0" smtClean="0">
                <a:cs typeface="Arial"/>
              </a:rPr>
              <a:t>لنسبتي</a:t>
            </a:r>
            <a:r>
              <a:rPr lang="ar-SA" sz="1600" dirty="0" smtClean="0">
                <a:cs typeface="Arial"/>
              </a:rPr>
              <a:t> الأداء والإرسال في النافذة </a:t>
            </a:r>
            <a:r>
              <a:rPr lang="ar-SA" sz="1600" dirty="0" smtClean="0">
                <a:latin typeface="Traditional Arabic"/>
              </a:rPr>
              <a:t>١</a:t>
            </a:r>
            <a:r>
              <a:rPr lang="ar-SA" sz="1600" dirty="0" smtClean="0">
                <a:cs typeface="Arial"/>
              </a:rPr>
              <a:t> &lt; </a:t>
            </a:r>
            <a:r>
              <a:rPr lang="ar-SA" sz="1600" dirty="0"/>
              <a:t>٨</a:t>
            </a:r>
            <a:r>
              <a:rPr lang="ar-SA" sz="1600" dirty="0">
                <a:latin typeface="Adobe Arabic"/>
              </a:rPr>
              <a:t>٠</a:t>
            </a:r>
            <a:r>
              <a:rPr lang="ar-SA" sz="1600" kern="1200" dirty="0"/>
              <a:t>٪</a:t>
            </a:r>
            <a:endParaRPr lang="ar-SA" sz="1600" dirty="0" smtClean="0"/>
          </a:p>
          <a:p>
            <a:pPr marL="1169987" lvl="2" indent="-342900" algn="r" rtl="1" eaLnBrk="1" hangingPunct="1">
              <a:spcBef>
                <a:spcPts val="0"/>
              </a:spcBef>
              <a:tabLst>
                <a:tab pos="542925" algn="l"/>
                <a:tab pos="809625" algn="l"/>
              </a:tabLst>
            </a:pPr>
            <a:endParaRPr lang="ar-SA" sz="1600" dirty="0" smtClean="0"/>
          </a:p>
          <a:p>
            <a:pPr marL="427037" lvl="1" indent="0" algn="r" rtl="1" eaLnBrk="1" hangingPunct="1">
              <a:spcBef>
                <a:spcPts val="1600"/>
              </a:spcBef>
              <a:buNone/>
              <a:tabLst>
                <a:tab pos="542925" algn="l"/>
                <a:tab pos="809625" algn="l"/>
              </a:tabLst>
            </a:pPr>
            <a:r>
              <a:rPr lang="ar-SA" sz="2400" b="1" dirty="0" smtClean="0">
                <a:cs typeface="Arial"/>
              </a:rPr>
              <a:t>-			فارق</a:t>
            </a:r>
            <a:r>
              <a:rPr lang="ar-SA" sz="2400" dirty="0" smtClean="0">
                <a:cs typeface="Arial"/>
              </a:rPr>
              <a:t> المؤشرات/العتبات</a:t>
            </a:r>
          </a:p>
          <a:p>
            <a:pPr marL="1169987" lvl="2" indent="-342900" algn="r" rtl="1" eaLnBrk="1" hangingPunct="1">
              <a:spcBef>
                <a:spcPts val="1200"/>
              </a:spcBef>
              <a:tabLst>
                <a:tab pos="542925" algn="l"/>
                <a:tab pos="809625" algn="l"/>
              </a:tabLst>
            </a:pPr>
            <a:r>
              <a:rPr lang="ar-SA" sz="1600" dirty="0" smtClean="0">
                <a:cs typeface="Arial"/>
              </a:rPr>
              <a:t>يُقارِن القياسات بين نافذتين زمنيتين </a:t>
            </a:r>
          </a:p>
          <a:p>
            <a:pPr marL="1169987" lvl="2" indent="-342900" algn="r" rtl="1" eaLnBrk="1" hangingPunct="1">
              <a:spcBef>
                <a:spcPts val="1200"/>
              </a:spcBef>
              <a:tabLst>
                <a:tab pos="542925" algn="l"/>
                <a:tab pos="809625" algn="l"/>
              </a:tabLst>
            </a:pPr>
            <a:r>
              <a:rPr lang="ar-SA" sz="1600" dirty="0" smtClean="0">
                <a:cs typeface="Arial"/>
              </a:rPr>
              <a:t>فيكون مثلا فارق نسبة </a:t>
            </a:r>
            <a:r>
              <a:rPr lang="ar-SA" sz="1600" b="1" dirty="0" smtClean="0">
                <a:cs typeface="Arial"/>
              </a:rPr>
              <a:t>حجم</a:t>
            </a:r>
            <a:r>
              <a:rPr lang="ar-SA" sz="1600" dirty="0" smtClean="0">
                <a:cs typeface="Arial"/>
              </a:rPr>
              <a:t> الرسائل: (الحجم في النافذة الزمنية </a:t>
            </a:r>
            <a:r>
              <a:rPr lang="ar-SA" sz="1600" dirty="0" smtClean="0">
                <a:latin typeface="Adobe Arabic"/>
              </a:rPr>
              <a:t>٢</a:t>
            </a:r>
            <a:r>
              <a:rPr lang="ar-SA" sz="1600" dirty="0" smtClean="0">
                <a:cs typeface="Arial"/>
              </a:rPr>
              <a:t> - الحجم في النافذة الزمنية </a:t>
            </a:r>
            <a:r>
              <a:rPr lang="ar-SA" sz="1600" dirty="0" smtClean="0">
                <a:latin typeface="Traditional Arabic"/>
              </a:rPr>
              <a:t>١</a:t>
            </a:r>
            <a:r>
              <a:rPr lang="ar-SA" sz="1600" dirty="0" smtClean="0">
                <a:cs typeface="Arial"/>
              </a:rPr>
              <a:t>)/ الحجم في النافذة الزمنية </a:t>
            </a:r>
            <a:r>
              <a:rPr lang="ar-SA" sz="1600" dirty="0">
                <a:latin typeface="Traditional Arabic"/>
              </a:rPr>
              <a:t>١</a:t>
            </a:r>
            <a:r>
              <a:rPr lang="ar-SA" sz="1600" dirty="0" smtClean="0">
                <a:cs typeface="Arial"/>
              </a:rPr>
              <a:t> ≤ -</a:t>
            </a:r>
            <a:r>
              <a:rPr lang="ar-SA" sz="1600" dirty="0" smtClean="0">
                <a:latin typeface="Adobe Arabic"/>
              </a:rPr>
              <a:t>٢٠</a:t>
            </a:r>
            <a:r>
              <a:rPr lang="ar-SA" sz="1600" kern="1200" dirty="0"/>
              <a:t>٪</a:t>
            </a:r>
            <a:endParaRPr lang="ar-SA" sz="1600" dirty="0"/>
          </a:p>
          <a:p>
            <a:pPr marL="827087" lvl="2" indent="0" algn="r" rtl="1" eaLnBrk="1" hangingPunct="1">
              <a:spcBef>
                <a:spcPts val="1200"/>
              </a:spcBef>
              <a:buNone/>
              <a:tabLst>
                <a:tab pos="542925" algn="l"/>
                <a:tab pos="809625" algn="l"/>
              </a:tabLst>
            </a:pPr>
            <a:r>
              <a:rPr lang="ar-SA" sz="1600" dirty="0" smtClean="0">
                <a:cs typeface="Arial"/>
              </a:rPr>
              <a:t> </a:t>
            </a:r>
            <a:endParaRPr lang="ar-SA" sz="1600" dirty="0"/>
          </a:p>
          <a:p>
            <a:pPr marL="1169987" lvl="2" indent="-342900" rtl="1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ar-SA" sz="1600" dirty="0" smtClean="0"/>
          </a:p>
          <a:p>
            <a:pPr marL="1169987" lvl="2" indent="-342900" rtl="1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ar-SA" sz="1600" dirty="0" smtClean="0"/>
          </a:p>
          <a:p>
            <a:pPr marL="769937" lvl="1" indent="-342900" rtl="1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ar-SA" sz="1600" b="1" dirty="0" smtClean="0"/>
          </a:p>
          <a:p>
            <a:pPr lvl="1" rtl="1"/>
            <a:endParaRPr lang="ar-SA" sz="1600" dirty="0"/>
          </a:p>
          <a:p>
            <a:pPr lvl="1" rtl="1"/>
            <a:endParaRPr lang="ar-SA" sz="1600" dirty="0"/>
          </a:p>
        </p:txBody>
      </p:sp>
      <p:sp>
        <p:nvSpPr>
          <p:cNvPr id="4" name="Rectangle 3"/>
          <p:cNvSpPr/>
          <p:nvPr/>
        </p:nvSpPr>
        <p:spPr>
          <a:xfrm>
            <a:off x="1331640" y="476672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</a:pPr>
            <a:r>
              <a:rPr lang="ar-SA" sz="3600" b="1" dirty="0" smtClean="0">
                <a:solidFill>
                  <a:schemeClr val="bg1"/>
                </a:solidFill>
                <a:latin typeface="Arial"/>
                <a:cs typeface="Arial"/>
              </a:rPr>
              <a:t>المفاهيم/المصطلحات</a:t>
            </a:r>
            <a:endParaRPr lang="ar-SA" sz="3600" b="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951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440160" y="404664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</a:pPr>
            <a:r>
              <a:rPr lang="ar-SA" sz="3600" b="1" dirty="0" smtClean="0">
                <a:solidFill>
                  <a:schemeClr val="bg1"/>
                </a:solidFill>
                <a:latin typeface="Arial"/>
                <a:cs typeface="Arial"/>
              </a:rPr>
              <a:t>شرح المفاهيم - العتبة المطلقة </a:t>
            </a:r>
            <a:endParaRPr lang="ar-SA" sz="3600" b="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75918"/>
            <a:ext cx="9036497" cy="200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111912"/>
            <a:ext cx="9036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في يوم الأحد ١١ يناير "كانون الثاني" ٢٠١٥ أرسلت رسـالـة إنذار بالبريد الإلكتــروني لأن نسبة الحدث </a:t>
            </a:r>
            <a:r>
              <a:rPr lang="ar-S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H/I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مقارنة بالحدث </a:t>
            </a:r>
            <a:r>
              <a:rPr lang="ar-S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المسجلة في الفترة من ٤ ديسمبر "كانون الأول" ٢٠١٤ إلى ۳ يناير "كانون الثاني" 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٢٠١٥ كانت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أقــل من 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٨٠٪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Low" rtl="1"/>
            <a:endParaRPr lang="ar-S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Low" rtl="1"/>
            <a:r>
              <a:rPr lang="ar-SA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في يوم الأحد ١٨ يناير "كانون الثاني" </a:t>
            </a:r>
            <a:r>
              <a:rPr lang="ar-SA" spc="-20" dirty="0">
                <a:latin typeface="Arial" panose="020B0604020202020204" pitchFamily="34" charset="0"/>
                <a:cs typeface="Arial" panose="020B0604020202020204" pitchFamily="34" charset="0"/>
              </a:rPr>
              <a:t>٢٠١٥ لم </a:t>
            </a:r>
            <a:r>
              <a:rPr lang="ar-SA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ترسل أية رسالة إنذار بالبريد الإلكتروني لأن نسبة الحـدث </a:t>
            </a:r>
            <a:r>
              <a:rPr lang="ar-SA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H/I</a:t>
            </a:r>
            <a:r>
              <a:rPr lang="ar-SA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 مقارنة بالحدث </a:t>
            </a:r>
            <a:r>
              <a:rPr lang="ar-SA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ar-SA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 المسجلة في الفترة من </a:t>
            </a:r>
            <a:r>
              <a:rPr lang="ar-SA" spc="-20" dirty="0">
                <a:latin typeface="Arial" panose="020B0604020202020204" pitchFamily="34" charset="0"/>
                <a:cs typeface="Arial" panose="020B0604020202020204" pitchFamily="34" charset="0"/>
              </a:rPr>
              <a:t>١١ </a:t>
            </a:r>
            <a:r>
              <a:rPr lang="ar-SA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ديسمبر "كانون الأول" </a:t>
            </a:r>
            <a:r>
              <a:rPr lang="ar-SA" spc="-20" dirty="0">
                <a:latin typeface="Arial" panose="020B0604020202020204" pitchFamily="34" charset="0"/>
                <a:cs typeface="Arial" panose="020B0604020202020204" pitchFamily="34" charset="0"/>
              </a:rPr>
              <a:t>٢٠١٤ إلى  </a:t>
            </a:r>
            <a:r>
              <a:rPr lang="ar-SA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١٠ يناير "كانون الثاني" </a:t>
            </a:r>
            <a:r>
              <a:rPr lang="ar-SA" spc="-20" dirty="0">
                <a:latin typeface="Arial" panose="020B0604020202020204" pitchFamily="34" charset="0"/>
                <a:cs typeface="Arial" panose="020B0604020202020204" pitchFamily="34" charset="0"/>
              </a:rPr>
              <a:t>٢٠١٥ كانت </a:t>
            </a:r>
            <a:r>
              <a:rPr lang="ar-SA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أعلى من </a:t>
            </a:r>
            <a:r>
              <a:rPr lang="ar-SA" spc="-20" dirty="0">
                <a:latin typeface="Arial" panose="020B0604020202020204" pitchFamily="34" charset="0"/>
                <a:cs typeface="Arial" panose="020B0604020202020204" pitchFamily="34" charset="0"/>
              </a:rPr>
              <a:t>٨٠٪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897575" y="2276872"/>
            <a:ext cx="2460771" cy="477211"/>
            <a:chOff x="4897575" y="2276872"/>
            <a:chExt cx="2460771" cy="477211"/>
          </a:xfrm>
        </p:grpSpPr>
        <p:sp>
          <p:nvSpPr>
            <p:cNvPr id="6" name="Left-Up Arrow 5"/>
            <p:cNvSpPr/>
            <p:nvPr/>
          </p:nvSpPr>
          <p:spPr>
            <a:xfrm>
              <a:off x="6275684" y="2340067"/>
              <a:ext cx="1082662" cy="414016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97575" y="2276872"/>
              <a:ext cx="2310248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ar-SA" sz="1700" dirty="0" smtClean="0">
                  <a:latin typeface="Arial"/>
                  <a:cs typeface="Arial"/>
                </a:rPr>
                <a:t>رسالة إنذار بالبريد الإلكتروني </a:t>
              </a:r>
              <a:endParaRPr lang="ar-SA" sz="17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20270" y="2794283"/>
            <a:ext cx="1457164" cy="1138773"/>
            <a:chOff x="6104315" y="2314771"/>
            <a:chExt cx="1254031" cy="1138773"/>
          </a:xfrm>
        </p:grpSpPr>
        <p:sp>
          <p:nvSpPr>
            <p:cNvPr id="14" name="Left-Up Arrow 13"/>
            <p:cNvSpPr/>
            <p:nvPr/>
          </p:nvSpPr>
          <p:spPr>
            <a:xfrm>
              <a:off x="6275684" y="2340067"/>
              <a:ext cx="1082662" cy="414016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04315" y="2314771"/>
              <a:ext cx="109263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A" sz="1700" dirty="0" smtClean="0"/>
                <a:t>لا ترسل </a:t>
              </a:r>
              <a:r>
                <a:rPr lang="ar-SA" sz="1700" dirty="0"/>
                <a:t>رسالة إنذار </a:t>
              </a:r>
              <a:r>
                <a:rPr lang="ar-SA" sz="1700" dirty="0" smtClean="0"/>
                <a:t>بالبريد الإلكتروني </a:t>
              </a:r>
              <a:endParaRPr lang="ar-SA" sz="1700" dirty="0"/>
            </a:p>
            <a:p>
              <a:pPr algn="r" rtl="1"/>
              <a:endParaRPr lang="ar-SA" sz="17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1835696" y="2924944"/>
            <a:ext cx="2239716" cy="276999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SA" sz="1200" b="1" dirty="0"/>
              <a:t>النافذة الزمنية </a:t>
            </a:r>
            <a:r>
              <a:rPr lang="ar-SA" sz="1200" b="1" dirty="0">
                <a:latin typeface="Adobe Arabic"/>
              </a:rPr>
              <a:t>٢</a:t>
            </a:r>
            <a:r>
              <a:rPr lang="ar-SA" sz="1200" b="1" dirty="0" smtClean="0"/>
              <a:t>: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H/I</a:t>
            </a:r>
            <a:r>
              <a:rPr lang="en-US" sz="1200" b="1" dirty="0"/>
              <a:t> </a:t>
            </a:r>
            <a:r>
              <a:rPr lang="ar-SA" sz="1200" b="1" dirty="0"/>
              <a:t> مقابل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ar-SA" sz="1200" b="1" dirty="0"/>
              <a:t> = </a:t>
            </a:r>
            <a:r>
              <a:rPr lang="ar-SA" sz="1200" b="1" dirty="0" smtClean="0">
                <a:latin typeface="Arial"/>
              </a:rPr>
              <a:t>٨٥</a:t>
            </a:r>
            <a:r>
              <a:rPr lang="ar-SA" sz="1200" b="1" dirty="0"/>
              <a:t>٪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6751" y="2431921"/>
            <a:ext cx="2244525" cy="276999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SA" sz="1200" b="1" dirty="0"/>
              <a:t>النافذة الزمنية </a:t>
            </a:r>
            <a:r>
              <a:rPr lang="ar-SA" sz="1200" b="1" dirty="0" smtClean="0">
                <a:latin typeface="Traditional Arabic"/>
              </a:rPr>
              <a:t>١</a:t>
            </a:r>
            <a:r>
              <a:rPr lang="ar-SA" sz="1200" b="1" dirty="0" smtClean="0"/>
              <a:t>: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H/</a:t>
            </a:r>
            <a:r>
              <a:rPr lang="en-US" sz="1200" b="1" dirty="0"/>
              <a:t>I </a:t>
            </a:r>
            <a:r>
              <a:rPr lang="ar-SA" sz="1200" b="1" dirty="0"/>
              <a:t> مقابل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ar-SA" sz="1200" b="1" dirty="0"/>
              <a:t> = </a:t>
            </a:r>
            <a:r>
              <a:rPr lang="ar-SA" sz="1200" b="1" dirty="0" smtClean="0">
                <a:latin typeface="Arial"/>
              </a:rPr>
              <a:t>٦٨٪</a:t>
            </a:r>
            <a:endParaRPr lang="ar-SA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2934967" y="3368025"/>
            <a:ext cx="1058303" cy="276999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SA" sz="1200" b="1" dirty="0"/>
              <a:t>النافذة الزمنية </a:t>
            </a:r>
            <a:r>
              <a:rPr lang="ar-SA" sz="1200" b="1" dirty="0" smtClean="0">
                <a:latin typeface="Adobe Arabic"/>
              </a:rPr>
              <a:t>۳</a:t>
            </a:r>
            <a:r>
              <a:rPr lang="ar-SA" sz="1200" b="1" dirty="0" smtClean="0"/>
              <a:t>:</a:t>
            </a:r>
            <a:endParaRPr lang="ar-SA" sz="1200" b="1" dirty="0"/>
          </a:p>
        </p:txBody>
      </p:sp>
    </p:spTree>
    <p:extLst>
      <p:ext uri="{BB962C8B-B14F-4D97-AF65-F5344CB8AC3E}">
        <p14:creationId xmlns:p14="http://schemas.microsoft.com/office/powerpoint/2010/main" val="35639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47664" y="404664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</a:pPr>
            <a:r>
              <a:rPr lang="ar-SA" sz="3600" b="1" dirty="0" smtClean="0">
                <a:solidFill>
                  <a:schemeClr val="bg1"/>
                </a:solidFill>
                <a:latin typeface="Arial"/>
                <a:cs typeface="Arial"/>
              </a:rPr>
              <a:t>شرح المفاهيم - فارق العتبات </a:t>
            </a:r>
            <a:endParaRPr lang="ar-SA" sz="3600" b="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32856"/>
            <a:ext cx="8439150" cy="199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93180" y="4581128"/>
            <a:ext cx="7783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200" dirty="0" smtClean="0">
                <a:latin typeface="Arial"/>
              </a:rPr>
              <a:t>نسبة الحجم = (</a:t>
            </a:r>
            <a:r>
              <a:rPr lang="ar-SA" sz="2200" dirty="0" smtClean="0"/>
              <a:t>٨٨</a:t>
            </a:r>
            <a:r>
              <a:rPr lang="ar-SA" sz="2200" dirty="0" smtClean="0">
                <a:latin typeface="Adobe Arabic"/>
              </a:rPr>
              <a:t>٠</a:t>
            </a:r>
            <a:r>
              <a:rPr lang="ar-SA" sz="2200" dirty="0" smtClean="0"/>
              <a:t>,</a:t>
            </a:r>
            <a:r>
              <a:rPr lang="ar-SA" sz="100" dirty="0" smtClean="0">
                <a:latin typeface="Adobe Arabic"/>
              </a:rPr>
              <a:t> </a:t>
            </a:r>
            <a:r>
              <a:rPr lang="ar-SA" sz="2200" dirty="0" smtClean="0">
                <a:latin typeface="Adobe Arabic"/>
              </a:rPr>
              <a:t>٩ </a:t>
            </a:r>
            <a:r>
              <a:rPr lang="ar-SA" sz="2200" dirty="0" smtClean="0">
                <a:latin typeface="Arial"/>
              </a:rPr>
              <a:t>-</a:t>
            </a:r>
            <a:r>
              <a:rPr lang="ar-SA" sz="2200" dirty="0" smtClean="0"/>
              <a:t>١١۳,</a:t>
            </a:r>
            <a:r>
              <a:rPr lang="ar-SA" sz="100" dirty="0" smtClean="0"/>
              <a:t> </a:t>
            </a:r>
            <a:r>
              <a:rPr lang="ar-SA" sz="2200" dirty="0" smtClean="0"/>
              <a:t>١۳</a:t>
            </a:r>
            <a:r>
              <a:rPr lang="ar-SA" sz="2200" dirty="0" smtClean="0">
                <a:latin typeface="Arial"/>
              </a:rPr>
              <a:t>)/</a:t>
            </a:r>
            <a:r>
              <a:rPr lang="ar-SA" sz="2200" dirty="0"/>
              <a:t> </a:t>
            </a:r>
            <a:r>
              <a:rPr lang="ar-SA" sz="2200" dirty="0" smtClean="0"/>
              <a:t>١١۳</a:t>
            </a:r>
            <a:r>
              <a:rPr lang="ar-SA" sz="2200" dirty="0"/>
              <a:t>,</a:t>
            </a:r>
            <a:r>
              <a:rPr lang="ar-SA" sz="100" dirty="0"/>
              <a:t> </a:t>
            </a:r>
            <a:r>
              <a:rPr lang="ar-SA" sz="2200" dirty="0"/>
              <a:t>١۳ </a:t>
            </a:r>
            <a:r>
              <a:rPr lang="ar-SA" sz="2200" dirty="0" smtClean="0">
                <a:latin typeface="Arial"/>
              </a:rPr>
              <a:t>= -</a:t>
            </a:r>
            <a:r>
              <a:rPr lang="ar-SA" sz="2200" dirty="0" smtClean="0">
                <a:latin typeface="Adobe Arabic"/>
              </a:rPr>
              <a:t>٢</a:t>
            </a:r>
            <a:r>
              <a:rPr lang="ar-SA" sz="2200" dirty="0" smtClean="0">
                <a:latin typeface="Arial"/>
              </a:rPr>
              <a:t>٥</a:t>
            </a:r>
            <a:r>
              <a:rPr lang="ar-SA" sz="2200" dirty="0"/>
              <a:t>٪</a:t>
            </a:r>
          </a:p>
          <a:p>
            <a:pPr rtl="1"/>
            <a:endParaRPr lang="ar-SA" sz="2200" dirty="0" smtClean="0"/>
          </a:p>
          <a:p>
            <a:pPr algn="justLow" rtl="1"/>
            <a:r>
              <a:rPr lang="ar-SA" sz="2200" u="sng" dirty="0" smtClean="0">
                <a:latin typeface="Arial"/>
                <a:cs typeface="Arial"/>
              </a:rPr>
              <a:t>الخلاصة</a:t>
            </a:r>
            <a:r>
              <a:rPr lang="ar-SA" sz="2200" dirty="0" smtClean="0">
                <a:latin typeface="Arial"/>
                <a:cs typeface="Arial"/>
              </a:rPr>
              <a:t>: في يوم الأحد </a:t>
            </a:r>
            <a:r>
              <a:rPr lang="ar-SA" sz="2200" dirty="0" smtClean="0"/>
              <a:t>١١</a:t>
            </a:r>
            <a:r>
              <a:rPr lang="ar-SA" sz="2200" dirty="0">
                <a:latin typeface="Arial"/>
                <a:cs typeface="Arial"/>
              </a:rPr>
              <a:t> </a:t>
            </a:r>
            <a:r>
              <a:rPr lang="ar-SA" sz="2200" dirty="0" smtClean="0">
                <a:latin typeface="Arial"/>
                <a:cs typeface="Arial"/>
              </a:rPr>
              <a:t>يناير "كانون الثاني" </a:t>
            </a:r>
            <a:r>
              <a:rPr lang="ar-SA" sz="2400" dirty="0">
                <a:latin typeface="Adobe Arabic"/>
              </a:rPr>
              <a:t>٢٠</a:t>
            </a:r>
            <a:r>
              <a:rPr lang="ar-SA" sz="2400" dirty="0">
                <a:latin typeface="Traditional Arabic"/>
              </a:rPr>
              <a:t>١</a:t>
            </a:r>
            <a:r>
              <a:rPr lang="ar-SA" sz="2400" dirty="0"/>
              <a:t>٥ </a:t>
            </a:r>
            <a:r>
              <a:rPr lang="ar-SA" sz="2200" dirty="0" smtClean="0">
                <a:latin typeface="Arial"/>
                <a:cs typeface="Arial"/>
              </a:rPr>
              <a:t>أرسلت رسالة إنذار بالبريد الإلكتروني بسبب انخفاض حجم الرسائل بنسبة </a:t>
            </a:r>
            <a:r>
              <a:rPr lang="ar-SA" sz="2200" dirty="0" smtClean="0">
                <a:latin typeface="Adobe Arabic"/>
              </a:rPr>
              <a:t>٢</a:t>
            </a:r>
            <a:r>
              <a:rPr lang="ar-SA" sz="2200" dirty="0" smtClean="0">
                <a:latin typeface="Arial"/>
              </a:rPr>
              <a:t>٥</a:t>
            </a:r>
            <a:r>
              <a:rPr lang="ar-SA" sz="2200" dirty="0" smtClean="0"/>
              <a:t>٪</a:t>
            </a:r>
            <a:r>
              <a:rPr lang="ar-SA" sz="2200" dirty="0" smtClean="0">
                <a:latin typeface="Arial"/>
                <a:cs typeface="Arial"/>
              </a:rPr>
              <a:t> (العتبة هي </a:t>
            </a:r>
            <a:r>
              <a:rPr lang="ar-SA" sz="2000" dirty="0" smtClean="0">
                <a:latin typeface="Adobe Arabic"/>
              </a:rPr>
              <a:t>٢٠</a:t>
            </a:r>
            <a:r>
              <a:rPr lang="ar-SA" sz="2200" dirty="0" smtClean="0"/>
              <a:t>٪</a:t>
            </a:r>
            <a:r>
              <a:rPr lang="ar-SA" sz="2200" dirty="0" smtClean="0">
                <a:latin typeface="Arial"/>
                <a:cs typeface="Arial"/>
              </a:rPr>
              <a:t>) </a:t>
            </a:r>
            <a:endParaRPr lang="ar-SA" sz="2200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7438223" y="2852936"/>
            <a:ext cx="1238233" cy="703138"/>
            <a:chOff x="7438223" y="2852936"/>
            <a:chExt cx="1238233" cy="703138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7438223" y="3128590"/>
              <a:ext cx="950201" cy="42748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7913324" y="2852936"/>
              <a:ext cx="763132" cy="489396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 rot="19516770">
            <a:off x="7290737" y="2983021"/>
            <a:ext cx="140775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1700" dirty="0" smtClean="0">
                <a:latin typeface="Arial"/>
                <a:cs typeface="Arial"/>
              </a:rPr>
              <a:t>رسالة إنذار</a:t>
            </a:r>
          </a:p>
          <a:p>
            <a:pPr algn="r" rtl="1"/>
            <a:r>
              <a:rPr lang="ar-SA" sz="1700" dirty="0" smtClean="0">
                <a:latin typeface="Arial"/>
                <a:cs typeface="Arial"/>
              </a:rPr>
              <a:t>بالبريد الإلكتروني</a:t>
            </a:r>
          </a:p>
        </p:txBody>
      </p:sp>
      <p:sp>
        <p:nvSpPr>
          <p:cNvPr id="9" name="Rectangle 8"/>
          <p:cNvSpPr/>
          <p:nvPr/>
        </p:nvSpPr>
        <p:spPr>
          <a:xfrm>
            <a:off x="893180" y="2992596"/>
            <a:ext cx="2499402" cy="29238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SA" sz="1300" b="1" dirty="0" smtClean="0">
                <a:latin typeface="+mj-lt"/>
              </a:rPr>
              <a:t>النافذة الزمنية </a:t>
            </a:r>
            <a:r>
              <a:rPr lang="ar-SA" sz="1300" b="1" dirty="0" smtClean="0">
                <a:latin typeface="+mj-lt"/>
                <a:cs typeface="Traditional Arabic"/>
              </a:rPr>
              <a:t>١</a:t>
            </a:r>
            <a:r>
              <a:rPr lang="ar-SA" sz="1300" b="1" dirty="0" smtClean="0">
                <a:latin typeface="+mj-lt"/>
              </a:rPr>
              <a:t>:حجم الرسالة = ١١۳,</a:t>
            </a:r>
            <a:r>
              <a:rPr lang="ar-SA" sz="100" b="1" dirty="0" smtClean="0">
                <a:latin typeface="+mj-lt"/>
              </a:rPr>
              <a:t> </a:t>
            </a:r>
            <a:r>
              <a:rPr lang="ar-SA" sz="1300" b="1" dirty="0" smtClean="0">
                <a:latin typeface="+mj-lt"/>
              </a:rPr>
              <a:t>١۳</a:t>
            </a:r>
            <a:endParaRPr lang="ar-SA" sz="1300" b="1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62366" y="3568660"/>
            <a:ext cx="2409634" cy="29238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SA" sz="1300" b="1" dirty="0"/>
              <a:t>النافذة الزمنية </a:t>
            </a:r>
            <a:r>
              <a:rPr lang="ar-SA" sz="1300" b="1" dirty="0" smtClean="0">
                <a:latin typeface="Adobe Arabic"/>
              </a:rPr>
              <a:t>٢</a:t>
            </a:r>
            <a:r>
              <a:rPr lang="ar-SA" sz="1300" b="1" dirty="0" smtClean="0"/>
              <a:t>: حجم الرسالة = </a:t>
            </a:r>
            <a:r>
              <a:rPr lang="ar-SA" sz="1300" b="1" dirty="0" smtClean="0">
                <a:latin typeface="Adobe Arabic"/>
              </a:rPr>
              <a:t>٩</a:t>
            </a:r>
            <a:r>
              <a:rPr lang="ar-SA" sz="1300" b="1" dirty="0" smtClean="0">
                <a:latin typeface="Arial"/>
              </a:rPr>
              <a:t>٨٨</a:t>
            </a:r>
            <a:r>
              <a:rPr lang="ar-SA" sz="1300" b="1" dirty="0" smtClean="0">
                <a:latin typeface="Adobe Arabic"/>
              </a:rPr>
              <a:t>٠</a:t>
            </a:r>
            <a:endParaRPr lang="ar-SA" sz="1300" b="1" dirty="0"/>
          </a:p>
        </p:txBody>
      </p:sp>
    </p:spTree>
    <p:extLst>
      <p:ext uri="{BB962C8B-B14F-4D97-AF65-F5344CB8AC3E}">
        <p14:creationId xmlns:p14="http://schemas.microsoft.com/office/powerpoint/2010/main" val="29195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339215"/>
            <a:ext cx="8964613" cy="100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58825" lvl="1" indent="-331788" algn="r" rtl="1" eaLnBrk="1" hangingPunct="1">
              <a:lnSpc>
                <a:spcPct val="140000"/>
              </a:lnSpc>
              <a:buFontTx/>
              <a:buNone/>
              <a:tabLst>
                <a:tab pos="542925" algn="l"/>
                <a:tab pos="809625" algn="l"/>
              </a:tabLst>
            </a:pPr>
            <a:r>
              <a:rPr lang="ar-SA" sz="2000" b="1" dirty="0" smtClean="0">
                <a:latin typeface="Arial"/>
                <a:cs typeface="Arial"/>
              </a:rPr>
              <a:t>ما شكل رسائل الإنذار بالبريد الإلكتروني:</a:t>
            </a:r>
            <a:endParaRPr lang="ar-SA" sz="1600" dirty="0" smtClean="0"/>
          </a:p>
          <a:p>
            <a:pPr algn="r" rtl="1"/>
            <a:r>
              <a:rPr lang="ar-SA" sz="1600" spc="-30" dirty="0" smtClean="0">
                <a:latin typeface="Arial"/>
                <a:cs typeface="Arial"/>
              </a:rPr>
              <a:t>رسالة واحدة بالبريد الإلكتروني كل ٧ أيام تشمل إنذارات لكل أنواع المؤشرات (الكمية والنسب والاضطرابات) ما دون العتبات المحددة لها.</a:t>
            </a:r>
            <a:endParaRPr lang="ar-SA" sz="1600" spc="-3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7504" y="2276872"/>
                <a:ext cx="5051283" cy="38856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sz="1250" dirty="0" smtClean="0">
                    <a:latin typeface="Arial"/>
                    <a:cs typeface="Arial"/>
                  </a:rPr>
                  <a:t>الزبون الكريم</a:t>
                </a:r>
                <a:r>
                  <a:rPr lang="ar-SA" sz="1250" dirty="0"/>
                  <a:t/>
                </a:r>
                <a:br>
                  <a:rPr lang="ar-SA" sz="1250" dirty="0"/>
                </a:br>
                <a:r>
                  <a:rPr lang="ar-SA" sz="1250" dirty="0"/>
                  <a:t/>
                </a:r>
                <a:br>
                  <a:rPr lang="ar-SA" sz="1250" dirty="0"/>
                </a:br>
                <a:r>
                  <a:rPr lang="ar-SA" sz="1250" dirty="0" smtClean="0">
                    <a:latin typeface="Arial"/>
                    <a:cs typeface="Arial"/>
                  </a:rPr>
                  <a:t>هذه رسالة تلقائية صادرة عن بريد نظام مراقبة النوعية </a:t>
                </a:r>
                <a:r>
                  <a:rPr lang="ar-SA" sz="10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fr-CH" sz="10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QCS</a:t>
                </a:r>
                <a:r>
                  <a:rPr lang="ar-SA" sz="10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fr-CH" sz="10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SA" sz="1250" dirty="0" smtClean="0">
                    <a:latin typeface="Arial"/>
                    <a:cs typeface="Arial"/>
                  </a:rPr>
                  <a:t>لأن أحد المؤشرات الخاضعة للمراقبة الخاصة ببعائث الطرود بلغت عتبتها فيما يخص مستثمرك المعين </a:t>
                </a:r>
                <a:r>
                  <a:rPr lang="fr-CH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XXA</a:t>
                </a:r>
                <a:r>
                  <a:rPr lang="ar-SA" sz="1250" dirty="0" smtClean="0"/>
                  <a:t>.</a:t>
                </a:r>
                <a:r>
                  <a:rPr lang="fr-CH" sz="1250" dirty="0"/>
                  <a:t/>
                </a:r>
                <a:br>
                  <a:rPr lang="fr-CH" sz="1250" dirty="0"/>
                </a:br>
                <a:r>
                  <a:rPr lang="fr-CH" sz="1250" dirty="0"/>
                  <a:t/>
                </a:r>
                <a:br>
                  <a:rPr lang="fr-CH" sz="1250" dirty="0"/>
                </a:br>
                <a:r>
                  <a:rPr lang="ar-SA" sz="1400" b="1" dirty="0" smtClean="0">
                    <a:latin typeface="Arial"/>
                    <a:cs typeface="Arial"/>
                  </a:rPr>
                  <a:t>حجم الرسالة</a:t>
                </a:r>
                <a:r>
                  <a:rPr lang="ar-SA" sz="1400" dirty="0"/>
                  <a:t/>
                </a:r>
                <a:br>
                  <a:rPr lang="ar-SA" sz="1400" dirty="0"/>
                </a:br>
                <a:r>
                  <a:rPr lang="ar-SA" sz="1250" dirty="0">
                    <a:latin typeface="Arial"/>
                  </a:rPr>
                  <a:t>القيمة المسجلة في النافذة الزمنية السابقة (من </a:t>
                </a:r>
                <a:r>
                  <a:rPr lang="ar-SA" sz="1250" dirty="0" smtClean="0"/>
                  <a:t>١٢/</a:t>
                </a:r>
                <a:r>
                  <a:rPr lang="ar-SA" sz="1250" dirty="0" smtClean="0">
                    <a:latin typeface="Adobe Arabic"/>
                  </a:rPr>
                  <a:t>٠</a:t>
                </a:r>
                <a:r>
                  <a:rPr lang="ar-SA" sz="1250" dirty="0" smtClean="0">
                    <a:latin typeface="Arial"/>
                  </a:rPr>
                  <a:t>٤/ </a:t>
                </a:r>
                <a:r>
                  <a:rPr lang="ar-SA" sz="1250" dirty="0">
                    <a:latin typeface="Arial"/>
                  </a:rPr>
                  <a:t>٢٠١٥ إلى </a:t>
                </a:r>
                <a:r>
                  <a:rPr lang="ar-SA" sz="1250" dirty="0" smtClean="0"/>
                  <a:t>٠</a:t>
                </a:r>
                <a:r>
                  <a:rPr lang="ar-SA" sz="1250" dirty="0" smtClean="0">
                    <a:latin typeface="Adobe Arabic"/>
                  </a:rPr>
                  <a:t>۳</a:t>
                </a:r>
                <a:r>
                  <a:rPr lang="ar-SA" sz="1250" dirty="0" smtClean="0"/>
                  <a:t>/</a:t>
                </a:r>
                <a:r>
                  <a:rPr lang="ar-SA" sz="1250" dirty="0" smtClean="0">
                    <a:latin typeface="Adobe Arabic"/>
                  </a:rPr>
                  <a:t>٠</a:t>
                </a:r>
                <a:r>
                  <a:rPr lang="ar-SA" sz="1250" dirty="0" smtClean="0">
                    <a:latin typeface="Traditional Arabic"/>
                  </a:rPr>
                  <a:t>١</a:t>
                </a:r>
                <a:r>
                  <a:rPr lang="ar-SA" sz="1250" dirty="0" smtClean="0"/>
                  <a:t>/ ٢٠١</a:t>
                </a:r>
                <a:r>
                  <a:rPr lang="ar-SA" sz="1250" dirty="0" smtClean="0">
                    <a:latin typeface="Arial"/>
                  </a:rPr>
                  <a:t>٦): </a:t>
                </a:r>
                <a:r>
                  <a:rPr lang="ar-SA" sz="1250" b="1" dirty="0" smtClean="0">
                    <a:latin typeface="+mj-lt"/>
                  </a:rPr>
                  <a:t>٧٥١</a:t>
                </a:r>
                <a:r>
                  <a:rPr lang="ar-SA" sz="1250" dirty="0">
                    <a:latin typeface="Arial"/>
                  </a:rPr>
                  <a:t/>
                </a:r>
                <a:br>
                  <a:rPr lang="ar-SA" sz="1250" dirty="0">
                    <a:latin typeface="Arial"/>
                  </a:rPr>
                </a:br>
                <a:r>
                  <a:rPr lang="ar-SA" sz="1250" dirty="0">
                    <a:latin typeface="Arial"/>
                  </a:rPr>
                  <a:t>القيمة المسجلة في النافذة الزمنية الحالية (من </a:t>
                </a:r>
                <a:r>
                  <a:rPr lang="ar-SA" sz="1250" dirty="0" smtClean="0"/>
                  <a:t>١٢/</a:t>
                </a:r>
                <a:r>
                  <a:rPr lang="ar-SA" sz="1250" dirty="0" smtClean="0">
                    <a:latin typeface="Traditional Arabic"/>
                  </a:rPr>
                  <a:t>١١</a:t>
                </a:r>
                <a:r>
                  <a:rPr lang="ar-SA" sz="1250" dirty="0" smtClean="0"/>
                  <a:t>/ </a:t>
                </a:r>
                <a:r>
                  <a:rPr lang="ar-SA" sz="1250" dirty="0"/>
                  <a:t>٢٠١٥ </a:t>
                </a:r>
                <a:r>
                  <a:rPr lang="ar-SA" sz="1250" dirty="0" smtClean="0">
                    <a:latin typeface="Arial"/>
                  </a:rPr>
                  <a:t>إلى </a:t>
                </a:r>
                <a:r>
                  <a:rPr lang="ar-SA" sz="1250" dirty="0">
                    <a:latin typeface="Adobe Arabic"/>
                  </a:rPr>
                  <a:t>٠</a:t>
                </a:r>
                <a:r>
                  <a:rPr lang="ar-SA" sz="1250" dirty="0">
                    <a:latin typeface="Traditional Arabic"/>
                  </a:rPr>
                  <a:t>١</a:t>
                </a:r>
                <a:r>
                  <a:rPr lang="ar-SA" sz="1250" dirty="0" smtClean="0"/>
                  <a:t>/</a:t>
                </a:r>
                <a:r>
                  <a:rPr lang="ar-SA" sz="1250" dirty="0" smtClean="0">
                    <a:latin typeface="Traditional Arabic"/>
                  </a:rPr>
                  <a:t>١</a:t>
                </a:r>
                <a:r>
                  <a:rPr lang="ar-SA" sz="1250" dirty="0" smtClean="0">
                    <a:latin typeface="Adobe Arabic"/>
                  </a:rPr>
                  <a:t>٠</a:t>
                </a:r>
                <a:r>
                  <a:rPr lang="ar-SA" sz="1250" dirty="0" smtClean="0"/>
                  <a:t>/ </a:t>
                </a:r>
                <a:r>
                  <a:rPr lang="ar-SA" sz="1250" dirty="0"/>
                  <a:t>٢٠١٦</a:t>
                </a:r>
                <a:r>
                  <a:rPr lang="ar-SA" sz="1250" dirty="0" smtClean="0">
                    <a:latin typeface="Arial"/>
                  </a:rPr>
                  <a:t>): </a:t>
                </a:r>
                <a:r>
                  <a:rPr lang="ar-SA" sz="1250" b="1" dirty="0" smtClean="0">
                    <a:latin typeface="Traditional Arabic"/>
                  </a:rPr>
                  <a:t>١</a:t>
                </a:r>
                <a:r>
                  <a:rPr lang="ar-SA" sz="1250" b="1" dirty="0" smtClean="0">
                    <a:latin typeface="Adobe Arabic"/>
                  </a:rPr>
                  <a:t>۳٠</a:t>
                </a:r>
                <a:r>
                  <a:rPr lang="ar-SA" sz="1250" dirty="0">
                    <a:latin typeface="Arial"/>
                  </a:rPr>
                  <a:t/>
                </a:r>
                <a:br>
                  <a:rPr lang="ar-SA" sz="1250" dirty="0">
                    <a:latin typeface="Arial"/>
                  </a:rPr>
                </a:br>
                <a:r>
                  <a:rPr lang="ar-SA" sz="1250" dirty="0">
                    <a:latin typeface="Arial"/>
                  </a:rPr>
                  <a:t>ثمة انخفاض بنسبة </a:t>
                </a:r>
                <a14:m>
                  <m:oMath xmlns:m="http://schemas.openxmlformats.org/officeDocument/2006/math">
                    <m:r>
                      <a:rPr lang="ar-SA" sz="1250" b="1" dirty="0">
                        <a:latin typeface="Cambria Math"/>
                      </a:rPr>
                      <m:t>٨٢</m:t>
                    </m:r>
                    <m:r>
                      <a:rPr lang="ar-SA" sz="1250" b="1" dirty="0">
                        <a:latin typeface="Cambria Math"/>
                      </a:rPr>
                      <m:t>,</m:t>
                    </m:r>
                    <m:r>
                      <a:rPr lang="ar-SA" sz="1250" b="1" dirty="0">
                        <a:latin typeface="Cambria Math"/>
                      </a:rPr>
                      <m:t>٧</m:t>
                    </m:r>
                  </m:oMath>
                </a14:m>
                <a:r>
                  <a:rPr lang="ar-SA" sz="1400" b="1" dirty="0"/>
                  <a:t>٪، </a:t>
                </a:r>
                <a:r>
                  <a:rPr lang="ar-SA" sz="1250" dirty="0">
                    <a:latin typeface="Arial"/>
                  </a:rPr>
                  <a:t>وهي قيمة تتجاوز العتبة المحددة عند </a:t>
                </a:r>
                <a:r>
                  <a:rPr lang="ar-SA" sz="1250" dirty="0" smtClean="0"/>
                  <a:t>٢٠</a:t>
                </a:r>
                <a:r>
                  <a:rPr lang="ar-SA" sz="1200" b="1" dirty="0"/>
                  <a:t>٪</a:t>
                </a:r>
              </a:p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SA" sz="1250" b="1" dirty="0" smtClean="0">
                  <a:solidFill>
                    <a:srgbClr val="000000"/>
                  </a:solidFill>
                  <a:latin typeface="Arial"/>
                </a:endParaRPr>
              </a:p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sz="1400" b="1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نسبة الأداء</a:t>
                </a:r>
              </a:p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sz="125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النسبة: </a:t>
                </a:r>
                <a:r>
                  <a:rPr lang="fr-CH" sz="105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RESDES/PREDES </a:t>
                </a:r>
              </a:p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sz="1200" dirty="0">
                    <a:solidFill>
                      <a:srgbClr val="000000"/>
                    </a:solidFill>
                    <a:latin typeface="Arial"/>
                  </a:rPr>
                  <a:t>القيمة المسجلة في النافذة الزمنية المستهدفة (من </a:t>
                </a:r>
                <a:r>
                  <a:rPr lang="ar-SA" sz="1200" dirty="0" smtClean="0"/>
                  <a:t>١٢/</a:t>
                </a:r>
                <a:r>
                  <a:rPr lang="ar-SA" sz="1200" dirty="0">
                    <a:latin typeface="Adobe Arabic"/>
                  </a:rPr>
                  <a:t>٠</a:t>
                </a:r>
                <a:r>
                  <a:rPr lang="ar-SA" sz="1200" dirty="0"/>
                  <a:t>٤</a:t>
                </a:r>
                <a:r>
                  <a:rPr lang="ar-SA" sz="1200" dirty="0" smtClean="0"/>
                  <a:t>/ </a:t>
                </a:r>
                <a:r>
                  <a:rPr lang="ar-SA" sz="1200" dirty="0"/>
                  <a:t>٢٠١٥ </a:t>
                </a:r>
                <a:r>
                  <a:rPr lang="ar-SA" sz="1200" dirty="0" smtClean="0">
                    <a:solidFill>
                      <a:srgbClr val="000000"/>
                    </a:solidFill>
                    <a:latin typeface="Arial"/>
                  </a:rPr>
                  <a:t>إلى </a:t>
                </a:r>
                <a:r>
                  <a:rPr lang="ar-SA" sz="1200" dirty="0"/>
                  <a:t>٠</a:t>
                </a:r>
                <a:r>
                  <a:rPr lang="ar-SA" sz="1200" dirty="0">
                    <a:latin typeface="Adobe Arabic"/>
                  </a:rPr>
                  <a:t>۳</a:t>
                </a:r>
                <a:r>
                  <a:rPr lang="ar-SA" sz="1200" dirty="0"/>
                  <a:t>/</a:t>
                </a:r>
                <a:r>
                  <a:rPr lang="ar-SA" sz="1200" dirty="0">
                    <a:latin typeface="Adobe Arabic"/>
                  </a:rPr>
                  <a:t>٠</a:t>
                </a:r>
                <a:r>
                  <a:rPr lang="ar-SA" sz="1200" dirty="0">
                    <a:latin typeface="Traditional Arabic"/>
                  </a:rPr>
                  <a:t>١</a:t>
                </a:r>
                <a:r>
                  <a:rPr lang="ar-SA" sz="1200" dirty="0"/>
                  <a:t>/ ٢٠١٦</a:t>
                </a:r>
                <a:r>
                  <a:rPr lang="ar-SA" sz="1200" dirty="0" smtClean="0">
                    <a:solidFill>
                      <a:srgbClr val="000000"/>
                    </a:solidFill>
                    <a:latin typeface="Arial"/>
                  </a:rPr>
                  <a:t>): </a:t>
                </a:r>
                <a:r>
                  <a:rPr lang="ar-SA" sz="1250" b="1" dirty="0">
                    <a:latin typeface="+mj-lt"/>
                  </a:rPr>
                  <a:t>١, </a:t>
                </a:r>
                <a:r>
                  <a:rPr lang="ar-SA" sz="1250" b="1" dirty="0" smtClean="0">
                    <a:latin typeface="+mj-lt"/>
                  </a:rPr>
                  <a:t>٥۳</a:t>
                </a:r>
                <a:r>
                  <a:rPr lang="ar-SA" sz="100" b="1" dirty="0" smtClean="0">
                    <a:latin typeface="+mj-lt"/>
                  </a:rPr>
                  <a:t> </a:t>
                </a:r>
                <a:r>
                  <a:rPr lang="ar-SA" sz="1250" b="1" dirty="0" smtClean="0">
                    <a:latin typeface="+mj-lt"/>
                  </a:rPr>
                  <a:t>٪</a:t>
                </a:r>
                <a:r>
                  <a:rPr lang="ar-SA" sz="1250" b="1" dirty="0">
                    <a:latin typeface="+mj-lt"/>
                  </a:rPr>
                  <a:t/>
                </a:r>
                <a:br>
                  <a:rPr lang="ar-SA" sz="1250" b="1" dirty="0">
                    <a:latin typeface="+mj-lt"/>
                  </a:rPr>
                </a:br>
                <a:r>
                  <a:rPr lang="ar-SA" sz="1250" dirty="0" smtClean="0">
                    <a:latin typeface="Arial"/>
                    <a:cs typeface="Arial"/>
                  </a:rPr>
                  <a:t>وهي أدنى من العتبة المحددة عند </a:t>
                </a:r>
                <a:r>
                  <a:rPr lang="ar-SA" sz="1400" b="1" dirty="0"/>
                  <a:t>٨</a:t>
                </a:r>
                <a:r>
                  <a:rPr lang="ar-SA" sz="1400" b="1" dirty="0">
                    <a:latin typeface="Adobe Arabic"/>
                  </a:rPr>
                  <a:t>٠</a:t>
                </a:r>
                <a:r>
                  <a:rPr lang="ar-SA" sz="1400" b="1" dirty="0"/>
                  <a:t>٪</a:t>
                </a:r>
                <a:endParaRPr lang="ar-SA" sz="1250" b="1" dirty="0">
                  <a:latin typeface="Arial"/>
                </a:endParaRPr>
              </a:p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SA" sz="1250" dirty="0" smtClean="0">
                  <a:latin typeface="Arial"/>
                </a:endParaRPr>
              </a:p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sz="1400" b="1" dirty="0" smtClean="0">
                    <a:latin typeface="Arial"/>
                    <a:cs typeface="Arial"/>
                  </a:rPr>
                  <a:t>نسبة الإرسال</a:t>
                </a:r>
              </a:p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sz="1250" dirty="0" smtClean="0">
                    <a:latin typeface="Arial"/>
                  </a:rPr>
                  <a:t>النسبة: رسائل </a:t>
                </a:r>
                <a:r>
                  <a:rPr lang="fr-CH" sz="105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PREDES</a:t>
                </a:r>
                <a:r>
                  <a:rPr lang="ar-SA" sz="1250" dirty="0" smtClean="0">
                    <a:latin typeface="Arial"/>
                  </a:rPr>
                  <a:t> المرسلة خلال </a:t>
                </a:r>
                <a:r>
                  <a:rPr lang="ar-SA" sz="1250" dirty="0" smtClean="0"/>
                  <a:t>٢</a:t>
                </a:r>
                <a:r>
                  <a:rPr lang="ar-SA" sz="1250" dirty="0"/>
                  <a:t>٤</a:t>
                </a:r>
                <a:r>
                  <a:rPr lang="ar-SA" sz="1250" dirty="0" smtClean="0">
                    <a:latin typeface="Arial"/>
                  </a:rPr>
                  <a:t> ساعة منقضية</a:t>
                </a:r>
              </a:p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sz="1250" dirty="0" smtClean="0">
                    <a:latin typeface="Arial"/>
                  </a:rPr>
                  <a:t>القيمة المسـجلة في النافذة الزمنية المستهدفة (من </a:t>
                </a:r>
                <a:r>
                  <a:rPr lang="ar-SA" sz="1250" dirty="0" smtClean="0"/>
                  <a:t>١٢/</a:t>
                </a:r>
                <a:r>
                  <a:rPr lang="ar-SA" sz="1400" dirty="0">
                    <a:latin typeface="Adobe Arabic"/>
                  </a:rPr>
                  <a:t>٠</a:t>
                </a:r>
                <a:r>
                  <a:rPr lang="ar-SA" sz="1400" dirty="0"/>
                  <a:t>٤</a:t>
                </a:r>
                <a:r>
                  <a:rPr lang="ar-SA" sz="1250" dirty="0" smtClean="0"/>
                  <a:t>/ </a:t>
                </a:r>
                <a:r>
                  <a:rPr lang="ar-SA" sz="1250" dirty="0"/>
                  <a:t>٢٠١٥ </a:t>
                </a:r>
                <a:r>
                  <a:rPr lang="ar-SA" sz="1250" dirty="0" smtClean="0">
                    <a:latin typeface="Arial"/>
                  </a:rPr>
                  <a:t>إلى </a:t>
                </a:r>
                <a:r>
                  <a:rPr lang="ar-SA" sz="1250" dirty="0"/>
                  <a:t>٠</a:t>
                </a:r>
                <a:r>
                  <a:rPr lang="ar-SA" sz="1250" dirty="0">
                    <a:latin typeface="Adobe Arabic"/>
                  </a:rPr>
                  <a:t>۳</a:t>
                </a:r>
                <a:r>
                  <a:rPr lang="ar-SA" sz="1250" dirty="0"/>
                  <a:t>/</a:t>
                </a:r>
                <a:r>
                  <a:rPr lang="ar-SA" sz="1250" dirty="0">
                    <a:latin typeface="Adobe Arabic"/>
                  </a:rPr>
                  <a:t>٠</a:t>
                </a:r>
                <a:r>
                  <a:rPr lang="ar-SA" sz="1250" dirty="0">
                    <a:latin typeface="Traditional Arabic"/>
                  </a:rPr>
                  <a:t>١</a:t>
                </a:r>
                <a:r>
                  <a:rPr lang="ar-SA" sz="1250" dirty="0"/>
                  <a:t>/ ٢٠١٦</a:t>
                </a:r>
                <a:r>
                  <a:rPr lang="ar-SA" sz="1250" dirty="0" smtClean="0">
                    <a:latin typeface="Arial"/>
                  </a:rPr>
                  <a:t>): </a:t>
                </a:r>
                <a:r>
                  <a:rPr lang="ar-SA" sz="1250" b="1" dirty="0">
                    <a:latin typeface="Traditional Arabic"/>
                  </a:rPr>
                  <a:t>٤٧</a:t>
                </a:r>
                <a14:m>
                  <m:oMath xmlns:m="http://schemas.openxmlformats.org/officeDocument/2006/math">
                    <m:r>
                      <a:rPr lang="ar-SA" sz="1250" b="1" dirty="0">
                        <a:latin typeface="Cambria Math"/>
                      </a:rPr>
                      <m:t>,</m:t>
                    </m:r>
                  </m:oMath>
                </a14:m>
                <a:r>
                  <a:rPr lang="ar-SA" sz="1250" b="1" dirty="0">
                    <a:latin typeface="Traditional Arabic"/>
                  </a:rPr>
                  <a:t>٢٪</a:t>
                </a:r>
                <a:br>
                  <a:rPr lang="ar-SA" sz="1250" b="1" dirty="0">
                    <a:latin typeface="Traditional Arabic"/>
                  </a:rPr>
                </a:br>
                <a:r>
                  <a:rPr lang="ar-SA" sz="1250" dirty="0" smtClean="0">
                    <a:latin typeface="Arial"/>
                    <a:cs typeface="Arial"/>
                  </a:rPr>
                  <a:t>وهي أدنى من العتبة المحددة عند </a:t>
                </a:r>
                <a:r>
                  <a:rPr lang="ar-SA" sz="1250" b="1" dirty="0">
                    <a:latin typeface="Traditional Arabic"/>
                  </a:rPr>
                  <a:t>٨٠</a:t>
                </a:r>
                <a:r>
                  <a:rPr lang="ar-SA" sz="1200" b="1" dirty="0"/>
                  <a:t>٪</a:t>
                </a:r>
                <a:endParaRPr lang="ar-SA" sz="1250" b="1" dirty="0">
                  <a:latin typeface="Arial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276872"/>
                <a:ext cx="5051283" cy="3885679"/>
              </a:xfrm>
              <a:prstGeom prst="rect">
                <a:avLst/>
              </a:prstGeom>
              <a:blipFill rotWithShape="1">
                <a:blip r:embed="rId3"/>
                <a:stretch>
                  <a:fillRect r="-241" b="-1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175435" y="2564318"/>
            <a:ext cx="3861061" cy="36009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sz="1200" dirty="0"/>
              <a:t/>
            </a:r>
            <a:br>
              <a:rPr sz="1200" dirty="0"/>
            </a:br>
            <a:r>
              <a:rPr lang="ar-SA" sz="1200" b="1" dirty="0" smtClean="0">
                <a:solidFill>
                  <a:srgbClr val="000000"/>
                </a:solidFill>
                <a:latin typeface="Arial"/>
                <a:cs typeface="Arial"/>
              </a:rPr>
              <a:t>إرسال الرسائل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200" dirty="0" smtClean="0">
                <a:solidFill>
                  <a:srgbClr val="000000"/>
                </a:solidFill>
                <a:latin typeface="Arial"/>
                <a:cs typeface="Arial"/>
              </a:rPr>
              <a:t>رسالة من </a:t>
            </a:r>
            <a:r>
              <a:rPr lang="ar-SA" sz="1200" dirty="0">
                <a:solidFill>
                  <a:srgbClr val="000000"/>
                </a:solidFill>
                <a:latin typeface="Arial"/>
                <a:cs typeface="Arial"/>
              </a:rPr>
              <a:t>نوع </a:t>
            </a:r>
            <a:r>
              <a:rPr lang="ar-SA" sz="10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EMSEVT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200" dirty="0" smtClean="0">
                <a:solidFill>
                  <a:srgbClr val="000000"/>
                </a:solidFill>
                <a:latin typeface="Arial"/>
              </a:rPr>
              <a:t>الحجم </a:t>
            </a:r>
            <a:r>
              <a:rPr lang="ar-SA" sz="1200" dirty="0" smtClean="0">
                <a:solidFill>
                  <a:srgbClr val="000000"/>
                </a:solidFill>
                <a:latin typeface="Adobe Arabic"/>
              </a:rPr>
              <a:t>۳</a:t>
            </a:r>
            <a:r>
              <a:rPr lang="ar-SA" sz="1200" dirty="0" smtClean="0">
                <a:solidFill>
                  <a:srgbClr val="000000"/>
                </a:solidFill>
                <a:latin typeface="Arial"/>
              </a:rPr>
              <a:t>٨٥</a:t>
            </a:r>
            <a:r>
              <a:rPr lang="ar-SA" sz="1200" dirty="0" smtClean="0">
                <a:solidFill>
                  <a:srgbClr val="000000"/>
                </a:solidFill>
                <a:latin typeface="Traditional Arabic"/>
              </a:rPr>
              <a:t>١</a:t>
            </a:r>
            <a:r>
              <a:rPr lang="ar-SA" sz="1200" dirty="0" smtClean="0">
                <a:solidFill>
                  <a:srgbClr val="000000"/>
                </a:solidFill>
                <a:latin typeface="Arial"/>
              </a:rPr>
              <a:t>٧</a:t>
            </a:r>
            <a:endParaRPr lang="ar-SA" sz="1200" dirty="0">
              <a:solidFill>
                <a:srgbClr val="000000"/>
              </a:solidFill>
              <a:latin typeface="Arial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200" dirty="0" smtClean="0">
                <a:latin typeface="Arial"/>
              </a:rPr>
              <a:t>تاريخ إرسال آخر رسالة هو </a:t>
            </a:r>
            <a:r>
              <a:rPr lang="en-US" sz="1200" dirty="0" smtClean="0"/>
              <a:t>=</a:t>
            </a:r>
            <a:r>
              <a:rPr lang="ar-SA" sz="1200" dirty="0" smtClean="0">
                <a:latin typeface="Adobe Arabic"/>
              </a:rPr>
              <a:t>٢٠/</a:t>
            </a:r>
            <a:r>
              <a:rPr lang="en-US" sz="1200" dirty="0" smtClean="0">
                <a:latin typeface="Adobe Arabic"/>
              </a:rPr>
              <a:t>٠</a:t>
            </a:r>
            <a:r>
              <a:rPr lang="en-US" sz="1200" dirty="0" smtClean="0"/>
              <a:t>٨ </a:t>
            </a:r>
            <a:r>
              <a:rPr lang="ar-SA" sz="1200" dirty="0" smtClean="0">
                <a:latin typeface="Adobe Arabic"/>
              </a:rPr>
              <a:t>/</a:t>
            </a:r>
            <a:r>
              <a:rPr lang="ar-SA" sz="1200" dirty="0"/>
              <a:t> </a:t>
            </a:r>
            <a:r>
              <a:rPr lang="ar-SA" sz="1200" dirty="0">
                <a:latin typeface="Adobe Arabic"/>
              </a:rPr>
              <a:t>٢٠</a:t>
            </a:r>
            <a:r>
              <a:rPr lang="ar-SA" sz="1200" dirty="0">
                <a:latin typeface="Traditional Arabic"/>
              </a:rPr>
              <a:t>١</a:t>
            </a:r>
            <a:r>
              <a:rPr lang="ar-SA" sz="1200" dirty="0"/>
              <a:t>٥ </a:t>
            </a:r>
            <a:r>
              <a:rPr lang="ar-SA" sz="1200" dirty="0" smtClean="0"/>
              <a:t>على الساعة  </a:t>
            </a:r>
            <a:r>
              <a:rPr lang="ar-SA" sz="1200" dirty="0" smtClean="0">
                <a:latin typeface="Adobe Arabic"/>
              </a:rPr>
              <a:t>٠٩: ۳۳: </a:t>
            </a:r>
            <a:r>
              <a:rPr lang="ar-SA" sz="1200" dirty="0">
                <a:latin typeface="Traditional Arabic"/>
              </a:rPr>
              <a:t>١</a:t>
            </a:r>
            <a:r>
              <a:rPr lang="ar-SA" sz="1200" dirty="0">
                <a:latin typeface="Adobe Arabic"/>
              </a:rPr>
              <a:t>۳</a:t>
            </a:r>
            <a:r>
              <a:rPr sz="1200" dirty="0"/>
              <a:t/>
            </a:r>
            <a:br>
              <a:rPr sz="1200" dirty="0"/>
            </a:br>
            <a:r>
              <a:rPr lang="ar-SA" sz="1200" dirty="0" smtClean="0">
                <a:latin typeface="Arial"/>
              </a:rPr>
              <a:t>عدد أيام التأخير </a:t>
            </a:r>
            <a:r>
              <a:rPr lang="ar-SA" sz="1200" b="1" dirty="0"/>
              <a:t>٧</a:t>
            </a:r>
            <a:r>
              <a:rPr lang="ar-SA" sz="1200" dirty="0"/>
              <a:t> </a:t>
            </a:r>
            <a:r>
              <a:rPr lang="ar-SA" sz="1200" dirty="0" smtClean="0">
                <a:latin typeface="Arial"/>
              </a:rPr>
              <a:t>أيام</a:t>
            </a:r>
            <a:r>
              <a:rPr sz="1200" dirty="0"/>
              <a:t/>
            </a:r>
            <a:br>
              <a:rPr sz="1200" dirty="0"/>
            </a:br>
            <a:r>
              <a:rPr sz="1200" dirty="0"/>
              <a:t/>
            </a:r>
            <a:br>
              <a:rPr sz="1200" dirty="0"/>
            </a:br>
            <a:r>
              <a:rPr lang="ar-SA" sz="1200" dirty="0" smtClean="0">
                <a:latin typeface="Arial"/>
                <a:cs typeface="Arial"/>
              </a:rPr>
              <a:t>رسالة من نوع </a:t>
            </a:r>
            <a:r>
              <a:rPr lang="ar-SA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PREDES </a:t>
            </a:r>
            <a:r>
              <a:rPr lang="ar-SA" sz="1200" dirty="0" smtClean="0">
                <a:latin typeface="Arial"/>
                <a:cs typeface="Arial"/>
              </a:rPr>
              <a:t>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200" dirty="0" smtClean="0">
                <a:latin typeface="Arial"/>
                <a:cs typeface="Arial"/>
              </a:rPr>
              <a:t>الحجم </a:t>
            </a:r>
            <a:r>
              <a:rPr lang="ar-SA" sz="1200" dirty="0" smtClean="0">
                <a:latin typeface="Traditional Arabic"/>
              </a:rPr>
              <a:t>١</a:t>
            </a:r>
            <a:r>
              <a:rPr lang="ar-SA" sz="1200" dirty="0" smtClean="0">
                <a:latin typeface="Arial"/>
              </a:rPr>
              <a:t>٧٥</a:t>
            </a:r>
            <a:r>
              <a:rPr lang="ar-SA" sz="1200" dirty="0" smtClean="0">
                <a:latin typeface="Adobe Arabic"/>
              </a:rPr>
              <a:t>٠٠</a:t>
            </a:r>
            <a:r>
              <a:rPr sz="1200" dirty="0"/>
              <a:t/>
            </a:r>
            <a:br>
              <a:rPr sz="1200" dirty="0"/>
            </a:br>
            <a:r>
              <a:rPr lang="ar-SA" sz="1200" dirty="0" smtClean="0">
                <a:latin typeface="Arial"/>
                <a:cs typeface="Arial"/>
              </a:rPr>
              <a:t>تاريخ إرسال آخر رسالة </a:t>
            </a:r>
            <a:r>
              <a:rPr lang="ar-SA" sz="1200" dirty="0">
                <a:latin typeface="Adobe Arabic"/>
              </a:rPr>
              <a:t>٢٠/</a:t>
            </a:r>
            <a:r>
              <a:rPr lang="en-US" sz="1200" dirty="0">
                <a:latin typeface="Adobe Arabic"/>
              </a:rPr>
              <a:t>٠</a:t>
            </a:r>
            <a:r>
              <a:rPr lang="en-US" sz="1200" dirty="0"/>
              <a:t>٨ </a:t>
            </a:r>
            <a:r>
              <a:rPr lang="ar-SA" sz="1200" dirty="0">
                <a:latin typeface="Adobe Arabic"/>
              </a:rPr>
              <a:t>/</a:t>
            </a:r>
            <a:r>
              <a:rPr lang="ar-SA" sz="1200" dirty="0"/>
              <a:t> </a:t>
            </a:r>
            <a:r>
              <a:rPr lang="ar-SA" sz="1200" dirty="0">
                <a:latin typeface="Adobe Arabic"/>
              </a:rPr>
              <a:t>٢٠</a:t>
            </a:r>
            <a:r>
              <a:rPr lang="ar-SA" sz="1200" dirty="0">
                <a:latin typeface="Traditional Arabic"/>
              </a:rPr>
              <a:t>١</a:t>
            </a:r>
            <a:r>
              <a:rPr lang="ar-SA" sz="1200" dirty="0"/>
              <a:t>٥ على </a:t>
            </a:r>
            <a:r>
              <a:rPr lang="ar-SA" sz="1200" dirty="0" smtClean="0"/>
              <a:t>الساعة  </a:t>
            </a:r>
            <a:r>
              <a:rPr lang="ar-SA" sz="1200" dirty="0" smtClean="0">
                <a:latin typeface="Traditional Arabic"/>
              </a:rPr>
              <a:t>١</a:t>
            </a:r>
            <a:r>
              <a:rPr lang="ar-SA" sz="1200" dirty="0" smtClean="0">
                <a:latin typeface="Arial"/>
                <a:cs typeface="Arial"/>
              </a:rPr>
              <a:t>٨</a:t>
            </a:r>
            <a:r>
              <a:rPr lang="ar-SA" sz="1200" dirty="0" smtClean="0">
                <a:latin typeface="Adobe Arabic"/>
              </a:rPr>
              <a:t>: ٢</a:t>
            </a:r>
            <a:r>
              <a:rPr lang="ar-SA" sz="1200" dirty="0" smtClean="0">
                <a:latin typeface="Arial"/>
              </a:rPr>
              <a:t>٤</a:t>
            </a:r>
            <a:r>
              <a:rPr lang="ar-SA" sz="1200" dirty="0" smtClean="0">
                <a:latin typeface="Adobe Arabic"/>
              </a:rPr>
              <a:t>: </a:t>
            </a:r>
            <a:r>
              <a:rPr lang="ar-SA" sz="1200" dirty="0">
                <a:latin typeface="Traditional Arabic"/>
              </a:rPr>
              <a:t>١</a:t>
            </a:r>
            <a:r>
              <a:rPr lang="ar-SA" sz="1200" dirty="0">
                <a:latin typeface="Adobe Arabic"/>
              </a:rPr>
              <a:t>۳</a:t>
            </a:r>
            <a:r>
              <a:rPr sz="1200" dirty="0"/>
              <a:t/>
            </a:r>
            <a:br>
              <a:rPr sz="1200" dirty="0"/>
            </a:br>
            <a:r>
              <a:rPr lang="ar-SA" sz="1200" dirty="0" smtClean="0">
                <a:latin typeface="Arial"/>
                <a:cs typeface="Arial"/>
              </a:rPr>
              <a:t>عدد أيام التأخير </a:t>
            </a:r>
            <a:r>
              <a:rPr lang="ar-SA" sz="1200" b="1" dirty="0" smtClean="0">
                <a:latin typeface="Adobe Arabic"/>
              </a:rPr>
              <a:t>٩</a:t>
            </a:r>
            <a:r>
              <a:rPr lang="ar-SA" sz="1200" dirty="0" smtClean="0">
                <a:latin typeface="Arial"/>
                <a:cs typeface="Arial"/>
              </a:rPr>
              <a:t> أيام</a:t>
            </a:r>
            <a:r>
              <a:rPr sz="1200" dirty="0"/>
              <a:t/>
            </a:r>
            <a:br>
              <a:rPr sz="1200" dirty="0"/>
            </a:br>
            <a:r>
              <a:rPr sz="1200" dirty="0"/>
              <a:t/>
            </a:r>
            <a:br>
              <a:rPr sz="1200" dirty="0"/>
            </a:br>
            <a:r>
              <a:rPr lang="ar-SA" sz="1200" dirty="0" smtClean="0">
                <a:latin typeface="Arial"/>
                <a:cs typeface="Arial"/>
              </a:rPr>
              <a:t>رسالة من نوع </a:t>
            </a:r>
            <a:r>
              <a:rPr lang="ar-S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RESDES</a:t>
            </a:r>
            <a:r>
              <a:rPr sz="1200" dirty="0"/>
              <a:t/>
            </a:r>
            <a:br>
              <a:rPr sz="1200" dirty="0"/>
            </a:br>
            <a:r>
              <a:rPr lang="ar-SA" sz="1200" dirty="0" smtClean="0">
                <a:latin typeface="Arial"/>
              </a:rPr>
              <a:t>تاريخ إرسال آخر رسالة </a:t>
            </a:r>
            <a:r>
              <a:rPr lang="ar-SA" sz="1200" dirty="0">
                <a:latin typeface="Adobe Arabic"/>
              </a:rPr>
              <a:t>٢٠/</a:t>
            </a:r>
            <a:r>
              <a:rPr lang="en-US" sz="1200" dirty="0">
                <a:latin typeface="Adobe Arabic"/>
              </a:rPr>
              <a:t>٠</a:t>
            </a:r>
            <a:r>
              <a:rPr lang="en-US" sz="1200" dirty="0"/>
              <a:t>٨ </a:t>
            </a:r>
            <a:r>
              <a:rPr lang="ar-SA" sz="1200" dirty="0">
                <a:latin typeface="Adobe Arabic"/>
              </a:rPr>
              <a:t>/</a:t>
            </a:r>
            <a:r>
              <a:rPr lang="ar-SA" sz="1200" dirty="0"/>
              <a:t> </a:t>
            </a:r>
            <a:r>
              <a:rPr lang="ar-SA" sz="1200" dirty="0">
                <a:latin typeface="Adobe Arabic"/>
              </a:rPr>
              <a:t>٢٠</a:t>
            </a:r>
            <a:r>
              <a:rPr lang="ar-SA" sz="1200" dirty="0">
                <a:latin typeface="Traditional Arabic"/>
              </a:rPr>
              <a:t>١</a:t>
            </a:r>
            <a:r>
              <a:rPr lang="ar-SA" sz="1200" dirty="0"/>
              <a:t>٥ على الساعة </a:t>
            </a:r>
            <a:r>
              <a:rPr lang="ar-SA" sz="1200" dirty="0">
                <a:latin typeface="Adobe Arabic"/>
              </a:rPr>
              <a:t>٠٩ : </a:t>
            </a:r>
            <a:r>
              <a:rPr lang="ar-SA" sz="1200" dirty="0" smtClean="0">
                <a:latin typeface="Traditional Arabic"/>
              </a:rPr>
              <a:t>١١</a:t>
            </a:r>
            <a:r>
              <a:rPr lang="ar-SA" sz="1200" dirty="0" smtClean="0">
                <a:latin typeface="Adobe Arabic"/>
              </a:rPr>
              <a:t>: </a:t>
            </a:r>
            <a:r>
              <a:rPr lang="ar-SA" sz="1200" dirty="0">
                <a:latin typeface="Traditional Arabic"/>
              </a:rPr>
              <a:t>١</a:t>
            </a:r>
            <a:r>
              <a:rPr lang="ar-SA" sz="1200" dirty="0"/>
              <a:t>٤</a:t>
            </a:r>
            <a:r>
              <a:rPr sz="1200" dirty="0"/>
              <a:t/>
            </a:r>
            <a:br>
              <a:rPr sz="1200" dirty="0"/>
            </a:br>
            <a:r>
              <a:rPr lang="ar-SA" sz="1200" dirty="0" smtClean="0">
                <a:latin typeface="Arial"/>
              </a:rPr>
              <a:t>عدد أيام التأخير </a:t>
            </a:r>
            <a:r>
              <a:rPr lang="ar-SA" sz="1200" b="1" dirty="0">
                <a:latin typeface="Traditional Arabic"/>
              </a:rPr>
              <a:t>١</a:t>
            </a:r>
            <a:r>
              <a:rPr lang="ar-SA" sz="1200" b="1" dirty="0">
                <a:latin typeface="Adobe Arabic"/>
              </a:rPr>
              <a:t>۳</a:t>
            </a:r>
            <a:r>
              <a:rPr lang="ar-SA" sz="1200" dirty="0">
                <a:latin typeface="Adobe Arabic"/>
              </a:rPr>
              <a:t> </a:t>
            </a:r>
            <a:r>
              <a:rPr lang="ar-SA" sz="1200" dirty="0" smtClean="0">
                <a:latin typeface="Arial"/>
              </a:rPr>
              <a:t>يوما</a:t>
            </a:r>
            <a:r>
              <a:rPr sz="1200" dirty="0"/>
              <a:t/>
            </a:r>
            <a:br>
              <a:rPr sz="1200" dirty="0"/>
            </a:br>
            <a:r>
              <a:rPr sz="1200" dirty="0"/>
              <a:t/>
            </a:r>
            <a:br>
              <a:rPr sz="1200" dirty="0"/>
            </a:br>
            <a:r>
              <a:rPr lang="ar-SA" sz="1200" i="1" dirty="0" smtClean="0">
                <a:latin typeface="Arial"/>
                <a:cs typeface="Arial"/>
              </a:rPr>
              <a:t>إن كانت لديكم أية استفسارات، يرجى الاتصال بفريق الطرود (</a:t>
            </a:r>
            <a:r>
              <a:rPr lang="ar-SA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parcels@upu.int</a:t>
            </a:r>
            <a:r>
              <a:rPr lang="ar-SA" sz="1200" i="1" dirty="0" smtClean="0">
                <a:latin typeface="Arial"/>
                <a:cs typeface="Arial"/>
              </a:rPr>
              <a:t>) أو بوحدة دعم نظام مراقبة النوعية (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QCS</a:t>
            </a:r>
            <a:r>
              <a:rPr lang="ar-S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ar-SA" sz="1200" i="1" dirty="0" smtClean="0">
                <a:latin typeface="Arial"/>
                <a:cs typeface="Arial"/>
              </a:rPr>
              <a:t>(</a:t>
            </a:r>
            <a:r>
              <a:rPr lang="ar-SA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ptc.support@upu.int</a:t>
            </a:r>
            <a:r>
              <a:rPr lang="ar-SA" sz="1200" i="1" dirty="0" smtClean="0">
                <a:latin typeface="Arial"/>
                <a:cs typeface="Arial"/>
              </a:rPr>
              <a:t>)</a:t>
            </a:r>
            <a:endParaRPr lang="ar-SA" sz="1200" i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04664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spcBef>
                <a:spcPct val="20000"/>
              </a:spcBef>
              <a:spcAft>
                <a:spcPct val="0"/>
              </a:spcAft>
            </a:pPr>
            <a:r>
              <a:rPr lang="ar-SA" sz="3600" b="1" dirty="0" smtClean="0">
                <a:solidFill>
                  <a:schemeClr val="bg1"/>
                </a:solidFill>
                <a:latin typeface="Arial"/>
                <a:cs typeface="Arial"/>
              </a:rPr>
              <a:t>رسائل الإنذار بالبريد الإلكتروني</a:t>
            </a:r>
            <a:endParaRPr lang="ar-SA" sz="3600" b="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127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ec4095-9810-4e60-b964-3161185fe897">PEGASE-7-362828</_dlc_DocId>
    <_dlc_DocIdUrl xmlns="b4ec4095-9810-4e60-b964-3161185fe897">
      <Url>https://pegase.upu.int/_layouts/DocIdRedir.aspx?ID=PEGASE-7-362828</Url>
      <Description>PEGASE-7-362828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F13AF0A9C6414096C36E821BFD7664" ma:contentTypeVersion="6" ma:contentTypeDescription="Create a new document." ma:contentTypeScope="" ma:versionID="b3b9c1e6a8cdf9a749f8078fe72245b1">
  <xsd:schema xmlns:xsd="http://www.w3.org/2001/XMLSchema" xmlns:xs="http://www.w3.org/2001/XMLSchema" xmlns:p="http://schemas.microsoft.com/office/2006/metadata/properties" xmlns:ns2="b4ec4095-9810-4e60-b964-3161185fe897" targetNamespace="http://schemas.microsoft.com/office/2006/metadata/properties" ma:root="true" ma:fieldsID="4317285b1bbc2b5b82265a0019b26c8f" ns2:_="">
    <xsd:import namespace="b4ec4095-9810-4e60-b964-3161185fe89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c4095-9810-4e60-b964-3161185fe8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C2904E-38AC-4F36-8F6F-768665BF2626}">
  <ds:schemaRefs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b4ec4095-9810-4e60-b964-3161185fe897"/>
  </ds:schemaRefs>
</ds:datastoreItem>
</file>

<file path=customXml/itemProps2.xml><?xml version="1.0" encoding="utf-8"?>
<ds:datastoreItem xmlns:ds="http://schemas.openxmlformats.org/officeDocument/2006/customXml" ds:itemID="{7CC96A50-C8A0-4E71-862E-D7B239CB6C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403B938-F702-44EB-9BBD-05FC27E212E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FC7B072-F6E7-4A50-BAA0-0895959011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ec4095-9810-4e60-b964-3161185fe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10051</TotalTime>
  <Words>787</Words>
  <Application>Microsoft Office PowerPoint</Application>
  <PresentationFormat>Affichage à l'écran (4:3)</PresentationFormat>
  <Paragraphs>135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2_Default 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GOMES DA SILVA alex</dc:creator>
  <cp:lastModifiedBy>Gil BEZ</cp:lastModifiedBy>
  <cp:revision>233</cp:revision>
  <cp:lastPrinted>2016-06-29T08:50:03Z</cp:lastPrinted>
  <dcterms:created xsi:type="dcterms:W3CDTF">2015-11-12T10:27:27Z</dcterms:created>
  <dcterms:modified xsi:type="dcterms:W3CDTF">2016-07-13T08:06:45Z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0x01010054F13AF0A9C6414096C36E821BFD7664</vt:lpwstr>
  </property>
  <property fmtid="{D5CDD505-2E9C-101B-9397-08002B2CF9AE}" pid="3" name="_dlc_DocIdItemGuid">
    <vt:lpwstr>4b3da601-7369-4ef1-9a62-3e8a77f1c4d7</vt:lpwstr>
  </property>
</Properties>
</file>